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0" r:id="rId5"/>
    <p:sldId id="312" r:id="rId6"/>
    <p:sldId id="313" r:id="rId7"/>
    <p:sldId id="321" r:id="rId8"/>
    <p:sldId id="323" r:id="rId9"/>
    <p:sldId id="332" r:id="rId10"/>
    <p:sldId id="327" r:id="rId11"/>
    <p:sldId id="328" r:id="rId12"/>
    <p:sldId id="333" r:id="rId13"/>
    <p:sldId id="330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40" autoAdjust="0"/>
    <p:restoredTop sz="94660"/>
  </p:normalViewPr>
  <p:slideViewPr>
    <p:cSldViewPr showGuides="1">
      <p:cViewPr varScale="1">
        <p:scale>
          <a:sx n="93" d="100"/>
          <a:sy n="93" d="100"/>
        </p:scale>
        <p:origin x="96" y="4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7" name="yt_shape_1255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556" name="yt_image_12556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59" name="yt_shape_12559"/>
          <p:cNvSpPr txBox="1"/>
          <p:nvPr/>
        </p:nvSpPr>
        <p:spPr>
          <a:xfrm>
            <a:off x="540000" y="1482165"/>
            <a:ext cx="242855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去分母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560" name="yt_shape_12560"/>
              <p:cNvSpPr txBox="1"/>
              <p:nvPr/>
            </p:nvSpPr>
            <p:spPr>
              <a:xfrm>
                <a:off x="540000" y="1971599"/>
                <a:ext cx="10608289" cy="6422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要将方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中的分母去掉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需要在方程的两边同时乘以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560" name="yt_shape_12560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1599"/>
                <a:ext cx="10608289" cy="642227"/>
              </a:xfrm>
              <a:prstGeom prst="rect">
                <a:avLst/>
              </a:prstGeom>
              <a:blipFill>
                <a:blip r:embed="rId3"/>
                <a:stretch>
                  <a:fillRect l="-1782" r="-747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562" name="yt_table_1256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5777895"/>
              </p:ext>
            </p:extLst>
          </p:nvPr>
        </p:nvGraphicFramePr>
        <p:xfrm>
          <a:off x="540056" y="2664614"/>
          <a:ext cx="78098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4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4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45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5"/>
                  </a:ext>
                </a:extLst>
              </a:tr>
            </a:tbl>
          </a:graphicData>
        </a:graphic>
      </p:graphicFrame>
      <p:sp>
        <p:nvSpPr>
          <p:cNvPr id="12564" name="yt_shape_12564"/>
          <p:cNvSpPr txBox="1"/>
          <p:nvPr/>
        </p:nvSpPr>
        <p:spPr>
          <a:xfrm>
            <a:off x="540000" y="3190785"/>
            <a:ext cx="61475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下列解方程时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去分母正确的是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565" name="yt_table_12565" title="H_196.78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51257488"/>
                  </p:ext>
                </p:extLst>
              </p:nvPr>
            </p:nvGraphicFramePr>
            <p:xfrm>
              <a:off x="540056" y="3670088"/>
              <a:ext cx="6078220" cy="2499107"/>
            </p:xfrm>
            <a:graphic>
              <a:graphicData uri="http://schemas.openxmlformats.org/drawingml/2006/table">
                <a:tbl>
                  <a:tblPr/>
                  <a:tblGrid>
                    <a:gridCol w="6078220">
                      <a:extLst>
                        <a:ext uri="{9D8B030D-6E8A-4147-A177-3AD203B41FA5}">
                          <a16:colId xmlns:a16="http://schemas.microsoft.com/office/drawing/2014/main" val="105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565" name="yt_table_12565" descr="{&quot;rangeId&quot;:3,&quot;type&quot;:&quot;Option&quot;}" title="H_196.78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51257488"/>
                  </p:ext>
                </p:extLst>
              </p:nvPr>
            </p:nvGraphicFramePr>
            <p:xfrm>
              <a:off x="540056" y="3670088"/>
              <a:ext cx="6078220" cy="2499107"/>
            </p:xfrm>
            <a:graphic>
              <a:graphicData uri="http://schemas.openxmlformats.org/drawingml/2006/table">
                <a:tbl>
                  <a:tblPr/>
                  <a:tblGrid>
                    <a:gridCol w="6078220">
                      <a:extLst>
                        <a:ext uri="{9D8B030D-6E8A-4147-A177-3AD203B41FA5}">
                          <a16:colId xmlns:a16="http://schemas.microsoft.com/office/drawing/2014/main" val="10547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b="-3105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6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000" b="-2105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7"/>
                      </a:ext>
                    </a:extLst>
                  </a:tr>
                  <a:tr h="60001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210101" b="-12121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8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295192" b="-1538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613566326">
            <a:extLst>
              <a:ext uri="{FF2B5EF4-FFF2-40B4-BE49-F238E27FC236}">
                <a16:creationId xmlns:a16="http://schemas.microsoft.com/office/drawing/2014/main" id="{9026FE9C-E0B4-4E72-4400-52A637CBED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B05E103-47FF-DF36-541E-B86CCDB4CB72}"/>
              </a:ext>
            </a:extLst>
          </p:cNvPr>
          <p:cNvSpPr txBox="1"/>
          <p:nvPr/>
        </p:nvSpPr>
        <p:spPr>
          <a:xfrm>
            <a:off x="10142882" y="1924793"/>
            <a:ext cx="383286" cy="72962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204EA4-049F-79BB-2B0F-4A68B547F952}"/>
              </a:ext>
            </a:extLst>
          </p:cNvPr>
          <p:cNvSpPr txBox="1"/>
          <p:nvPr/>
        </p:nvSpPr>
        <p:spPr>
          <a:xfrm>
            <a:off x="5707789" y="314397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5" name="yt_shape_1261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614" name="yt_image_12614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617" name="yt_shape_12617"/>
              <p:cNvSpPr txBox="1"/>
              <p:nvPr/>
            </p:nvSpPr>
            <p:spPr>
              <a:xfrm>
                <a:off x="540119" y="1482165"/>
                <a:ext cx="11492915" cy="24795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几何直观与运算能力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表示的数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d33c2"/>
                  </a:rPr>
                  <a:t>表示的数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之间的距离为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由题意可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617" name="yt_shape_12617" descr="{&quot;rangeId&quot;:2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2479590"/>
              </a:xfrm>
              <a:prstGeom prst="rect">
                <a:avLst/>
              </a:prstGeom>
              <a:blipFill>
                <a:blip r:embed="rId3"/>
                <a:stretch>
                  <a:fillRect l="-1645" b="-34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622" name="yt_image_12622" title="H_22.4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92566" y="3484277"/>
            <a:ext cx="2459433" cy="28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29D577E-3344-4754-ACB7-863231F82089}"/>
                  </a:ext>
                </a:extLst>
              </p:cNvPr>
              <p:cNvSpPr txBox="1"/>
              <p:nvPr/>
            </p:nvSpPr>
            <p:spPr>
              <a:xfrm>
                <a:off x="450108" y="3256539"/>
                <a:ext cx="6799643" cy="7280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由题意可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0, 'hasSerialNum': 1}">
                <a:extLst>
                  <a:ext uri="{FF2B5EF4-FFF2-40B4-BE49-F238E27FC236}">
                    <a16:creationId xmlns:a16="http://schemas.microsoft.com/office/drawing/2014/main" id="{829D577E-3344-4754-ACB7-863231F820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56539"/>
                <a:ext cx="6799643" cy="728041"/>
              </a:xfrm>
              <a:prstGeom prst="rect">
                <a:avLst/>
              </a:prstGeom>
              <a:blipFill>
                <a:blip r:embed="rId5"/>
                <a:stretch>
                  <a:fillRect l="-1435" r="-1435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24" name="yt_shape_12624"/>
              <p:cNvSpPr txBox="1"/>
              <p:nvPr/>
            </p:nvSpPr>
            <p:spPr>
              <a:xfrm>
                <a:off x="540000" y="900000"/>
                <a:ext cx="8819722" cy="37226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到原点的距离是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到原点的距离的一半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由数轴可知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原点不可能在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的右侧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则可分以下两种情况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当原点在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左侧时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当原点在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之间时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24" name="yt_shape_12624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819722" cy="3722622"/>
              </a:xfrm>
              <a:prstGeom prst="rect">
                <a:avLst/>
              </a:prstGeom>
              <a:blipFill>
                <a:blip r:embed="rId2"/>
                <a:stretch>
                  <a:fillRect l="-2144" t="-1475" r="-1314" b="-18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627" name="yt_image_12627" title="H_22.4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92566" y="1531667"/>
            <a:ext cx="2459433" cy="28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EE03CC-14E5-11A7-4A51-34709A64B3CA}"/>
              </a:ext>
            </a:extLst>
          </p:cNvPr>
          <p:cNvSpPr txBox="1"/>
          <p:nvPr/>
        </p:nvSpPr>
        <p:spPr>
          <a:xfrm>
            <a:off x="449989" y="1328682"/>
            <a:ext cx="7014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由数轴可知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原点不可能在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的右侧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7CF996-FA50-3FE6-3E6B-9D02FCD08C00}"/>
              </a:ext>
            </a:extLst>
          </p:cNvPr>
          <p:cNvSpPr txBox="1"/>
          <p:nvPr/>
        </p:nvSpPr>
        <p:spPr>
          <a:xfrm>
            <a:off x="449989" y="1804170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则可分以下两种情况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E5A9676-5275-26AF-36BC-0CF09FE3C573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6142418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当原点在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左侧时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}">
                <a:extLst>
                  <a:ext uri="{FF2B5EF4-FFF2-40B4-BE49-F238E27FC236}">
                    <a16:creationId xmlns:a16="http://schemas.microsoft.com/office/drawing/2014/main" id="{4E5A9676-5275-26AF-36BC-0CF09FE3C5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6142418" cy="766839"/>
              </a:xfrm>
              <a:prstGeom prst="rect">
                <a:avLst/>
              </a:prstGeom>
              <a:blipFill>
                <a:blip r:embed="rId4"/>
                <a:stretch>
                  <a:fillRect l="-1589" r="-158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0176946-3BA8-45BB-C901-21D2377BEEA6}"/>
              </a:ext>
            </a:extLst>
          </p:cNvPr>
          <p:cNvSpPr txBox="1"/>
          <p:nvPr/>
        </p:nvSpPr>
        <p:spPr>
          <a:xfrm>
            <a:off x="449989" y="2952885"/>
            <a:ext cx="1646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C0E7594-FFE2-0C1E-0B03-720EF5CFE484}"/>
              </a:ext>
            </a:extLst>
          </p:cNvPr>
          <p:cNvSpPr txBox="1"/>
          <p:nvPr/>
        </p:nvSpPr>
        <p:spPr>
          <a:xfrm>
            <a:off x="449989" y="3428373"/>
            <a:ext cx="4094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当原点在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之间时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83FC5A2-FCEA-1D30-88C9-6A22AA7FA3E5}"/>
                  </a:ext>
                </a:extLst>
              </p:cNvPr>
              <p:cNvSpPr txBox="1"/>
              <p:nvPr/>
            </p:nvSpPr>
            <p:spPr>
              <a:xfrm>
                <a:off x="449989" y="3903861"/>
                <a:ext cx="4785106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1}">
                <a:extLst>
                  <a:ext uri="{FF2B5EF4-FFF2-40B4-BE49-F238E27FC236}">
                    <a16:creationId xmlns:a16="http://schemas.microsoft.com/office/drawing/2014/main" id="{483FC5A2-FCEA-1D30-88C9-6A22AA7FA3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3861"/>
                <a:ext cx="4785106" cy="729565"/>
              </a:xfrm>
              <a:prstGeom prst="rect">
                <a:avLst/>
              </a:prstGeom>
              <a:blipFill>
                <a:blip r:embed="rId5"/>
                <a:stretch>
                  <a:fillRect l="-2038" r="-1911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29" name="yt_shape_12629"/>
              <p:cNvSpPr txBox="1"/>
              <p:nvPr/>
            </p:nvSpPr>
            <p:spPr>
              <a:xfrm>
                <a:off x="540000" y="900000"/>
                <a:ext cx="9518440" cy="11315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微专题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一元一次方程与字母参数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【例】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629" name="yt_shape_12629" descr="{&quot;rangeId&quot;:16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518440" cy="1131592"/>
              </a:xfrm>
              <a:prstGeom prst="rect">
                <a:avLst/>
              </a:prstGeom>
              <a:blipFill>
                <a:blip r:embed="rId2"/>
                <a:stretch>
                  <a:fillRect l="-1986" t="-4865" r="-961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632" name="yt_table_1263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546512"/>
              </p:ext>
            </p:extLst>
          </p:nvPr>
        </p:nvGraphicFramePr>
        <p:xfrm>
          <a:off x="540056" y="2081551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5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56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557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634" name="yt_shape_12634"/>
              <p:cNvSpPr txBox="1"/>
              <p:nvPr/>
            </p:nvSpPr>
            <p:spPr>
              <a:xfrm>
                <a:off x="540119" y="2607722"/>
                <a:ext cx="11492915" cy="24706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9b01d,isEnd"/>
                  </a:rPr>
                  <a:t>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值为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c85e2,isEnd"/>
                  </a:rPr>
                  <a:t>的解相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634" name="yt_shape_126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07722"/>
                <a:ext cx="11492915" cy="2470613"/>
              </a:xfrm>
              <a:prstGeom prst="rect">
                <a:avLst/>
              </a:prstGeom>
              <a:blipFill>
                <a:blip r:embed="rId3"/>
                <a:stretch>
                  <a:fillRect l="-1645" b="-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18A3A01-47EB-A9F5-D42D-4092FF8D3CAF}"/>
              </a:ext>
            </a:extLst>
          </p:cNvPr>
          <p:cNvSpPr txBox="1"/>
          <p:nvPr/>
        </p:nvSpPr>
        <p:spPr>
          <a:xfrm>
            <a:off x="9046111" y="1328682"/>
            <a:ext cx="400748" cy="73877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01438CC-65B6-03B9-7488-2ACC8B044730}"/>
                  </a:ext>
                </a:extLst>
              </p:cNvPr>
              <p:cNvSpPr txBox="1"/>
              <p:nvPr/>
            </p:nvSpPr>
            <p:spPr>
              <a:xfrm>
                <a:off x="1412133" y="3068960"/>
                <a:ext cx="661099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01438CC-65B6-03B9-7488-2ACC8B0447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2133" y="3068960"/>
                <a:ext cx="661099" cy="76906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D487D4C-41FD-35E6-321E-509AE623FBAE}"/>
              </a:ext>
            </a:extLst>
          </p:cNvPr>
          <p:cNvSpPr txBox="1"/>
          <p:nvPr/>
        </p:nvSpPr>
        <p:spPr>
          <a:xfrm>
            <a:off x="2221758" y="458326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6" name="yt_shape_12566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解含有分母的一元一次方程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567" name="yt_shape_12567"/>
              <p:cNvSpPr txBox="1"/>
              <p:nvPr/>
            </p:nvSpPr>
            <p:spPr>
              <a:xfrm>
                <a:off x="540000" y="1389434"/>
                <a:ext cx="9216882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定远县范岗中学单元卷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567" name="yt_shape_12567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9216882" cy="639855"/>
              </a:xfrm>
              <a:prstGeom prst="rect">
                <a:avLst/>
              </a:prstGeom>
              <a:blipFill>
                <a:blip r:embed="rId2"/>
                <a:stretch>
                  <a:fillRect l="-2050" r="-99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569" name="yt_table_12569" title="H_99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67624558"/>
                  </p:ext>
                </p:extLst>
              </p:nvPr>
            </p:nvGraphicFramePr>
            <p:xfrm>
              <a:off x="540056" y="2080077"/>
              <a:ext cx="4551681" cy="1267334"/>
            </p:xfrm>
            <a:graphic>
              <a:graphicData uri="http://schemas.openxmlformats.org/drawingml/2006/table">
                <a:tbl>
                  <a:tblPr/>
                  <a:tblGrid>
                    <a:gridCol w="2864168">
                      <a:extLst>
                        <a:ext uri="{9D8B030D-6E8A-4147-A177-3AD203B41FA5}">
                          <a16:colId xmlns:a16="http://schemas.microsoft.com/office/drawing/2014/main" val="10548"/>
                        </a:ext>
                      </a:extLst>
                    </a:gridCol>
                    <a:gridCol w="1687513">
                      <a:extLst>
                        <a:ext uri="{9D8B030D-6E8A-4147-A177-3AD203B41FA5}">
                          <a16:colId xmlns:a16="http://schemas.microsoft.com/office/drawing/2014/main" val="1054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569" name="yt_table_12569" descr="{&quot;rangeId&quot;:5,&quot;type&quot;:&quot;Option&quot;}" title="H_99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67624558"/>
                  </p:ext>
                </p:extLst>
              </p:nvPr>
            </p:nvGraphicFramePr>
            <p:xfrm>
              <a:off x="540056" y="2080077"/>
              <a:ext cx="4551681" cy="1267334"/>
            </p:xfrm>
            <a:graphic>
              <a:graphicData uri="http://schemas.openxmlformats.org/drawingml/2006/table">
                <a:tbl>
                  <a:tblPr/>
                  <a:tblGrid>
                    <a:gridCol w="2864168">
                      <a:extLst>
                        <a:ext uri="{9D8B030D-6E8A-4147-A177-3AD203B41FA5}">
                          <a16:colId xmlns:a16="http://schemas.microsoft.com/office/drawing/2014/main" val="10548"/>
                        </a:ext>
                      </a:extLst>
                    </a:gridCol>
                    <a:gridCol w="1687513">
                      <a:extLst>
                        <a:ext uri="{9D8B030D-6E8A-4147-A177-3AD203B41FA5}">
                          <a16:colId xmlns:a16="http://schemas.microsoft.com/office/drawing/2014/main" val="10549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0036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60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0036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6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570" name="yt_shape_12570"/>
              <p:cNvSpPr txBox="1"/>
              <p:nvPr/>
            </p:nvSpPr>
            <p:spPr>
              <a:xfrm>
                <a:off x="540000" y="3397919"/>
                <a:ext cx="7201908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子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与式子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的和为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570" name="yt_shape_125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97919"/>
                <a:ext cx="7201908" cy="642163"/>
              </a:xfrm>
              <a:prstGeom prst="rect">
                <a:avLst/>
              </a:prstGeom>
              <a:blipFill>
                <a:blip r:embed="rId4"/>
                <a:stretch>
                  <a:fillRect l="-2625" r="-1609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566395">
            <a:extLst>
              <a:ext uri="{FF2B5EF4-FFF2-40B4-BE49-F238E27FC236}">
                <a16:creationId xmlns:a16="http://schemas.microsoft.com/office/drawing/2014/main" id="{30FCDFEE-A8FE-BCD2-A1AA-F598D5E798E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41868B6-BC5C-897A-C72E-5CDB60CAC386}"/>
              </a:ext>
            </a:extLst>
          </p:cNvPr>
          <p:cNvSpPr txBox="1"/>
          <p:nvPr/>
        </p:nvSpPr>
        <p:spPr>
          <a:xfrm>
            <a:off x="8747471" y="1342628"/>
            <a:ext cx="400748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B4833E-8443-62C0-61AF-4759845C8479}"/>
              </a:ext>
            </a:extLst>
          </p:cNvPr>
          <p:cNvSpPr txBox="1"/>
          <p:nvPr/>
        </p:nvSpPr>
        <p:spPr>
          <a:xfrm>
            <a:off x="6667846" y="3351113"/>
            <a:ext cx="942086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574" name="yt_shape_12574"/>
              <p:cNvSpPr txBox="1"/>
              <p:nvPr/>
            </p:nvSpPr>
            <p:spPr>
              <a:xfrm>
                <a:off x="540000" y="2037682"/>
                <a:ext cx="9694962" cy="32481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原方程可变形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…（</a:t>
                </a:r>
                <a:r>
                  <a:rPr lang="zh-CN" altLang="zh-CN" sz="2400" b="0" i="0" u="sng" dirty="0">
                    <a:solidFill>
                      <a:srgbClr val="293462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3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</a:t>
                </a:r>
                <a:r>
                  <a:rPr sz="1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sng" dirty="0">
                    <a:solidFill>
                      <a:srgbClr val="293462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去分母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…（</a:t>
                </a:r>
                <a:r>
                  <a:rPr lang="zh-CN" altLang="zh-CN" sz="2400" b="0" i="0" u="sng" dirty="0">
                    <a:solidFill>
                      <a:srgbClr val="293462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sng" dirty="0">
                    <a:solidFill>
                      <a:srgbClr val="293462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去括号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…（</a:t>
                </a:r>
                <a:r>
                  <a:rPr lang="zh-CN" altLang="zh-CN" sz="2400" b="0" i="0" u="sng" dirty="0">
                    <a:solidFill>
                      <a:srgbClr val="293462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sng" dirty="0">
                    <a:solidFill>
                      <a:srgbClr val="293462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sng" dirty="0">
                    <a:solidFill>
                      <a:srgbClr val="293462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sng" dirty="0">
                    <a:solidFill>
                      <a:srgbClr val="293462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…（</a:t>
                </a:r>
                <a:r>
                  <a:rPr lang="zh-CN" altLang="zh-CN" sz="2400" b="0" i="0" u="sng" dirty="0">
                    <a:solidFill>
                      <a:srgbClr val="293462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sng" dirty="0">
                    <a:solidFill>
                      <a:srgbClr val="293462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合并同类项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sng" dirty="0">
                    <a:solidFill>
                      <a:srgbClr val="293462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3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sng" dirty="0">
                    <a:solidFill>
                      <a:srgbClr val="293462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…（</a:t>
                </a:r>
                <a:r>
                  <a:rPr lang="zh-CN" altLang="zh-CN" sz="2400" b="0" i="0" u="sng" dirty="0">
                    <a:solidFill>
                      <a:srgbClr val="293462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3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sng" dirty="0">
                    <a:solidFill>
                      <a:srgbClr val="293462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>
          <p:sp>
            <p:nvSpPr>
              <p:cNvPr id="12574" name="yt_shape_125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37682"/>
                <a:ext cx="9694962" cy="3248133"/>
              </a:xfrm>
              <a:prstGeom prst="rect">
                <a:avLst/>
              </a:prstGeom>
              <a:blipFill>
                <a:blip r:embed="rId2"/>
                <a:stretch>
                  <a:fillRect l="-1950" r="-943" b="-30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F6C2179-9E9E-904C-F067-3C59187E627E}"/>
              </a:ext>
            </a:extLst>
          </p:cNvPr>
          <p:cNvSpPr txBox="1"/>
          <p:nvPr/>
        </p:nvSpPr>
        <p:spPr>
          <a:xfrm>
            <a:off x="7003189" y="1990876"/>
            <a:ext cx="2466086" cy="77280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分数的基本性质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0E5B42-CAE8-22C6-9DAC-1C8A6F99F045}"/>
              </a:ext>
            </a:extLst>
          </p:cNvPr>
          <p:cNvSpPr txBox="1"/>
          <p:nvPr/>
        </p:nvSpPr>
        <p:spPr>
          <a:xfrm>
            <a:off x="7003189" y="2670072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等式的基本性质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066F55-6C13-CCFB-21DA-02E492173167}"/>
              </a:ext>
            </a:extLst>
          </p:cNvPr>
          <p:cNvSpPr txBox="1"/>
          <p:nvPr/>
        </p:nvSpPr>
        <p:spPr>
          <a:xfrm>
            <a:off x="6088789" y="3145560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去括号法则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041DCB-F273-1C30-BFC7-B86AD3AB1F74}"/>
              </a:ext>
            </a:extLst>
          </p:cNvPr>
          <p:cNvSpPr txBox="1"/>
          <p:nvPr/>
        </p:nvSpPr>
        <p:spPr>
          <a:xfrm>
            <a:off x="1211989" y="362104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E2A49A-34D1-D3BA-FBA6-7BC173592124}"/>
              </a:ext>
            </a:extLst>
          </p:cNvPr>
          <p:cNvSpPr txBox="1"/>
          <p:nvPr/>
        </p:nvSpPr>
        <p:spPr>
          <a:xfrm>
            <a:off x="7003189" y="3621048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等式的基本性质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B0091DC-E395-0CB4-85CC-F6E1FAB60BFC}"/>
              </a:ext>
            </a:extLst>
          </p:cNvPr>
          <p:cNvSpPr txBox="1"/>
          <p:nvPr/>
        </p:nvSpPr>
        <p:spPr>
          <a:xfrm>
            <a:off x="1211989" y="4572024"/>
            <a:ext cx="2008886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两边同除以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46C658-05A4-C029-E03C-09E5AFCFD8D2}"/>
              </a:ext>
            </a:extLst>
          </p:cNvPr>
          <p:cNvSpPr txBox="1"/>
          <p:nvPr/>
        </p:nvSpPr>
        <p:spPr>
          <a:xfrm>
            <a:off x="7003189" y="4572024"/>
            <a:ext cx="2618486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等式的基本性质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572" name="yt_shape_12572"/>
              <p:cNvSpPr txBox="1"/>
              <p:nvPr/>
            </p:nvSpPr>
            <p:spPr>
              <a:xfrm>
                <a:off x="540000" y="868802"/>
                <a:ext cx="11492915" cy="11033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答题模板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依据下列解方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的过程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78170"/>
                  </a:rPr>
                  <a:t>请在前面的括号内填写变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形步骤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在后面的括号内填写变形依据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572" name="yt_shape_125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68802"/>
                <a:ext cx="11492915" cy="1103315"/>
              </a:xfrm>
              <a:prstGeom prst="rect">
                <a:avLst/>
              </a:prstGeom>
              <a:blipFill>
                <a:blip r:embed="rId3"/>
                <a:stretch>
                  <a:fillRect l="-1645" b="-154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79" name="yt_shape_12579"/>
              <p:cNvSpPr txBox="1"/>
              <p:nvPr/>
            </p:nvSpPr>
            <p:spPr>
              <a:xfrm>
                <a:off x="540000" y="900000"/>
                <a:ext cx="6818405" cy="25479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两边同除以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79" name="yt_shape_12579" descr="{&quot;rangeId&quot;:7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818405" cy="2547942"/>
              </a:xfrm>
              <a:prstGeom prst="rect">
                <a:avLst/>
              </a:prstGeom>
              <a:blipFill>
                <a:blip r:embed="rId2"/>
                <a:stretch>
                  <a:fillRect l="-2773" r="-1789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994D3AF-373C-B166-F803-47AB1E0F0711}"/>
              </a:ext>
            </a:extLst>
          </p:cNvPr>
          <p:cNvSpPr txBox="1"/>
          <p:nvPr/>
        </p:nvSpPr>
        <p:spPr>
          <a:xfrm>
            <a:off x="449989" y="1525659"/>
            <a:ext cx="551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92E83C-D621-BC20-F5F0-DCAB2FD2BF0B}"/>
              </a:ext>
            </a:extLst>
          </p:cNvPr>
          <p:cNvSpPr txBox="1"/>
          <p:nvPr/>
        </p:nvSpPr>
        <p:spPr>
          <a:xfrm>
            <a:off x="449989" y="2001147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CC81EA-00D8-D2FA-06D3-3D1C624B9B2C}"/>
              </a:ext>
            </a:extLst>
          </p:cNvPr>
          <p:cNvSpPr txBox="1"/>
          <p:nvPr/>
        </p:nvSpPr>
        <p:spPr>
          <a:xfrm>
            <a:off x="449989" y="2476635"/>
            <a:ext cx="4677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移项、合并同类项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8F48993-D2E3-C462-CB6E-835E190325AE}"/>
              </a:ext>
            </a:extLst>
          </p:cNvPr>
          <p:cNvSpPr txBox="1"/>
          <p:nvPr/>
        </p:nvSpPr>
        <p:spPr>
          <a:xfrm>
            <a:off x="449989" y="2952123"/>
            <a:ext cx="3458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两边同除以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2" name="yt_shape_12582"/>
          <p:cNvSpPr txBox="1"/>
          <p:nvPr/>
        </p:nvSpPr>
        <p:spPr>
          <a:xfrm>
            <a:off x="540000" y="900000"/>
            <a:ext cx="800219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去分母时忽视分数线的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括号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作用而出错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24DB039-2BCB-ACA3-69E9-603522F03942}"/>
              </a:ext>
            </a:extLst>
          </p:cNvPr>
          <p:cNvSpPr txBox="1"/>
          <p:nvPr/>
        </p:nvSpPr>
        <p:spPr>
          <a:xfrm>
            <a:off x="449989" y="853194"/>
            <a:ext cx="8104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去分母时忽视分数线的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24"/>
                <a:ea typeface="黑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括号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24"/>
                <a:ea typeface="黑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作用而出错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583" name="yt_shape_12583"/>
              <p:cNvSpPr txBox="1"/>
              <p:nvPr/>
            </p:nvSpPr>
            <p:spPr>
              <a:xfrm>
                <a:off x="540000" y="1416260"/>
                <a:ext cx="7523726" cy="29647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下列方程的解法中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错误的有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方程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方程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583" name="yt_shape_125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6260"/>
                <a:ext cx="7523726" cy="2964722"/>
              </a:xfrm>
              <a:prstGeom prst="rect">
                <a:avLst/>
              </a:prstGeom>
              <a:blipFill>
                <a:blip r:embed="rId2"/>
                <a:stretch>
                  <a:fillRect l="-2512" t="-1643" r="-1459" b="-24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591" name="yt_table_1259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619088"/>
              </p:ext>
            </p:extLst>
          </p:nvPr>
        </p:nvGraphicFramePr>
        <p:xfrm>
          <a:off x="540056" y="4453271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5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5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5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2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2593" name="yt_shape_12593"/>
              <p:cNvSpPr txBox="1"/>
              <p:nvPr/>
            </p:nvSpPr>
            <p:spPr>
              <a:xfrm>
                <a:off x="540000" y="4979442"/>
                <a:ext cx="6385594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1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x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593" name="yt_shape_125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79442"/>
                <a:ext cx="6385594" cy="641201"/>
              </a:xfrm>
              <a:prstGeom prst="rect">
                <a:avLst/>
              </a:prstGeom>
              <a:blipFill>
                <a:blip r:embed="rId3"/>
                <a:stretch>
                  <a:fillRect l="-2961" r="-191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4192749-C5EC-0913-260F-FC0E0EC78395}"/>
              </a:ext>
            </a:extLst>
          </p:cNvPr>
          <p:cNvSpPr txBox="1"/>
          <p:nvPr/>
        </p:nvSpPr>
        <p:spPr>
          <a:xfrm>
            <a:off x="5402989" y="1369454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D94A368-8F4F-404B-09F8-88CB181EC85B}"/>
                  </a:ext>
                </a:extLst>
              </p:cNvPr>
              <p:cNvSpPr txBox="1"/>
              <p:nvPr/>
            </p:nvSpPr>
            <p:spPr>
              <a:xfrm>
                <a:off x="5483190" y="4932636"/>
                <a:ext cx="131832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D94A368-8F4F-404B-09F8-88CB181EC8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3190" y="4932636"/>
                <a:ext cx="1318324" cy="728612"/>
              </a:xfrm>
              <a:prstGeom prst="rect">
                <a:avLst/>
              </a:prstGeom>
              <a:blipFill>
                <a:blip r:embed="rId4"/>
                <a:stretch>
                  <a:fillRect l="-6912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FA6737D2-4589-4D9E-BB6F-562DF47CC17B}"/>
              </a:ext>
            </a:extLst>
          </p:cNvPr>
          <p:cNvCxnSpPr/>
          <p:nvPr/>
        </p:nvCxnSpPr>
        <p:spPr>
          <a:xfrm>
            <a:off x="5220776" y="5633492"/>
            <a:ext cx="149072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6" name="yt_shape_1259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595" name="yt_image_12595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98" name="yt_shape_12598"/>
          <p:cNvSpPr txBox="1"/>
          <p:nvPr/>
        </p:nvSpPr>
        <p:spPr>
          <a:xfrm>
            <a:off x="540000" y="1482165"/>
            <a:ext cx="76864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亳州启明中学单元卷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下列变形正确的是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599" name="yt_table_12599" title="H_167.70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28341834"/>
                  </p:ext>
                </p:extLst>
              </p:nvPr>
            </p:nvGraphicFramePr>
            <p:xfrm>
              <a:off x="540056" y="1961468"/>
              <a:ext cx="9099550" cy="2129792"/>
            </p:xfrm>
            <a:graphic>
              <a:graphicData uri="http://schemas.openxmlformats.org/drawingml/2006/table">
                <a:tbl>
                  <a:tblPr/>
                  <a:tblGrid>
                    <a:gridCol w="9099550">
                      <a:extLst>
                        <a:ext uri="{9D8B030D-6E8A-4147-A177-3AD203B41FA5}">
                          <a16:colId xmlns:a16="http://schemas.microsoft.com/office/drawing/2014/main" val="1055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移项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去分母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去括号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把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0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.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0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.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17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0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.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0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.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03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中的分母化为整数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17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599" name="yt_table_12599" descr="{&quot;rangeId&quot;:11,&quot;type&quot;:&quot;Option&quot;}" title="H_167.70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28341834"/>
                  </p:ext>
                </p:extLst>
              </p:nvPr>
            </p:nvGraphicFramePr>
            <p:xfrm>
              <a:off x="540056" y="1961468"/>
              <a:ext cx="9099550" cy="2129792"/>
            </p:xfrm>
            <a:graphic>
              <a:graphicData uri="http://schemas.openxmlformats.org/drawingml/2006/table">
                <a:tbl>
                  <a:tblPr/>
                  <a:tblGrid>
                    <a:gridCol w="9099550">
                      <a:extLst>
                        <a:ext uri="{9D8B030D-6E8A-4147-A177-3AD203B41FA5}">
                          <a16:colId xmlns:a16="http://schemas.microsoft.com/office/drawing/2014/main" val="10554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移项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3"/>
                      </a:ext>
                    </a:extLst>
                  </a:tr>
                  <a:tr h="64230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3585" b="-1801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6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去括号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5"/>
                      </a:ext>
                    </a:extLst>
                  </a:tr>
                  <a:tr h="63874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41905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6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00BC681-DFFF-0BE9-D290-4E59CDCF3E40}"/>
              </a:ext>
            </a:extLst>
          </p:cNvPr>
          <p:cNvSpPr txBox="1"/>
          <p:nvPr/>
        </p:nvSpPr>
        <p:spPr>
          <a:xfrm>
            <a:off x="723178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00" name="yt_shape_12600"/>
              <p:cNvSpPr txBox="1"/>
              <p:nvPr/>
            </p:nvSpPr>
            <p:spPr>
              <a:xfrm>
                <a:off x="540000" y="900000"/>
                <a:ext cx="8676734" cy="39237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两边同除以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00" name="yt_shape_12600" descr="{&quot;rangeId&quot;:12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676734" cy="3923766"/>
              </a:xfrm>
              <a:prstGeom prst="rect">
                <a:avLst/>
              </a:prstGeom>
              <a:blipFill>
                <a:blip r:embed="rId2"/>
                <a:stretch>
                  <a:fillRect l="-2178" r="-351" b="-17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1DF94FA-014F-1AC2-75DC-A92974ABDDB5}"/>
                  </a:ext>
                </a:extLst>
              </p:cNvPr>
              <p:cNvSpPr txBox="1"/>
              <p:nvPr/>
            </p:nvSpPr>
            <p:spPr>
              <a:xfrm>
                <a:off x="6728234" y="853194"/>
                <a:ext cx="789686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2, 'hasSerialNum': 1, 'mathAnswerShape': 1, 'pageBreak': True}">
                <a:extLst>
                  <a:ext uri="{FF2B5EF4-FFF2-40B4-BE49-F238E27FC236}">
                    <a16:creationId xmlns:a16="http://schemas.microsoft.com/office/drawing/2014/main" id="{A1DF94FA-014F-1AC2-75DC-A92974ABDD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8234" y="853194"/>
                <a:ext cx="789686" cy="76931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A19D4B0-6433-46ED-A497-00DF700060FF}"/>
              </a:ext>
            </a:extLst>
          </p:cNvPr>
          <p:cNvCxnSpPr/>
          <p:nvPr/>
        </p:nvCxnSpPr>
        <p:spPr>
          <a:xfrm>
            <a:off x="6465820" y="1594754"/>
            <a:ext cx="96208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125F7C93-83BC-3677-844D-D7BB61BE1783}"/>
              </a:ext>
            </a:extLst>
          </p:cNvPr>
          <p:cNvSpPr txBox="1"/>
          <p:nvPr/>
        </p:nvSpPr>
        <p:spPr>
          <a:xfrm>
            <a:off x="449989" y="2679835"/>
            <a:ext cx="6661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5B7D11D-513C-9037-A46B-58D19B859F0B}"/>
              </a:ext>
            </a:extLst>
          </p:cNvPr>
          <p:cNvSpPr txBox="1"/>
          <p:nvPr/>
        </p:nvSpPr>
        <p:spPr>
          <a:xfrm>
            <a:off x="449989" y="3155323"/>
            <a:ext cx="4833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440767D-42C4-8992-9C2C-72D593D79CD2}"/>
              </a:ext>
            </a:extLst>
          </p:cNvPr>
          <p:cNvSpPr txBox="1"/>
          <p:nvPr/>
        </p:nvSpPr>
        <p:spPr>
          <a:xfrm>
            <a:off x="449989" y="3630811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移项、合并同类项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9603EE3-FA5F-F5E4-7071-06E00E12EBF8}"/>
                  </a:ext>
                </a:extLst>
              </p:cNvPr>
              <p:cNvSpPr txBox="1"/>
              <p:nvPr/>
            </p:nvSpPr>
            <p:spPr>
              <a:xfrm>
                <a:off x="449989" y="4106299"/>
                <a:ext cx="36821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两边同除以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2, 'hasSerialNum': 1, 'mathAnswerShape': 1, 'pageBreak': True}">
                <a:extLst>
                  <a:ext uri="{FF2B5EF4-FFF2-40B4-BE49-F238E27FC236}">
                    <a16:creationId xmlns:a16="http://schemas.microsoft.com/office/drawing/2014/main" id="{C9603EE3-FA5F-F5E4-7071-06E00E12EB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06299"/>
                <a:ext cx="3682111" cy="726326"/>
              </a:xfrm>
              <a:prstGeom prst="rect">
                <a:avLst/>
              </a:prstGeom>
              <a:blipFill>
                <a:blip r:embed="rId4"/>
                <a:stretch>
                  <a:fillRect l="-2649" r="-248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07" name="yt_shape_12607"/>
              <p:cNvSpPr txBox="1"/>
              <p:nvPr/>
            </p:nvSpPr>
            <p:spPr>
              <a:xfrm>
                <a:off x="540119" y="900000"/>
                <a:ext cx="11492915" cy="30334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利用分数的性质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即左边第一项分子、分母同乘以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0_f4154"/>
                  </a:rPr>
                  <a:t>第二项分子、分母同乘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两边同除以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07" name="yt_shape_12607" descr="{&quot;rangeId&quot;:1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033459"/>
              </a:xfrm>
              <a:prstGeom prst="rect">
                <a:avLst/>
              </a:prstGeom>
              <a:blipFill>
                <a:blip r:embed="rId2"/>
                <a:stretch>
                  <a:fillRect l="-1645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E4FF6BC-263B-E9D0-BF44-08D846DA6414}"/>
              </a:ext>
            </a:extLst>
          </p:cNvPr>
          <p:cNvSpPr txBox="1"/>
          <p:nvPr/>
        </p:nvSpPr>
        <p:spPr>
          <a:xfrm>
            <a:off x="450108" y="1530993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利用分数的性质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即左边第一项分子、分母同乘以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0_f4154"/>
              </a:rPr>
              <a:t>第二项分子、分母同乘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D28FC1-1A08-C027-58D7-9E979CDC550A}"/>
              </a:ext>
            </a:extLst>
          </p:cNvPr>
          <p:cNvSpPr txBox="1"/>
          <p:nvPr/>
        </p:nvSpPr>
        <p:spPr>
          <a:xfrm>
            <a:off x="450108" y="2006481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BC7D17D-0727-9FA4-6BB9-FB3EED379EA0}"/>
              </a:ext>
            </a:extLst>
          </p:cNvPr>
          <p:cNvSpPr txBox="1"/>
          <p:nvPr/>
        </p:nvSpPr>
        <p:spPr>
          <a:xfrm>
            <a:off x="450108" y="2481969"/>
            <a:ext cx="277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24D8DE-193D-64D7-CC47-795A303D0AD8}"/>
              </a:ext>
            </a:extLst>
          </p:cNvPr>
          <p:cNvSpPr txBox="1"/>
          <p:nvPr/>
        </p:nvSpPr>
        <p:spPr>
          <a:xfrm>
            <a:off x="450108" y="2957457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移项、合并同类项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E27F097-D5AB-0F4F-915D-EDE0FC285B17}"/>
              </a:ext>
            </a:extLst>
          </p:cNvPr>
          <p:cNvSpPr txBox="1"/>
          <p:nvPr/>
        </p:nvSpPr>
        <p:spPr>
          <a:xfrm>
            <a:off x="450108" y="3432945"/>
            <a:ext cx="3610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两边同除以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10" name="yt_shape_12610"/>
              <p:cNvSpPr txBox="1"/>
              <p:nvPr/>
            </p:nvSpPr>
            <p:spPr>
              <a:xfrm>
                <a:off x="540119" y="900000"/>
                <a:ext cx="11492915" cy="38718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【阅读理解问题】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定义一种新运算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M*N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3e411"/>
                  </a:rPr>
                  <a:t>＝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*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两边同除以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10" name="yt_shape_12610" descr="{&quot;rangeId&quot;:13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871829"/>
              </a:xfrm>
              <a:prstGeom prst="rect">
                <a:avLst/>
              </a:prstGeom>
              <a:blipFill>
                <a:blip r:embed="rId2"/>
                <a:stretch>
                  <a:fillRect l="-1645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66158D8-ED72-AA4E-FF79-9AAAD8F68CC2}"/>
                  </a:ext>
                </a:extLst>
              </p:cNvPr>
              <p:cNvSpPr txBox="1"/>
              <p:nvPr/>
            </p:nvSpPr>
            <p:spPr>
              <a:xfrm>
                <a:off x="450108" y="2002544"/>
                <a:ext cx="5810567" cy="92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hasSerialNum': 1, 'pageBreak': True}">
                <a:extLst>
                  <a:ext uri="{FF2B5EF4-FFF2-40B4-BE49-F238E27FC236}">
                    <a16:creationId xmlns:a16="http://schemas.microsoft.com/office/drawing/2014/main" id="{966158D8-ED72-AA4E-FF79-9AAAD8F68C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02544"/>
                <a:ext cx="5810567" cy="927812"/>
              </a:xfrm>
              <a:prstGeom prst="rect">
                <a:avLst/>
              </a:prstGeom>
              <a:blipFill>
                <a:blip r:embed="rId3"/>
                <a:stretch>
                  <a:fillRect l="-1679" r="-1574" b="-3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8EFBA96-B71B-021E-B135-B8AF3450AF1B}"/>
              </a:ext>
            </a:extLst>
          </p:cNvPr>
          <p:cNvSpPr txBox="1"/>
          <p:nvPr/>
        </p:nvSpPr>
        <p:spPr>
          <a:xfrm>
            <a:off x="450108" y="2836744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F467DD-53BA-4868-CCDF-7EEAB2491698}"/>
              </a:ext>
            </a:extLst>
          </p:cNvPr>
          <p:cNvSpPr txBox="1"/>
          <p:nvPr/>
        </p:nvSpPr>
        <p:spPr>
          <a:xfrm>
            <a:off x="450108" y="3312232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C6BF57-630F-7627-0F04-60CE6C9EC7BA}"/>
              </a:ext>
            </a:extLst>
          </p:cNvPr>
          <p:cNvSpPr txBox="1"/>
          <p:nvPr/>
        </p:nvSpPr>
        <p:spPr>
          <a:xfrm>
            <a:off x="450108" y="3787720"/>
            <a:ext cx="4677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移项、合并同类项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5204057-CFA1-D1D5-F0F9-F647C730D8AB}"/>
              </a:ext>
            </a:extLst>
          </p:cNvPr>
          <p:cNvSpPr txBox="1"/>
          <p:nvPr/>
        </p:nvSpPr>
        <p:spPr>
          <a:xfrm>
            <a:off x="450108" y="4263208"/>
            <a:ext cx="36106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两边同除以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1661</Words>
  <Application>Microsoft Office PowerPoint</Application>
  <PresentationFormat>宽屏</PresentationFormat>
  <Paragraphs>134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11</cp:revision>
  <dcterms:created xsi:type="dcterms:W3CDTF">2024-08-14T05:26:56Z</dcterms:created>
  <dcterms:modified xsi:type="dcterms:W3CDTF">2024-08-15T06:28:09Z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