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2" r:id="rId8"/>
    <p:sldId id="313" r:id="rId9"/>
    <p:sldId id="315" r:id="rId10"/>
    <p:sldId id="320" r:id="rId11"/>
    <p:sldId id="328" r:id="rId12"/>
    <p:sldId id="329" r:id="rId13"/>
    <p:sldId id="330" r:id="rId14"/>
    <p:sldId id="322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41" name="yt_image_11041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4" name="yt_shape_1104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有理数乘法的运算律</a:t>
            </a:r>
          </a:p>
        </p:txBody>
      </p:sp>
      <p:sp>
        <p:nvSpPr>
          <p:cNvPr id="11045" name="yt_shape_11045"/>
          <p:cNvSpPr txBox="1"/>
          <p:nvPr/>
        </p:nvSpPr>
        <p:spPr>
          <a:xfrm>
            <a:off x="540000" y="1971599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6" name="yt_table_1104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711558"/>
              </p:ext>
            </p:extLst>
          </p:nvPr>
        </p:nvGraphicFramePr>
        <p:xfrm>
          <a:off x="540056" y="2450902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乘法交换律和乘法结合律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48" name="yt_shape_11048"/>
              <p:cNvSpPr txBox="1"/>
              <p:nvPr/>
            </p:nvSpPr>
            <p:spPr>
              <a:xfrm>
                <a:off x="540000" y="4403222"/>
                <a:ext cx="1036501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运算哪种运算律可避免通分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1048" name="yt_shape_1104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3222"/>
                <a:ext cx="10365017" cy="641201"/>
              </a:xfrm>
              <a:prstGeom prst="rect">
                <a:avLst/>
              </a:prstGeom>
              <a:blipFill>
                <a:blip r:embed="rId3"/>
                <a:stretch>
                  <a:fillRect l="-1824" r="-82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50" name="yt_table_110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785729"/>
              </p:ext>
            </p:extLst>
          </p:nvPr>
        </p:nvGraphicFramePr>
        <p:xfrm>
          <a:off x="540056" y="5095211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pic>
        <p:nvPicPr>
          <p:cNvPr id="3" name="yt_shape_1723613382788">
            <a:extLst>
              <a:ext uri="{FF2B5EF4-FFF2-40B4-BE49-F238E27FC236}">
                <a16:creationId xmlns:a16="http://schemas.microsoft.com/office/drawing/2014/main" id="{582E78CC-4574-8800-6AE4-C5E645A45C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AC976A-D093-63AD-F2BF-4CE7CA46D288}"/>
              </a:ext>
            </a:extLst>
          </p:cNvPr>
          <p:cNvSpPr txBox="1"/>
          <p:nvPr/>
        </p:nvSpPr>
        <p:spPr>
          <a:xfrm>
            <a:off x="7536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A1F39C-9FE9-3BE4-EAD2-7B997023FD1A}"/>
              </a:ext>
            </a:extLst>
          </p:cNvPr>
          <p:cNvSpPr txBox="1"/>
          <p:nvPr/>
        </p:nvSpPr>
        <p:spPr>
          <a:xfrm>
            <a:off x="9884501" y="4356416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7" name="yt_shape_11107"/>
              <p:cNvSpPr txBox="1"/>
              <p:nvPr/>
            </p:nvSpPr>
            <p:spPr>
              <a:xfrm>
                <a:off x="540000" y="900000"/>
                <a:ext cx="4833054" cy="2686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07" name="yt_shape_11107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3054" cy="2686698"/>
              </a:xfrm>
              <a:prstGeom prst="rect">
                <a:avLst/>
              </a:prstGeom>
              <a:blipFill>
                <a:blip r:embed="rId2"/>
                <a:stretch>
                  <a:fillRect l="-3914" r="-2652" b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043AB8-39EC-E41F-CC03-6D41DDEA4BA9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49663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7A043AB8-39EC-E41F-CC03-6D41DDEA4B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4966398" cy="768490"/>
              </a:xfrm>
              <a:prstGeom prst="rect">
                <a:avLst/>
              </a:prstGeom>
              <a:blipFill>
                <a:blip r:embed="rId3"/>
                <a:stretch>
                  <a:fillRect l="-19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D856EB-E99F-AA0F-AC7A-089E7AEC4549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14707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E9D856EB-E99F-AA0F-AC7A-089E7AEC4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1470724" cy="768046"/>
              </a:xfrm>
              <a:prstGeom prst="rect">
                <a:avLst/>
              </a:prstGeom>
              <a:blipFill>
                <a:blip r:embed="rId4"/>
                <a:stretch>
                  <a:fillRect l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EE23CB-A525-9CA4-F32C-677B61E38E9F}"/>
                  </a:ext>
                </a:extLst>
              </p:cNvPr>
              <p:cNvSpPr txBox="1"/>
              <p:nvPr/>
            </p:nvSpPr>
            <p:spPr>
              <a:xfrm>
                <a:off x="449989" y="2877384"/>
                <a:ext cx="11659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35EE23CB-A525-9CA4-F32C-677B61E38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384"/>
                <a:ext cx="1165924" cy="730136"/>
              </a:xfrm>
              <a:prstGeom prst="rect">
                <a:avLst/>
              </a:prstGeom>
              <a:blipFill>
                <a:blip r:embed="rId5"/>
                <a:stretch>
                  <a:fillRect l="-8377" r="-83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1" name="yt_shape_11111"/>
              <p:cNvSpPr txBox="1"/>
              <p:nvPr/>
            </p:nvSpPr>
            <p:spPr>
              <a:xfrm>
                <a:off x="540000" y="900000"/>
                <a:ext cx="4121321" cy="33864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11" name="yt_shape_11111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21321" cy="3386440"/>
              </a:xfrm>
              <a:prstGeom prst="rect">
                <a:avLst/>
              </a:prstGeom>
              <a:blipFill>
                <a:blip r:embed="rId2"/>
                <a:stretch>
                  <a:fillRect l="-4586" r="-3402" b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8EE01A-67EF-6F8E-C915-FA6453856E6D}"/>
                  </a:ext>
                </a:extLst>
              </p:cNvPr>
              <p:cNvSpPr txBox="1"/>
              <p:nvPr/>
            </p:nvSpPr>
            <p:spPr>
              <a:xfrm>
                <a:off x="449989" y="1534803"/>
                <a:ext cx="38043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AA8EE01A-67EF-6F8E-C915-FA6453856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03"/>
                <a:ext cx="3804348" cy="775221"/>
              </a:xfrm>
              <a:prstGeom prst="rect">
                <a:avLst/>
              </a:prstGeom>
              <a:blipFill>
                <a:blip r:embed="rId3"/>
                <a:stretch>
                  <a:fillRect l="-256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6E1DEA-5E3D-74E0-1044-89CB5F6551C6}"/>
                  </a:ext>
                </a:extLst>
              </p:cNvPr>
              <p:cNvSpPr txBox="1"/>
              <p:nvPr/>
            </p:nvSpPr>
            <p:spPr>
              <a:xfrm>
                <a:off x="449989" y="2216412"/>
                <a:ext cx="25041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1F6E1DEA-5E3D-74E0-1044-89CB5F655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6412"/>
                <a:ext cx="2504186" cy="775221"/>
              </a:xfrm>
              <a:prstGeom prst="rect">
                <a:avLst/>
              </a:prstGeom>
              <a:blipFill>
                <a:blip r:embed="rId4"/>
                <a:stretch>
                  <a:fillRect l="-389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E775F1-8729-C7AD-958F-69B6B52C0093}"/>
                  </a:ext>
                </a:extLst>
              </p:cNvPr>
              <p:cNvSpPr txBox="1"/>
              <p:nvPr/>
            </p:nvSpPr>
            <p:spPr>
              <a:xfrm>
                <a:off x="449989" y="2898021"/>
                <a:ext cx="14469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BDE775F1-8729-C7AD-958F-69B6B52C00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021"/>
                <a:ext cx="1446912" cy="767474"/>
              </a:xfrm>
              <a:prstGeom prst="rect">
                <a:avLst/>
              </a:prstGeom>
              <a:blipFill>
                <a:blip r:embed="rId5"/>
                <a:stretch>
                  <a:fillRect l="-67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D80180-29B8-1904-46A0-7FCCEE10D0BF}"/>
                  </a:ext>
                </a:extLst>
              </p:cNvPr>
              <p:cNvSpPr txBox="1"/>
              <p:nvPr/>
            </p:nvSpPr>
            <p:spPr>
              <a:xfrm>
                <a:off x="449989" y="3571883"/>
                <a:ext cx="12945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0FD80180-29B8-1904-46A0-7FCCEE10D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883"/>
                <a:ext cx="1294512" cy="728612"/>
              </a:xfrm>
              <a:prstGeom prst="rect">
                <a:avLst/>
              </a:prstGeom>
              <a:blipFill>
                <a:blip r:embed="rId6"/>
                <a:stretch>
                  <a:fillRect l="-7547" r="-75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15" name="yt_shape_11115"/>
              <p:cNvSpPr txBox="1"/>
              <p:nvPr/>
            </p:nvSpPr>
            <p:spPr>
              <a:xfrm>
                <a:off x="540000" y="900000"/>
                <a:ext cx="8598508" cy="2694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15" name="yt_shape_11115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98508" cy="2694584"/>
              </a:xfrm>
              <a:prstGeom prst="rect">
                <a:avLst/>
              </a:prstGeom>
              <a:blipFill>
                <a:blip r:embed="rId2"/>
                <a:stretch>
                  <a:fillRect l="-2199" r="-1206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3AC179D-5DE9-A86B-B34E-5CA62A27A226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86954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03AC179D-5DE9-A86B-B34E-5CA62A27A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8695437" cy="775792"/>
              </a:xfrm>
              <a:prstGeom prst="rect">
                <a:avLst/>
              </a:prstGeom>
              <a:blipFill>
                <a:blip r:embed="rId3"/>
                <a:stretch>
                  <a:fillRect l="-1122" r="-112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BBAADF-20BC-4452-C87F-5EA74B74BD9C}"/>
                  </a:ext>
                </a:extLst>
              </p:cNvPr>
              <p:cNvSpPr txBox="1"/>
              <p:nvPr/>
            </p:nvSpPr>
            <p:spPr>
              <a:xfrm>
                <a:off x="449989" y="2217555"/>
                <a:ext cx="2385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4BBBAADF-20BC-4452-C87F-5EA74B74B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7555"/>
                <a:ext cx="2385124" cy="765061"/>
              </a:xfrm>
              <a:prstGeom prst="rect">
                <a:avLst/>
              </a:prstGeom>
              <a:blipFill>
                <a:blip r:embed="rId4"/>
                <a:stretch>
                  <a:fillRect l="-4092" r="-40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A68E1B-3584-3B5D-1F8B-F6056DA63EBD}"/>
                  </a:ext>
                </a:extLst>
              </p:cNvPr>
              <p:cNvSpPr txBox="1"/>
              <p:nvPr/>
            </p:nvSpPr>
            <p:spPr>
              <a:xfrm>
                <a:off x="449989" y="2889004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31A68E1B-3584-3B5D-1F8B-F6056DA63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9004"/>
                <a:ext cx="1623124" cy="726326"/>
              </a:xfrm>
              <a:prstGeom prst="rect">
                <a:avLst/>
              </a:prstGeom>
              <a:blipFill>
                <a:blip r:embed="rId5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0" name="yt_shape_1112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19" name="yt_image_11119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22" name="yt_shape_11122"/>
              <p:cNvSpPr txBox="1"/>
              <p:nvPr/>
            </p:nvSpPr>
            <p:spPr>
              <a:xfrm>
                <a:off x="540120" y="1482165"/>
                <a:ext cx="11492915" cy="23337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在学习有理数的乘法时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042ff"/>
                  </a:rPr>
                  <a:t>李老师和同学们做了这样的游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这个数说给第一位同学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第一位同学将它减去它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87ad"/>
                  </a:rPr>
                  <a:t>的结果告诉第二位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第二位同学再将听到的数减去它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的结果告诉第三位同学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57a81"/>
                  </a:rPr>
                  <a:t>第三位同学再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将听到的数减去它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的结果告诉第四位同学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照这样的方法直到全班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a571"/>
                  </a:rPr>
                  <a:t>人全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部传完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最后一位同学将听到的数告诉李老师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你知道最后的结果吗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1122" name="yt_shape_11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2333723"/>
              </a:xfrm>
              <a:prstGeom prst="rect">
                <a:avLst/>
              </a:prstGeom>
              <a:blipFill>
                <a:blip r:embed="rId3"/>
                <a:stretch>
                  <a:fillRect l="-1645" t="-4700" b="-5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ED3819-888A-7682-65F5-C14644A12B95}"/>
                  </a:ext>
                </a:extLst>
              </p:cNvPr>
              <p:cNvSpPr txBox="1"/>
              <p:nvPr/>
            </p:nvSpPr>
            <p:spPr>
              <a:xfrm>
                <a:off x="479376" y="3759383"/>
                <a:ext cx="8519223" cy="5542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ED3819-888A-7682-65F5-C14644A12B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59383"/>
                <a:ext cx="8519223" cy="554271"/>
              </a:xfrm>
              <a:prstGeom prst="rect">
                <a:avLst/>
              </a:prstGeom>
              <a:blipFill>
                <a:blip r:embed="rId4"/>
                <a:stretch>
                  <a:fillRect l="-1145" t="-5495" r="-114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C728BD-8E1D-4A54-A7B3-EE7FAA94F28C}"/>
                  </a:ext>
                </a:extLst>
              </p:cNvPr>
              <p:cNvSpPr txBox="1"/>
              <p:nvPr/>
            </p:nvSpPr>
            <p:spPr>
              <a:xfrm>
                <a:off x="479376" y="4394054"/>
                <a:ext cx="3947223" cy="555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5C728BD-8E1D-4A54-A7B3-EE7FAA94F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94054"/>
                <a:ext cx="3947223" cy="555003"/>
              </a:xfrm>
              <a:prstGeom prst="rect">
                <a:avLst/>
              </a:prstGeom>
              <a:blipFill>
                <a:blip r:embed="rId5"/>
                <a:stretch>
                  <a:fillRect l="-2473" t="-549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824775-716F-F3EF-8813-542E25D0B655}"/>
                  </a:ext>
                </a:extLst>
              </p:cNvPr>
              <p:cNvSpPr txBox="1"/>
              <p:nvPr/>
            </p:nvSpPr>
            <p:spPr>
              <a:xfrm>
                <a:off x="479376" y="5002363"/>
                <a:ext cx="1751711" cy="5542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824775-716F-F3EF-8813-542E25D0B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002363"/>
                <a:ext cx="1751711" cy="554271"/>
              </a:xfrm>
              <a:prstGeom prst="rect">
                <a:avLst/>
              </a:prstGeom>
              <a:blipFill>
                <a:blip r:embed="rId6"/>
                <a:stretch>
                  <a:fillRect l="-5575" t="-549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A29574-6AFE-68CF-8E3B-FEC4E268D4F2}"/>
                  </a:ext>
                </a:extLst>
              </p:cNvPr>
              <p:cNvSpPr txBox="1"/>
              <p:nvPr/>
            </p:nvSpPr>
            <p:spPr>
              <a:xfrm>
                <a:off x="479376" y="5655303"/>
                <a:ext cx="1118299" cy="559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A29574-6AFE-68CF-8E3B-FEC4E268D4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655303"/>
                <a:ext cx="1118299" cy="559861"/>
              </a:xfrm>
              <a:prstGeom prst="rect">
                <a:avLst/>
              </a:prstGeom>
              <a:blipFill>
                <a:blip r:embed="rId7"/>
                <a:stretch>
                  <a:fillRect l="-8743" t="-4348" r="-8743" b="-10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C1E56A-4EB2-14C7-BC7D-2DF5AC3E43F0}"/>
                  </a:ext>
                </a:extLst>
              </p:cNvPr>
              <p:cNvSpPr txBox="1"/>
              <p:nvPr/>
            </p:nvSpPr>
            <p:spPr>
              <a:xfrm>
                <a:off x="479376" y="6209873"/>
                <a:ext cx="3251898" cy="5314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最后的结果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C1E56A-4EB2-14C7-BC7D-2DF5AC3E4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09873"/>
                <a:ext cx="3251898" cy="531495"/>
              </a:xfrm>
              <a:prstGeom prst="rect">
                <a:avLst/>
              </a:prstGeom>
              <a:blipFill>
                <a:blip r:embed="rId8"/>
                <a:stretch>
                  <a:fillRect l="-3002" t="-6897" r="-3002" b="-14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8" name="yt_shape_11128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运用乘法分配律时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特别要注意不要漏乘及积的符号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多个有理数的乘法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先确定积的符号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绝对值相乘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e1113"/>
              </a:rPr>
              <a:t>确定积的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53" name="yt_table_11053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8470368"/>
                  </p:ext>
                </p:extLst>
              </p:nvPr>
            </p:nvGraphicFramePr>
            <p:xfrm>
              <a:off x="540056" y="1379303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1053" name="yt_table_11053" descr="{&quot;rangeId&quot;:4,&quot;type&quot;:&quot;Option&quot;}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8470368"/>
                  </p:ext>
                </p:extLst>
              </p:nvPr>
            </p:nvGraphicFramePr>
            <p:xfrm>
              <a:off x="540056" y="1379303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B68A3D-FDC8-2530-1AA3-4DD515699D66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4" name="yt_shape_11054"/>
              <p:cNvSpPr txBox="1"/>
              <p:nvPr/>
            </p:nvSpPr>
            <p:spPr>
              <a:xfrm>
                <a:off x="540000" y="900000"/>
                <a:ext cx="9592370" cy="16065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指出下列运算中所运用的运算律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54" name="yt_shape_11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92370" cy="1606530"/>
              </a:xfrm>
              <a:prstGeom prst="rect">
                <a:avLst/>
              </a:prstGeom>
              <a:blipFill>
                <a:blip r:embed="rId2"/>
                <a:stretch>
                  <a:fillRect l="-1971" t="-3422" r="-95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2C65D5-D4FF-D758-33A6-10B6ABD87EDE}"/>
              </a:ext>
            </a:extLst>
          </p:cNvPr>
          <p:cNvSpPr txBox="1"/>
          <p:nvPr/>
        </p:nvSpPr>
        <p:spPr>
          <a:xfrm>
            <a:off x="7815989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80B62C-38FC-80F5-009A-9A52BE0BC889}"/>
              </a:ext>
            </a:extLst>
          </p:cNvPr>
          <p:cNvSpPr txBox="1"/>
          <p:nvPr/>
        </p:nvSpPr>
        <p:spPr>
          <a:xfrm>
            <a:off x="6303102" y="1804170"/>
            <a:ext cx="1399286" cy="7336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8" name="yt_shape_11058"/>
              <p:cNvSpPr txBox="1"/>
              <p:nvPr/>
            </p:nvSpPr>
            <p:spPr>
              <a:xfrm>
                <a:off x="540000" y="900000"/>
                <a:ext cx="5732338" cy="46076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58" name="yt_shape_11058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32338" cy="4607608"/>
              </a:xfrm>
              <a:prstGeom prst="rect">
                <a:avLst/>
              </a:prstGeom>
              <a:blipFill>
                <a:blip r:embed="rId2"/>
                <a:stretch>
                  <a:fillRect l="-3298" t="-1192" b="-3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1A939AE-D107-30BE-8094-79405F2E0EDC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487114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B1A939AE-D107-30BE-8094-79405F2E0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4871148" cy="768045"/>
              </a:xfrm>
              <a:prstGeom prst="rect">
                <a:avLst/>
              </a:prstGeom>
              <a:blipFill>
                <a:blip r:embed="rId3"/>
                <a:stretch>
                  <a:fillRect l="-2003" r="-18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D87C0C5-2475-8741-D927-89C935CEFEA9}"/>
              </a:ext>
            </a:extLst>
          </p:cNvPr>
          <p:cNvSpPr txBox="1"/>
          <p:nvPr/>
        </p:nvSpPr>
        <p:spPr>
          <a:xfrm>
            <a:off x="449989" y="26775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0F94AB-9840-E1E9-DA33-2965039AA6EC}"/>
                  </a:ext>
                </a:extLst>
              </p:cNvPr>
              <p:cNvSpPr txBox="1"/>
              <p:nvPr/>
            </p:nvSpPr>
            <p:spPr>
              <a:xfrm>
                <a:off x="449989" y="3834711"/>
                <a:ext cx="5856986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1B0F94AB-9840-E1E9-DA33-2965039AA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4711"/>
                <a:ext cx="5856986" cy="775284"/>
              </a:xfrm>
              <a:prstGeom prst="rect">
                <a:avLst/>
              </a:prstGeom>
              <a:blipFill>
                <a:blip r:embed="rId4"/>
                <a:stretch>
                  <a:fillRect l="-16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66D199E-EFA6-1BC6-D345-238DF712499B}"/>
              </a:ext>
            </a:extLst>
          </p:cNvPr>
          <p:cNvSpPr txBox="1"/>
          <p:nvPr/>
        </p:nvSpPr>
        <p:spPr>
          <a:xfrm>
            <a:off x="449989" y="451638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7FA6FF-4B46-05ED-C02F-78E6A95958DB}"/>
              </a:ext>
            </a:extLst>
          </p:cNvPr>
          <p:cNvSpPr txBox="1"/>
          <p:nvPr/>
        </p:nvSpPr>
        <p:spPr>
          <a:xfrm>
            <a:off x="449989" y="49918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7" name="yt_shape_1106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068" name="yt_shape_11068"/>
          <p:cNvSpPr txBox="1"/>
          <p:nvPr/>
        </p:nvSpPr>
        <p:spPr>
          <a:xfrm>
            <a:off x="540000" y="1389434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下列计算结果是负数的是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69" name="yt_table_110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245935"/>
              </p:ext>
            </p:extLst>
          </p:nvPr>
        </p:nvGraphicFramePr>
        <p:xfrm>
          <a:off x="540056" y="1868737"/>
          <a:ext cx="5359400" cy="1901952"/>
        </p:xfrm>
        <a:graphic>
          <a:graphicData uri="http://schemas.openxmlformats.org/drawingml/2006/table">
            <a:tbl>
              <a:tblPr/>
              <a:tblGrid>
                <a:gridCol w="535940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11071" name="yt_shape_11071"/>
          <p:cNvSpPr txBox="1"/>
          <p:nvPr/>
        </p:nvSpPr>
        <p:spPr>
          <a:xfrm>
            <a:off x="540119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ce97"/>
              </a:rPr>
              <a:t>的结果的符号是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72" name="yt_table_110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715163"/>
              </p:ext>
            </p:extLst>
          </p:nvPr>
        </p:nvGraphicFramePr>
        <p:xfrm>
          <a:off x="540056" y="4780492"/>
          <a:ext cx="60296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负都不是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pic>
        <p:nvPicPr>
          <p:cNvPr id="3" name="yt_shape_1723613382873">
            <a:extLst>
              <a:ext uri="{FF2B5EF4-FFF2-40B4-BE49-F238E27FC236}">
                <a16:creationId xmlns:a16="http://schemas.microsoft.com/office/drawing/2014/main" id="{6993DC6F-AA02-4226-2C3F-873E47187E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ABB738-34B9-FEEC-3A1B-9DBDA554B34B}"/>
              </a:ext>
            </a:extLst>
          </p:cNvPr>
          <p:cNvSpPr txBox="1"/>
          <p:nvPr/>
        </p:nvSpPr>
        <p:spPr>
          <a:xfrm>
            <a:off x="4793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D5DA9E-D019-5424-20F0-5BAABB4AA9E0}"/>
              </a:ext>
            </a:extLst>
          </p:cNvPr>
          <p:cNvSpPr txBox="1"/>
          <p:nvPr/>
        </p:nvSpPr>
        <p:spPr>
          <a:xfrm>
            <a:off x="1059708" y="42497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4" name="yt_shape_11074"/>
              <p:cNvSpPr txBox="1"/>
              <p:nvPr/>
            </p:nvSpPr>
            <p:spPr>
              <a:xfrm>
                <a:off x="540000" y="900000"/>
                <a:ext cx="5910272" cy="50876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74" name="yt_shape_11074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5087611"/>
              </a:xfrm>
              <a:prstGeom prst="rect">
                <a:avLst/>
              </a:prstGeom>
              <a:blipFill>
                <a:blip r:embed="rId2"/>
                <a:stretch>
                  <a:fillRect l="-3199" t="-1079" r="-2167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D55205F-1523-85B1-1665-9869DCF05423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2842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AD55205F-1523-85B1-1665-9869DCF054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2842324" cy="767474"/>
              </a:xfrm>
              <a:prstGeom prst="rect">
                <a:avLst/>
              </a:prstGeom>
              <a:blipFill>
                <a:blip r:embed="rId3"/>
                <a:stretch>
                  <a:fillRect l="-34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3A1B27C-D259-0B8B-D3EA-478E7F3852B1}"/>
              </a:ext>
            </a:extLst>
          </p:cNvPr>
          <p:cNvSpPr txBox="1"/>
          <p:nvPr/>
        </p:nvSpPr>
        <p:spPr>
          <a:xfrm>
            <a:off x="449989" y="267640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ABF532-2DEE-07EA-0F0F-28A21D721F90}"/>
              </a:ext>
            </a:extLst>
          </p:cNvPr>
          <p:cNvSpPr txBox="1"/>
          <p:nvPr/>
        </p:nvSpPr>
        <p:spPr>
          <a:xfrm>
            <a:off x="449989" y="36273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B5EFBA-6B79-FA17-C579-DB6B133FA557}"/>
                  </a:ext>
                </a:extLst>
              </p:cNvPr>
              <p:cNvSpPr txBox="1"/>
              <p:nvPr/>
            </p:nvSpPr>
            <p:spPr>
              <a:xfrm>
                <a:off x="449989" y="4785051"/>
                <a:ext cx="44282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99B5EFBA-6B79-FA17-C579-DB6B133FA5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5051"/>
                <a:ext cx="4428236" cy="775792"/>
              </a:xfrm>
              <a:prstGeom prst="rect">
                <a:avLst/>
              </a:prstGeom>
              <a:blipFill>
                <a:blip r:embed="rId4"/>
                <a:stretch>
                  <a:fillRect l="-2204" r="-206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A4EE805-D6C5-277C-0059-75036B3F1F66}"/>
              </a:ext>
            </a:extLst>
          </p:cNvPr>
          <p:cNvSpPr txBox="1"/>
          <p:nvPr/>
        </p:nvSpPr>
        <p:spPr>
          <a:xfrm>
            <a:off x="449989" y="546723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900000"/>
            <a:ext cx="707886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利用分配律计算时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漏乘或弄错符号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AB6ADB-81C6-674B-BFFB-C3FD5D41BE0A}"/>
              </a:ext>
            </a:extLst>
          </p:cNvPr>
          <p:cNvSpPr txBox="1"/>
          <p:nvPr/>
        </p:nvSpPr>
        <p:spPr>
          <a:xfrm>
            <a:off x="449989" y="853194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利用分配律计算时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漏乘或弄错符号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86" name="yt_shape_11086"/>
              <p:cNvSpPr txBox="1"/>
              <p:nvPr/>
            </p:nvSpPr>
            <p:spPr>
              <a:xfrm>
                <a:off x="540000" y="1438445"/>
                <a:ext cx="10810652" cy="29806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4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>
          <p:sp>
            <p:nvSpPr>
              <p:cNvPr id="11086" name="yt_shape_11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8445"/>
                <a:ext cx="10810652" cy="2980688"/>
              </a:xfrm>
              <a:prstGeom prst="rect">
                <a:avLst/>
              </a:prstGeom>
              <a:blipFill>
                <a:blip r:embed="rId2"/>
                <a:stretch>
                  <a:fillRect l="-1748" r="-733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DFB566-1316-1874-CB62-26BF1F165F21}"/>
                  </a:ext>
                </a:extLst>
              </p:cNvPr>
              <p:cNvSpPr txBox="1"/>
              <p:nvPr/>
            </p:nvSpPr>
            <p:spPr>
              <a:xfrm>
                <a:off x="449989" y="2073820"/>
                <a:ext cx="1088618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DFB566-1316-1874-CB62-26BF1F165F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73820"/>
                <a:ext cx="10886187" cy="775792"/>
              </a:xfrm>
              <a:prstGeom prst="rect">
                <a:avLst/>
              </a:prstGeom>
              <a:blipFill>
                <a:blip r:embed="rId3"/>
                <a:stretch>
                  <a:fillRect l="-896" r="-84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D65D342-22F5-3B63-71B1-74BC5910D86D}"/>
              </a:ext>
            </a:extLst>
          </p:cNvPr>
          <p:cNvSpPr txBox="1"/>
          <p:nvPr/>
        </p:nvSpPr>
        <p:spPr>
          <a:xfrm>
            <a:off x="449989" y="275600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3A3C86-CB0D-4A76-CE61-3D865A14D568}"/>
              </a:ext>
            </a:extLst>
          </p:cNvPr>
          <p:cNvSpPr txBox="1"/>
          <p:nvPr/>
        </p:nvSpPr>
        <p:spPr>
          <a:xfrm>
            <a:off x="449989" y="323148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EEB628-F44C-625E-F4EC-58CCC7158955}"/>
              </a:ext>
            </a:extLst>
          </p:cNvPr>
          <p:cNvSpPr txBox="1"/>
          <p:nvPr/>
        </p:nvSpPr>
        <p:spPr>
          <a:xfrm>
            <a:off x="6737696" y="3706976"/>
            <a:ext cx="637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3" name="yt_shape_110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92" name="yt_image_11092" title="H_41.85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95" name="yt_shape_11095"/>
              <p:cNvSpPr txBox="1"/>
              <p:nvPr/>
            </p:nvSpPr>
            <p:spPr>
              <a:xfrm>
                <a:off x="540000" y="1482165"/>
                <a:ext cx="529632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可以转化为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p14="http://schemas.microsoft.com/office/powerpoint/2010/main" xmlns:a16="http://schemas.microsoft.com/office/drawing/2014/main">
          <p:sp>
            <p:nvSpPr>
              <p:cNvPr id="11095" name="yt_shape_1109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5296322" cy="639855"/>
              </a:xfrm>
              <a:prstGeom prst="rect">
                <a:avLst/>
              </a:prstGeom>
              <a:blipFill>
                <a:blip r:embed="rId3"/>
                <a:stretch>
                  <a:fillRect l="-3571" r="-253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97" name="yt_table_11097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3960873"/>
                  </p:ext>
                </p:extLst>
              </p:nvPr>
            </p:nvGraphicFramePr>
            <p:xfrm>
              <a:off x="540056" y="2172808"/>
              <a:ext cx="6782118" cy="1267334"/>
            </p:xfrm>
            <a:graphic>
              <a:graphicData uri="http://schemas.openxmlformats.org/drawingml/2006/table">
                <a:tbl>
                  <a:tblPr/>
                  <a:tblGrid>
                    <a:gridCol w="38658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Choice>
        <mc:Fallback xmlns="" xmlns:m="http://schemas.openxmlformats.org/officeDocument/2006/math" xmlns:p14="http://schemas.microsoft.com/office/powerpoint/2010/main" xmlns:a16="http://schemas.microsoft.com/office/drawing/2014/main">
          <p:graphicFrame>
            <p:nvGraphicFramePr>
              <p:cNvPr id="11097" name="yt_table_11097" descr="{&quot;rangeId&quot;:14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3960873"/>
                  </p:ext>
                </p:extLst>
              </p:nvPr>
            </p:nvGraphicFramePr>
            <p:xfrm>
              <a:off x="540056" y="2172808"/>
              <a:ext cx="6782118" cy="1267334"/>
            </p:xfrm>
            <a:graphic>
              <a:graphicData uri="http://schemas.openxmlformats.org/drawingml/2006/table">
                <a:tbl>
                  <a:tblPr/>
                  <a:tblGrid>
                    <a:gridCol w="3865880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5433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256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75433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2568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98" name="yt_shape_11098"/>
          <p:cNvSpPr txBox="1"/>
          <p:nvPr/>
        </p:nvSpPr>
        <p:spPr>
          <a:xfrm>
            <a:off x="540119" y="3490651"/>
            <a:ext cx="11492915" cy="19487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若定义新运算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dirty="0" err="1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1" u="none" spc="375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请利用此定义计算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sym typeface="_⨹_1_5b58e,isEnd"/>
              </a:rPr>
              <a:t>△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中取出三个数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把三个数相乘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f62c,isEnd"/>
              </a:rPr>
              <a:t>所得的最大的积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17BD77-1F0F-2D6A-233C-36182DDDA9B4}"/>
              </a:ext>
            </a:extLst>
          </p:cNvPr>
          <p:cNvSpPr txBox="1"/>
          <p:nvPr/>
        </p:nvSpPr>
        <p:spPr>
          <a:xfrm>
            <a:off x="4864827" y="1435359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A57B7B-81CF-A362-3674-429E5089D2DF}"/>
              </a:ext>
            </a:extLst>
          </p:cNvPr>
          <p:cNvSpPr txBox="1"/>
          <p:nvPr/>
        </p:nvSpPr>
        <p:spPr>
          <a:xfrm>
            <a:off x="2126508" y="391933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EA814F-D9AB-FBF6-9F93-85032E5B41CC}"/>
              </a:ext>
            </a:extLst>
          </p:cNvPr>
          <p:cNvSpPr txBox="1"/>
          <p:nvPr/>
        </p:nvSpPr>
        <p:spPr>
          <a:xfrm>
            <a:off x="1059708" y="487030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1" name="yt_shape_11101"/>
              <p:cNvSpPr txBox="1"/>
              <p:nvPr/>
            </p:nvSpPr>
            <p:spPr>
              <a:xfrm>
                <a:off x="540000" y="900000"/>
                <a:ext cx="5910272" cy="39201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01" name="yt_shape_11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0272" cy="3920112"/>
              </a:xfrm>
              <a:prstGeom prst="rect">
                <a:avLst/>
              </a:prstGeom>
              <a:blipFill>
                <a:blip r:embed="rId2"/>
                <a:stretch>
                  <a:fillRect l="-3199" t="-1400" r="-2167" b="-16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26FAD1-7783-4755-8F92-C58E98A1348A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389959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26FAD1-7783-4755-8F92-C58E98A13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3899598" cy="775221"/>
              </a:xfrm>
              <a:prstGeom prst="rect">
                <a:avLst/>
              </a:prstGeom>
              <a:blipFill>
                <a:blip r:embed="rId3"/>
                <a:stretch>
                  <a:fillRect l="-250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CA4CEA-A6DC-23E6-5D6D-4C104B1CC378}"/>
                  </a:ext>
                </a:extLst>
              </p:cNvPr>
              <p:cNvSpPr txBox="1"/>
              <p:nvPr/>
            </p:nvSpPr>
            <p:spPr>
              <a:xfrm>
                <a:off x="449989" y="2670449"/>
                <a:ext cx="12945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CA4CEA-A6DC-23E6-5D6D-4C104B1CC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0449"/>
                <a:ext cx="1294512" cy="768490"/>
              </a:xfrm>
              <a:prstGeom prst="rect">
                <a:avLst/>
              </a:prstGeom>
              <a:blipFill>
                <a:blip r:embed="rId4"/>
                <a:stretch>
                  <a:fillRect l="-7547" r="-754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3B7549C-40BF-86C4-74A6-507EF766E34A}"/>
              </a:ext>
            </a:extLst>
          </p:cNvPr>
          <p:cNvSpPr txBox="1"/>
          <p:nvPr/>
        </p:nvSpPr>
        <p:spPr>
          <a:xfrm>
            <a:off x="449989" y="389282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2EC888-E13B-9D72-5721-74AEA331B791}"/>
              </a:ext>
            </a:extLst>
          </p:cNvPr>
          <p:cNvSpPr txBox="1"/>
          <p:nvPr/>
        </p:nvSpPr>
        <p:spPr>
          <a:xfrm>
            <a:off x="449989" y="436831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099F1A-0CDB-F8F6-0A73-A0E882BF68E5}"/>
              </a:ext>
            </a:extLst>
          </p:cNvPr>
          <p:cNvSpPr txBox="1"/>
          <p:nvPr/>
        </p:nvSpPr>
        <p:spPr>
          <a:xfrm>
            <a:off x="449989" y="484379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1482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2024-08-15T06:15:42Z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