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09" r:id="rId5"/>
    <p:sldId id="310" r:id="rId6"/>
    <p:sldId id="316" r:id="rId7"/>
    <p:sldId id="320" r:id="rId8"/>
    <p:sldId id="322" r:id="rId9"/>
    <p:sldId id="323" r:id="rId10"/>
    <p:sldId id="324" r:id="rId11"/>
    <p:sldId id="325" r:id="rId12"/>
    <p:sldId id="326" r:id="rId13"/>
    <p:sldId id="25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54" autoAdjust="0"/>
    <p:restoredTop sz="94660"/>
  </p:normalViewPr>
  <p:slideViewPr>
    <p:cSldViewPr showGuides="1">
      <p:cViewPr varScale="1">
        <p:scale>
          <a:sx n="90" d="100"/>
          <a:sy n="90" d="100"/>
        </p:scale>
        <p:origin x="108" y="48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64" name="yt_shape_15064"/>
          <p:cNvSpPr txBox="1"/>
          <p:nvPr/>
        </p:nvSpPr>
        <p:spPr>
          <a:xfrm>
            <a:off x="540000" y="900000"/>
            <a:ext cx="520655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一、选择题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是正数的是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066" name="yt_table_15066" title="H_83.4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41025394"/>
                  </p:ext>
                </p:extLst>
              </p:nvPr>
            </p:nvGraphicFramePr>
            <p:xfrm>
              <a:off x="540056" y="1858606"/>
              <a:ext cx="7444423" cy="1059371"/>
            </p:xfrm>
            <a:graphic>
              <a:graphicData uri="http://schemas.openxmlformats.org/drawingml/2006/table">
                <a:tbl>
                  <a:tblPr/>
                  <a:tblGrid>
                    <a:gridCol w="4828223">
                      <a:extLst>
                        <a:ext uri="{9D8B030D-6E8A-4147-A177-3AD203B41FA5}">
                          <a16:colId xmlns:a16="http://schemas.microsoft.com/office/drawing/2014/main" val="10875"/>
                        </a:ext>
                      </a:extLst>
                    </a:gridCol>
                    <a:gridCol w="2616200">
                      <a:extLst>
                        <a:ext uri="{9D8B030D-6E8A-4147-A177-3AD203B41FA5}">
                          <a16:colId xmlns:a16="http://schemas.microsoft.com/office/drawing/2014/main" val="1087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6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2024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6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5066" name="yt_table_15066" descr="{&quot;rangeId&quot;:2,&quot;type&quot;:&quot;Option&quot;}" title="H_83.4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41025394"/>
                  </p:ext>
                </p:extLst>
              </p:nvPr>
            </p:nvGraphicFramePr>
            <p:xfrm>
              <a:off x="540056" y="1858606"/>
              <a:ext cx="7444423" cy="1059371"/>
            </p:xfrm>
            <a:graphic>
              <a:graphicData uri="http://schemas.openxmlformats.org/drawingml/2006/table">
                <a:tbl>
                  <a:tblPr/>
                  <a:tblGrid>
                    <a:gridCol w="4828223">
                      <a:extLst>
                        <a:ext uri="{9D8B030D-6E8A-4147-A177-3AD203B41FA5}">
                          <a16:colId xmlns:a16="http://schemas.microsoft.com/office/drawing/2014/main" val="10875"/>
                        </a:ext>
                      </a:extLst>
                    </a:gridCol>
                    <a:gridCol w="2616200">
                      <a:extLst>
                        <a:ext uri="{9D8B030D-6E8A-4147-A177-3AD203B41FA5}">
                          <a16:colId xmlns:a16="http://schemas.microsoft.com/office/drawing/2014/main" val="10876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64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2024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4848" t="-74286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6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5067" name="yt_shape_15067"/>
          <p:cNvSpPr txBox="1"/>
          <p:nvPr/>
        </p:nvSpPr>
        <p:spPr>
          <a:xfrm>
            <a:off x="540000" y="2968531"/>
            <a:ext cx="46086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下列各数中最大的是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068" name="yt_table_1506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3678167"/>
              </p:ext>
            </p:extLst>
          </p:nvPr>
        </p:nvGraphicFramePr>
        <p:xfrm>
          <a:off x="540056" y="3447834"/>
          <a:ext cx="84194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87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7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79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8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6"/>
                  </a:ext>
                </a:extLst>
              </a:tr>
            </a:tbl>
          </a:graphicData>
        </a:graphic>
      </p:graphicFrame>
      <p:sp>
        <p:nvSpPr>
          <p:cNvPr id="15070" name="yt_shape_15070"/>
          <p:cNvSpPr txBox="1"/>
          <p:nvPr/>
        </p:nvSpPr>
        <p:spPr>
          <a:xfrm>
            <a:off x="540000" y="3974005"/>
            <a:ext cx="87459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怀化市中考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数轴上表示数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的点和原点的距离是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071" name="yt_table_15071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94614335"/>
                  </p:ext>
                </p:extLst>
              </p:nvPr>
            </p:nvGraphicFramePr>
            <p:xfrm>
              <a:off x="540056" y="4453308"/>
              <a:ext cx="8767128" cy="635572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881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882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883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88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6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5071" name="yt_table_15071" descr="{&quot;rangeId&quot;:4,&quot;type&quot;:&quot;Option&quot;}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94614335"/>
                  </p:ext>
                </p:extLst>
              </p:nvPr>
            </p:nvGraphicFramePr>
            <p:xfrm>
              <a:off x="540056" y="4453308"/>
              <a:ext cx="8767128" cy="635572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881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882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883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884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61558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7103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6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3AC6066-BA00-487E-3FA8-F782C06413A0}"/>
              </a:ext>
            </a:extLst>
          </p:cNvPr>
          <p:cNvSpPr txBox="1"/>
          <p:nvPr/>
        </p:nvSpPr>
        <p:spPr>
          <a:xfrm>
            <a:off x="479338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271547A-DE0F-1AE2-B3D5-DEF750ABBD58}"/>
              </a:ext>
            </a:extLst>
          </p:cNvPr>
          <p:cNvSpPr txBox="1"/>
          <p:nvPr/>
        </p:nvSpPr>
        <p:spPr>
          <a:xfrm>
            <a:off x="4183789" y="292172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E295080-5BAE-6A0C-6941-9BF07CEF4A29}"/>
              </a:ext>
            </a:extLst>
          </p:cNvPr>
          <p:cNvSpPr txBox="1"/>
          <p:nvPr/>
        </p:nvSpPr>
        <p:spPr>
          <a:xfrm>
            <a:off x="8298589" y="39271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30" name="yt_shape_1513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一条直线流水线上依次有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个机器人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它们站的位置在数轴上依次用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1ab5"/>
              </a:rPr>
              <a:t>点</a:t>
            </a:r>
            <a:b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5131" name="yt_shape_15131"/>
          <p:cNvSpPr txBox="1"/>
          <p:nvPr/>
        </p:nvSpPr>
        <p:spPr>
          <a:xfrm>
            <a:off x="540119" y="259236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站在点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1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上的机器人表示的数的绝对值最大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站在点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1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f568,isEnd"/>
              </a:rPr>
              <a:t>与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上的机器人表示的数到原点的距离相等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5133" name="yt_image_1513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85450" y="1865100"/>
            <a:ext cx="4221099" cy="515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35" name="yt_shape_15135"/>
          <p:cNvSpPr txBox="1"/>
          <p:nvPr/>
        </p:nvSpPr>
        <p:spPr>
          <a:xfrm>
            <a:off x="540000" y="3537401"/>
            <a:ext cx="104018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怎样将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使它先到达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再到达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请用文字语言说明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3" name="yt_shape_15136"/>
          <p:cNvSpPr txBox="1"/>
          <p:nvPr/>
        </p:nvSpPr>
        <p:spPr>
          <a:xfrm>
            <a:off x="540120" y="416906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先向左移动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个单位长度到达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再向右移动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个单位长度到达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_7cf77"/>
              </a:rPr>
              <a:t>点</a:t>
            </a:r>
            <a:b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6D17675-04AE-C8B7-AF93-58E9228F8CFC}"/>
              </a:ext>
            </a:extLst>
          </p:cNvPr>
          <p:cNvSpPr txBox="1"/>
          <p:nvPr/>
        </p:nvSpPr>
        <p:spPr>
          <a:xfrm>
            <a:off x="2431308" y="2496343"/>
            <a:ext cx="807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9A9EF42-5DCB-BF44-A7BB-B5C57D5EBF0C}"/>
              </a:ext>
            </a:extLst>
          </p:cNvPr>
          <p:cNvSpPr txBox="1"/>
          <p:nvPr/>
        </p:nvSpPr>
        <p:spPr>
          <a:xfrm>
            <a:off x="9154371" y="2496343"/>
            <a:ext cx="807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DEB9101-4818-74A9-679B-BF2254221777}"/>
              </a:ext>
            </a:extLst>
          </p:cNvPr>
          <p:cNvSpPr txBox="1"/>
          <p:nvPr/>
        </p:nvSpPr>
        <p:spPr>
          <a:xfrm>
            <a:off x="1059708" y="2971831"/>
            <a:ext cx="8071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259774A-9714-DB62-B4A6-8BC2172FCC34}"/>
              </a:ext>
            </a:extLst>
          </p:cNvPr>
          <p:cNvSpPr txBox="1"/>
          <p:nvPr/>
        </p:nvSpPr>
        <p:spPr>
          <a:xfrm>
            <a:off x="2601171" y="2971831"/>
            <a:ext cx="8071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339F744-3D88-DE3E-C18A-8F9C27B3951F}"/>
              </a:ext>
            </a:extLst>
          </p:cNvPr>
          <p:cNvSpPr txBox="1"/>
          <p:nvPr/>
        </p:nvSpPr>
        <p:spPr>
          <a:xfrm>
            <a:off x="4142633" y="2971831"/>
            <a:ext cx="8071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BE384D1-72F4-4A39-4607-7934054AE87A}"/>
              </a:ext>
            </a:extLst>
          </p:cNvPr>
          <p:cNvSpPr txBox="1"/>
          <p:nvPr/>
        </p:nvSpPr>
        <p:spPr>
          <a:xfrm>
            <a:off x="450109" y="4122262"/>
            <a:ext cx="112321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先向左移动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个单位长度到达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再向右移动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个单位长度到达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7cf77"/>
              </a:rPr>
              <a:t>点</a:t>
            </a:r>
            <a:b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158DA86-34BA-DAFE-D241-8EEF4EF64337}"/>
              </a:ext>
            </a:extLst>
          </p:cNvPr>
          <p:cNvSpPr txBox="1"/>
          <p:nvPr/>
        </p:nvSpPr>
        <p:spPr>
          <a:xfrm>
            <a:off x="450109" y="4597750"/>
            <a:ext cx="619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5139">
            <a:extLst>
              <a:ext uri="{FF2B5EF4-FFF2-40B4-BE49-F238E27FC236}">
                <a16:creationId xmlns:a16="http://schemas.microsoft.com/office/drawing/2014/main" id="{F53C96E4-B26A-09BE-7EFF-B84DD0AACED7}"/>
              </a:ext>
            </a:extLst>
          </p:cNvPr>
          <p:cNvSpPr txBox="1"/>
          <p:nvPr/>
        </p:nvSpPr>
        <p:spPr>
          <a:xfrm>
            <a:off x="540000" y="5143863"/>
            <a:ext cx="1077218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若原点是零件供应点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个机器人分别到达供应点取货的总路程是多少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A2A823D-822A-8590-CCE7-EA6799B9CF1C}"/>
              </a:ext>
            </a:extLst>
          </p:cNvPr>
          <p:cNvSpPr txBox="1"/>
          <p:nvPr/>
        </p:nvSpPr>
        <p:spPr>
          <a:xfrm>
            <a:off x="449989" y="5572545"/>
            <a:ext cx="8257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）｜－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314AD60-4C7D-24AA-5FB3-62B1FB5520FA}"/>
              </a:ext>
            </a:extLst>
          </p:cNvPr>
          <p:cNvSpPr txBox="1"/>
          <p:nvPr/>
        </p:nvSpPr>
        <p:spPr>
          <a:xfrm>
            <a:off x="449989" y="6088687"/>
            <a:ext cx="6885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个机器人分别到达供应点取货的总路程是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2" grpId="0" build="allAtOnce"/>
      <p:bldP spid="1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44" name="yt_shape_15144"/>
          <p:cNvSpPr txBox="1"/>
          <p:nvPr/>
        </p:nvSpPr>
        <p:spPr>
          <a:xfrm>
            <a:off x="540119" y="900000"/>
            <a:ext cx="11492915" cy="570996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某检修队乘一辆汽车在东西走向的大道上检修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地出发到收工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df1c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行走记录如下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向东走为正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收工时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该检修队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地的哪一边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地多远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收工时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该检修队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地的东边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36km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若汽车每千米耗油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则从出发到收工该检修队所乘汽车共耗油多少升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47577"/>
              </a:rPr>
              <a:t>｜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0542e"/>
              </a:rPr>
              <a:t>＋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从出发到收工该检修队所乘汽车共耗油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6L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A183A0D-3D4E-7766-9B13-BA40FEF72B65}"/>
              </a:ext>
            </a:extLst>
          </p:cNvPr>
          <p:cNvSpPr txBox="1"/>
          <p:nvPr/>
        </p:nvSpPr>
        <p:spPr>
          <a:xfrm>
            <a:off x="450108" y="2755146"/>
            <a:ext cx="8493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BB229DF-33D2-9815-0BD4-0D95866BE9D8}"/>
              </a:ext>
            </a:extLst>
          </p:cNvPr>
          <p:cNvSpPr txBox="1"/>
          <p:nvPr/>
        </p:nvSpPr>
        <p:spPr>
          <a:xfrm>
            <a:off x="450108" y="3230634"/>
            <a:ext cx="6184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收工时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该检修队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地的东边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BDC4E3-3BBB-BE5C-66F9-F5AC5A2CFE45}"/>
              </a:ext>
            </a:extLst>
          </p:cNvPr>
          <p:cNvSpPr txBox="1"/>
          <p:nvPr/>
        </p:nvSpPr>
        <p:spPr>
          <a:xfrm>
            <a:off x="450108" y="4181610"/>
            <a:ext cx="11305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47577"/>
              </a:rPr>
              <a:t>｜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D43C1D5-EC7F-162A-3F44-27A5AE618047}"/>
              </a:ext>
            </a:extLst>
          </p:cNvPr>
          <p:cNvSpPr txBox="1"/>
          <p:nvPr/>
        </p:nvSpPr>
        <p:spPr>
          <a:xfrm>
            <a:off x="450108" y="4657098"/>
            <a:ext cx="11305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0542e"/>
              </a:rPr>
              <a:t>＋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7B4561C-751D-932C-81B8-30BACDCFDA1E}"/>
              </a:ext>
            </a:extLst>
          </p:cNvPr>
          <p:cNvSpPr txBox="1"/>
          <p:nvPr/>
        </p:nvSpPr>
        <p:spPr>
          <a:xfrm>
            <a:off x="450108" y="5132586"/>
            <a:ext cx="2245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6B6FA27-B3C6-78FD-8CDA-853315BD91E3}"/>
              </a:ext>
            </a:extLst>
          </p:cNvPr>
          <p:cNvSpPr txBox="1"/>
          <p:nvPr/>
        </p:nvSpPr>
        <p:spPr>
          <a:xfrm>
            <a:off x="450108" y="5608074"/>
            <a:ext cx="2956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DA43446-A8DC-26FC-E89E-D8658B85F783}"/>
              </a:ext>
            </a:extLst>
          </p:cNvPr>
          <p:cNvSpPr txBox="1"/>
          <p:nvPr/>
        </p:nvSpPr>
        <p:spPr>
          <a:xfrm>
            <a:off x="450108" y="6083562"/>
            <a:ext cx="6842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从出发到收工该检修队所乘汽车共耗油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6L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72" name="yt_shape_15072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把算式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写成省略括号的形式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1b08"/>
              </a:rPr>
              <a:t>结果正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073" name="yt_table_1507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9833663"/>
              </p:ext>
            </p:extLst>
          </p:nvPr>
        </p:nvGraphicFramePr>
        <p:xfrm>
          <a:off x="540056" y="1859435"/>
          <a:ext cx="6639243" cy="950976"/>
        </p:xfrm>
        <a:graphic>
          <a:graphicData uri="http://schemas.openxmlformats.org/drawingml/2006/table">
            <a:tbl>
              <a:tblPr/>
              <a:tblGrid>
                <a:gridCol w="3776980">
                  <a:extLst>
                    <a:ext uri="{9D8B030D-6E8A-4147-A177-3AD203B41FA5}">
                      <a16:colId xmlns:a16="http://schemas.microsoft.com/office/drawing/2014/main" val="10885"/>
                    </a:ext>
                  </a:extLst>
                </a:gridCol>
                <a:gridCol w="2862263">
                  <a:extLst>
                    <a:ext uri="{9D8B030D-6E8A-4147-A177-3AD203B41FA5}">
                      <a16:colId xmlns:a16="http://schemas.microsoft.com/office/drawing/2014/main" val="108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9"/>
                  </a:ext>
                </a:extLst>
              </a:tr>
            </a:tbl>
          </a:graphicData>
        </a:graphic>
      </p:graphicFrame>
      <p:sp>
        <p:nvSpPr>
          <p:cNvPr id="15075" name="yt_shape_15075"/>
          <p:cNvSpPr txBox="1"/>
          <p:nvPr/>
        </p:nvSpPr>
        <p:spPr>
          <a:xfrm>
            <a:off x="540000" y="2860989"/>
            <a:ext cx="43008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下列运算正确的是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076" name="yt_table_1507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1317762"/>
              </p:ext>
            </p:extLst>
          </p:nvPr>
        </p:nvGraphicFramePr>
        <p:xfrm>
          <a:off x="540056" y="3340292"/>
          <a:ext cx="4233863" cy="1901952"/>
        </p:xfrm>
        <a:graphic>
          <a:graphicData uri="http://schemas.openxmlformats.org/drawingml/2006/table">
            <a:tbl>
              <a:tblPr/>
              <a:tblGrid>
                <a:gridCol w="4233863">
                  <a:extLst>
                    <a:ext uri="{9D8B030D-6E8A-4147-A177-3AD203B41FA5}">
                      <a16:colId xmlns:a16="http://schemas.microsoft.com/office/drawing/2014/main" val="108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553F32EB-82D8-0817-76D5-DD3354BB0397}"/>
              </a:ext>
            </a:extLst>
          </p:cNvPr>
          <p:cNvSpPr txBox="1"/>
          <p:nvPr/>
        </p:nvSpPr>
        <p:spPr>
          <a:xfrm>
            <a:off x="1974109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F6354B3-9306-8CAC-5F4C-A3E657022BF5}"/>
              </a:ext>
            </a:extLst>
          </p:cNvPr>
          <p:cNvSpPr txBox="1"/>
          <p:nvPr/>
        </p:nvSpPr>
        <p:spPr>
          <a:xfrm>
            <a:off x="3878989" y="281418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78" name="yt_shape_15078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王大伯共有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块麦田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今年的收成与去年相比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增产为正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减产为负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840f0"/>
              </a:rPr>
              <a:t>情况如下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7ee61"/>
              </a:rPr>
              <a:t>则今年小麦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的总产量与去年相比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079" name="yt_table_1507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2157796"/>
              </p:ext>
            </p:extLst>
          </p:nvPr>
        </p:nvGraphicFramePr>
        <p:xfrm>
          <a:off x="540056" y="2339566"/>
          <a:ext cx="5554980" cy="950976"/>
        </p:xfrm>
        <a:graphic>
          <a:graphicData uri="http://schemas.openxmlformats.org/drawingml/2006/table">
            <a:tbl>
              <a:tblPr/>
              <a:tblGrid>
                <a:gridCol w="3319780">
                  <a:extLst>
                    <a:ext uri="{9D8B030D-6E8A-4147-A177-3AD203B41FA5}">
                      <a16:colId xmlns:a16="http://schemas.microsoft.com/office/drawing/2014/main" val="10888"/>
                    </a:ext>
                  </a:extLst>
                </a:gridCol>
                <a:gridCol w="2235200">
                  <a:extLst>
                    <a:ext uri="{9D8B030D-6E8A-4147-A177-3AD203B41FA5}">
                      <a16:colId xmlns:a16="http://schemas.microsoft.com/office/drawing/2014/main" val="108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增产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20kg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减产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20kg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增产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120kg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持平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A8DD701-2F14-A6F3-D86B-33513B97ED42}"/>
              </a:ext>
            </a:extLst>
          </p:cNvPr>
          <p:cNvSpPr txBox="1"/>
          <p:nvPr/>
        </p:nvSpPr>
        <p:spPr>
          <a:xfrm>
            <a:off x="3802909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085" name="yt_shape_15085"/>
              <p:cNvSpPr txBox="1"/>
              <p:nvPr/>
            </p:nvSpPr>
            <p:spPr>
              <a:xfrm>
                <a:off x="540119" y="900000"/>
                <a:ext cx="11492915" cy="399814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二、填空题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每题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若某次数学测试的成绩以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分基准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老师分布的成绩为小欣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86d68,isEnd"/>
                  </a:rPr>
                  <a:t>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则小亮的实际分数是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小丽从超市买回几袋酸奶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因当天喝不完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想放冰箱里冷藏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1bce4,isEnd"/>
                  </a:rPr>
                  <a:t>酸奶上标明保存温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度是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则适宜保存酸奶的温度就在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～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的范围内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比较大小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sz="3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085" name="yt_shape_150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998146"/>
              </a:xfrm>
              <a:prstGeom prst="rect">
                <a:avLst/>
              </a:prstGeom>
              <a:blipFill>
                <a:blip r:embed="rId2"/>
                <a:stretch>
                  <a:fillRect l="-1645" t="-1372" b="-36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0AE9785-77FA-4CB7-9E95-86086C1A19E3}"/>
              </a:ext>
            </a:extLst>
          </p:cNvPr>
          <p:cNvSpPr txBox="1"/>
          <p:nvPr/>
        </p:nvSpPr>
        <p:spPr>
          <a:xfrm>
            <a:off x="5174508" y="180417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837F08-0FCE-AE31-C49B-2F3C75329D00}"/>
              </a:ext>
            </a:extLst>
          </p:cNvPr>
          <p:cNvSpPr txBox="1"/>
          <p:nvPr/>
        </p:nvSpPr>
        <p:spPr>
          <a:xfrm>
            <a:off x="6858846" y="2755146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7B46CAA-8C45-8F2C-B783-7FC264C7B71E}"/>
              </a:ext>
            </a:extLst>
          </p:cNvPr>
          <p:cNvSpPr txBox="1"/>
          <p:nvPr/>
        </p:nvSpPr>
        <p:spPr>
          <a:xfrm>
            <a:off x="8238382" y="275514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700AFD7-9710-B729-988F-CC572E6701D6}"/>
              </a:ext>
            </a:extLst>
          </p:cNvPr>
          <p:cNvSpPr txBox="1"/>
          <p:nvPr/>
        </p:nvSpPr>
        <p:spPr>
          <a:xfrm>
            <a:off x="2045546" y="3706122"/>
            <a:ext cx="789685" cy="77579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79C9F9D-51F4-D13B-85EE-015ECBA2223A}"/>
              </a:ext>
            </a:extLst>
          </p:cNvPr>
          <p:cNvSpPr txBox="1"/>
          <p:nvPr/>
        </p:nvSpPr>
        <p:spPr>
          <a:xfrm>
            <a:off x="3040908" y="4388303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88" name="yt_shape_1508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数轴上一动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先向左移动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个单位长度到达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再向右移动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e1c2,isEnd"/>
              </a:rPr>
              <a:t>个单位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长度到达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5089" name="yt_image_15089" title="H_66.0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3522" y="2011799"/>
            <a:ext cx="2744955" cy="838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91" name="yt_shape_15091"/>
          <p:cNvSpPr txBox="1"/>
          <p:nvPr/>
        </p:nvSpPr>
        <p:spPr>
          <a:xfrm>
            <a:off x="540119" y="2901364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看作性质符号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应读作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看作运算符号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应读作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所对应的点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所对应的点相差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e022,isEnd"/>
              </a:rPr>
              <a:t>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2BD1F9D-4B7A-7E7A-61C8-79C6E6D6064F}"/>
              </a:ext>
            </a:extLst>
          </p:cNvPr>
          <p:cNvSpPr txBox="1"/>
          <p:nvPr/>
        </p:nvSpPr>
        <p:spPr>
          <a:xfrm>
            <a:off x="8109796" y="132868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DAB30C6-7C71-0B9E-81AB-578B55F7FB2D}"/>
              </a:ext>
            </a:extLst>
          </p:cNvPr>
          <p:cNvSpPr txBox="1"/>
          <p:nvPr/>
        </p:nvSpPr>
        <p:spPr>
          <a:xfrm>
            <a:off x="7677804" y="2854558"/>
            <a:ext cx="3304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、负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、正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、负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f7df1"/>
              </a:rPr>
              <a:t>的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81E33A6-EF70-0EDF-74EC-E3778CD84142}"/>
              </a:ext>
            </a:extLst>
          </p:cNvPr>
          <p:cNvSpPr txBox="1"/>
          <p:nvPr/>
        </p:nvSpPr>
        <p:spPr>
          <a:xfrm>
            <a:off x="450108" y="333004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F412635-A8AA-D576-855B-9E733A302A4B}"/>
              </a:ext>
            </a:extLst>
          </p:cNvPr>
          <p:cNvSpPr txBox="1"/>
          <p:nvPr/>
        </p:nvSpPr>
        <p:spPr>
          <a:xfrm>
            <a:off x="8070107" y="3330046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52CEF94-DC3F-DEC9-F7ED-97E6C927C453}"/>
              </a:ext>
            </a:extLst>
          </p:cNvPr>
          <p:cNvSpPr txBox="1"/>
          <p:nvPr/>
        </p:nvSpPr>
        <p:spPr>
          <a:xfrm>
            <a:off x="1059708" y="4281022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094" name="yt_shape_15094"/>
              <p:cNvSpPr txBox="1"/>
              <p:nvPr/>
            </p:nvSpPr>
            <p:spPr>
              <a:xfrm>
                <a:off x="540119" y="900000"/>
                <a:ext cx="11492915" cy="391152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三、解答题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把下列各数按要求分类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％，－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16516"/>
                  </a:rPr>
                  <a:t>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负整数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负分数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094" name="yt_shape_15094" descr="{&quot;rangeId&quot;:1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911520"/>
              </a:xfrm>
              <a:prstGeom prst="rect">
                <a:avLst/>
              </a:prstGeom>
              <a:blipFill>
                <a:blip r:embed="rId2"/>
                <a:stretch>
                  <a:fillRect l="-1645" t="-1404" b="-39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FDE43EA-CA25-DE7D-6102-522C93282DE7}"/>
              </a:ext>
            </a:extLst>
          </p:cNvPr>
          <p:cNvSpPr txBox="1"/>
          <p:nvPr/>
        </p:nvSpPr>
        <p:spPr>
          <a:xfrm>
            <a:off x="1815358" y="2479874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E9D7A49-DE02-5BBE-6761-27C08922E6AC}"/>
                  </a:ext>
                </a:extLst>
              </p:cNvPr>
              <p:cNvSpPr txBox="1"/>
              <p:nvPr/>
            </p:nvSpPr>
            <p:spPr>
              <a:xfrm>
                <a:off x="1815358" y="2955362"/>
                <a:ext cx="2513711" cy="7693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3, 'hasSerialNum': 1}">
                <a:extLst>
                  <a:ext uri="{FF2B5EF4-FFF2-40B4-BE49-F238E27FC236}">
                    <a16:creationId xmlns:a16="http://schemas.microsoft.com/office/drawing/2014/main" id="{BE9D7A49-DE02-5BBE-6761-27C08922E6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5358" y="2955362"/>
                <a:ext cx="2513711" cy="769315"/>
              </a:xfrm>
              <a:prstGeom prst="rect">
                <a:avLst/>
              </a:prstGeom>
              <a:blipFill>
                <a:blip r:embed="rId3"/>
                <a:stretch>
                  <a:fillRect l="-3883" r="-388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056DDA6-F434-EDF1-5399-3A2B8F4E16E4}"/>
                  </a:ext>
                </a:extLst>
              </p:cNvPr>
              <p:cNvSpPr txBox="1"/>
              <p:nvPr/>
            </p:nvSpPr>
            <p:spPr>
              <a:xfrm>
                <a:off x="1815358" y="3631065"/>
                <a:ext cx="22327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3, 'hasSerialNum': 1}">
                <a:extLst>
                  <a:ext uri="{FF2B5EF4-FFF2-40B4-BE49-F238E27FC236}">
                    <a16:creationId xmlns:a16="http://schemas.microsoft.com/office/drawing/2014/main" id="{7056DDA6-F434-EDF1-5399-3A2B8F4E16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5358" y="3631065"/>
                <a:ext cx="2232724" cy="765061"/>
              </a:xfrm>
              <a:prstGeom prst="rect">
                <a:avLst/>
              </a:prstGeom>
              <a:blipFill>
                <a:blip r:embed="rId4"/>
                <a:stretch>
                  <a:fillRect l="-4372" r="-4372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23687E7E-3A7A-12AC-410C-7F9C1B06294A}"/>
              </a:ext>
            </a:extLst>
          </p:cNvPr>
          <p:cNvSpPr txBox="1"/>
          <p:nvPr/>
        </p:nvSpPr>
        <p:spPr>
          <a:xfrm>
            <a:off x="1510558" y="4302515"/>
            <a:ext cx="292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02" name="yt_shape_15102"/>
          <p:cNvSpPr txBox="1"/>
          <p:nvPr/>
        </p:nvSpPr>
        <p:spPr>
          <a:xfrm>
            <a:off x="540000" y="900000"/>
            <a:ext cx="1032013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指出如图所示的数轴上的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104" name="yt_image_15104" title="H_59.71464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16202" y="1806528"/>
            <a:ext cx="4835797" cy="758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5107" name="yt_shape_15107"/>
              <p:cNvSpPr txBox="1"/>
              <p:nvPr/>
            </p:nvSpPr>
            <p:spPr>
              <a:xfrm>
                <a:off x="540000" y="2748175"/>
                <a:ext cx="8002191" cy="179703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把下列各数在数轴上表示出来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连接起来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107" name="yt_shape_151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48175"/>
                <a:ext cx="8002191" cy="1797030"/>
              </a:xfrm>
              <a:prstGeom prst="rect">
                <a:avLst/>
              </a:prstGeom>
              <a:blipFill>
                <a:blip r:embed="rId3"/>
                <a:stretch>
                  <a:fillRect l="-2363" t="-3051" r="-1372" b="-47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114" name="yt_shape_15114"/>
          <p:cNvSpPr txBox="1"/>
          <p:nvPr/>
        </p:nvSpPr>
        <p:spPr>
          <a:xfrm>
            <a:off x="540000" y="5030883"/>
            <a:ext cx="4481868" cy="63036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500" b="0" i="0" u="none" spc="-3500">
                <a:solidFill>
                  <a:srgbClr val="1EE3CF"/>
                </a:solidFill>
                <a:effectLst/>
                <a:latin typeface="Times New Roman" pitchFamily="35"/>
                <a:ea typeface="宋体" pitchFamily="35"/>
              </a:rPr>
              <a:t> </a:t>
            </a:r>
            <a:r>
              <a:rPr lang="en-US" altLang="zh-CN" sz="3500" b="0" i="0" u="none" spc="34074">
                <a:solidFill>
                  <a:srgbClr val="1EE3CF"/>
                </a:solidFill>
                <a:effectLst/>
                <a:latin typeface="Times New Roman" pitchFamily="35"/>
                <a:ea typeface="宋体" pitchFamily="35"/>
              </a:rPr>
              <a:t> </a:t>
            </a:r>
          </a:p>
        </p:txBody>
      </p:sp>
      <p:pic>
        <p:nvPicPr>
          <p:cNvPr id="15113" name="yt_image_15113" title="H_54.8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1744" y="4611635"/>
            <a:ext cx="4437550" cy="696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DCA9774-5178-E281-9412-3CEAD075B4CA}"/>
              </a:ext>
            </a:extLst>
          </p:cNvPr>
          <p:cNvSpPr txBox="1"/>
          <p:nvPr/>
        </p:nvSpPr>
        <p:spPr>
          <a:xfrm>
            <a:off x="449989" y="1328682"/>
            <a:ext cx="81906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8B16C6D-44AF-B693-2C8B-B004ED45651D}"/>
                  </a:ext>
                </a:extLst>
              </p:cNvPr>
              <p:cNvSpPr txBox="1"/>
              <p:nvPr/>
            </p:nvSpPr>
            <p:spPr>
              <a:xfrm>
                <a:off x="449989" y="3848306"/>
                <a:ext cx="619512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如图所示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8B16C6D-44AF-B693-2C8B-B004ED4565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48306"/>
                <a:ext cx="6195123" cy="726326"/>
              </a:xfrm>
              <a:prstGeom prst="rect">
                <a:avLst/>
              </a:prstGeom>
              <a:blipFill>
                <a:blip r:embed="rId5"/>
                <a:stretch>
                  <a:fillRect l="-1575" r="-157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119" name="yt_shape_15119"/>
              <p:cNvSpPr txBox="1"/>
              <p:nvPr/>
            </p:nvSpPr>
            <p:spPr>
              <a:xfrm>
                <a:off x="540000" y="900000"/>
                <a:ext cx="6451894" cy="46709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119" name="yt_shape_15119" descr="{&quot;rangeId&quot;:1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451894" cy="4670959"/>
              </a:xfrm>
              <a:prstGeom prst="rect">
                <a:avLst/>
              </a:prstGeom>
              <a:blipFill>
                <a:blip r:embed="rId2"/>
                <a:stretch>
                  <a:fillRect l="-2930" t="-1175" r="-1890" b="-13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C1392C8-00E7-3640-CA77-05F8F9536783}"/>
              </a:ext>
            </a:extLst>
          </p:cNvPr>
          <p:cNvSpPr txBox="1"/>
          <p:nvPr/>
        </p:nvSpPr>
        <p:spPr>
          <a:xfrm>
            <a:off x="449989" y="1804170"/>
            <a:ext cx="36739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7413352-34C8-02B0-66E9-82755D12F99A}"/>
              </a:ext>
            </a:extLst>
          </p:cNvPr>
          <p:cNvSpPr txBox="1"/>
          <p:nvPr/>
        </p:nvSpPr>
        <p:spPr>
          <a:xfrm>
            <a:off x="449989" y="227965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954C35B-1D34-8E6A-A4F4-56798FDBA79B}"/>
                  </a:ext>
                </a:extLst>
              </p:cNvPr>
              <p:cNvSpPr txBox="1"/>
              <p:nvPr/>
            </p:nvSpPr>
            <p:spPr>
              <a:xfrm>
                <a:off x="449989" y="3463236"/>
                <a:ext cx="38281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5}">
                <a:extLst>
                  <a:ext uri="{FF2B5EF4-FFF2-40B4-BE49-F238E27FC236}">
                    <a16:creationId xmlns:a16="http://schemas.microsoft.com/office/drawing/2014/main" id="{5954C35B-1D34-8E6A-A4F4-56798FDBA7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63236"/>
                <a:ext cx="3828161" cy="765061"/>
              </a:xfrm>
              <a:prstGeom prst="rect">
                <a:avLst/>
              </a:prstGeom>
              <a:blipFill>
                <a:blip r:embed="rId3"/>
                <a:stretch>
                  <a:fillRect l="-254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1B7B96F-D884-D18D-E8B1-789B7399DFBE}"/>
                  </a:ext>
                </a:extLst>
              </p:cNvPr>
              <p:cNvSpPr txBox="1"/>
              <p:nvPr/>
            </p:nvSpPr>
            <p:spPr>
              <a:xfrm>
                <a:off x="449989" y="4134684"/>
                <a:ext cx="2682939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5}">
                <a:extLst>
                  <a:ext uri="{FF2B5EF4-FFF2-40B4-BE49-F238E27FC236}">
                    <a16:creationId xmlns:a16="http://schemas.microsoft.com/office/drawing/2014/main" id="{F1B7B96F-D884-D18D-E8B1-789B7399DF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34684"/>
                <a:ext cx="2682939" cy="805193"/>
              </a:xfrm>
              <a:prstGeom prst="rect">
                <a:avLst/>
              </a:prstGeom>
              <a:blipFill>
                <a:blip r:embed="rId4"/>
                <a:stretch>
                  <a:fillRect l="-3636" b="-3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F821A72-7F73-21B7-5997-2737CE79423D}"/>
                  </a:ext>
                </a:extLst>
              </p:cNvPr>
              <p:cNvSpPr txBox="1"/>
              <p:nvPr/>
            </p:nvSpPr>
            <p:spPr>
              <a:xfrm>
                <a:off x="449989" y="4846265"/>
                <a:ext cx="10135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5}">
                <a:extLst>
                  <a:ext uri="{FF2B5EF4-FFF2-40B4-BE49-F238E27FC236}">
                    <a16:creationId xmlns:a16="http://schemas.microsoft.com/office/drawing/2014/main" id="{8F821A72-7F73-21B7-5997-2737CE7942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46265"/>
                <a:ext cx="1013524" cy="726326"/>
              </a:xfrm>
              <a:prstGeom prst="rect">
                <a:avLst/>
              </a:prstGeom>
              <a:blipFill>
                <a:blip r:embed="rId5"/>
                <a:stretch>
                  <a:fillRect l="-9639" r="-9639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126" name="yt_shape_15126"/>
              <p:cNvSpPr txBox="1"/>
              <p:nvPr/>
            </p:nvSpPr>
            <p:spPr>
              <a:xfrm>
                <a:off x="540000" y="900000"/>
                <a:ext cx="7901202" cy="50853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用简便方法计算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［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）］＋［（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）］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126" name="yt_shape_15126" descr="{&quot;rangeId&quot;:1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901202" cy="5085366"/>
              </a:xfrm>
              <a:prstGeom prst="rect">
                <a:avLst/>
              </a:prstGeom>
              <a:blipFill>
                <a:blip r:embed="rId2"/>
                <a:stretch>
                  <a:fillRect l="-2392" t="-1079" b="-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876B4F0-3CBE-3157-F961-560E1E12349D}"/>
              </a:ext>
            </a:extLst>
          </p:cNvPr>
          <p:cNvSpPr txBox="1"/>
          <p:nvPr/>
        </p:nvSpPr>
        <p:spPr>
          <a:xfrm>
            <a:off x="449989" y="1804170"/>
            <a:ext cx="7393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DCA1A4-8336-EF5D-DD1F-B778E09E5FCF}"/>
              </a:ext>
            </a:extLst>
          </p:cNvPr>
          <p:cNvSpPr txBox="1"/>
          <p:nvPr/>
        </p:nvSpPr>
        <p:spPr>
          <a:xfrm>
            <a:off x="449989" y="2279658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60A7C82-5B11-2E0C-D16F-123DB67CB740}"/>
              </a:ext>
            </a:extLst>
          </p:cNvPr>
          <p:cNvSpPr txBox="1"/>
          <p:nvPr/>
        </p:nvSpPr>
        <p:spPr>
          <a:xfrm>
            <a:off x="449989" y="275514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5708881-842F-3992-8A14-DF3906FA1D8B}"/>
                  </a:ext>
                </a:extLst>
              </p:cNvPr>
              <p:cNvSpPr txBox="1"/>
              <p:nvPr/>
            </p:nvSpPr>
            <p:spPr>
              <a:xfrm>
                <a:off x="449989" y="3905512"/>
                <a:ext cx="800487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［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）］＋［（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）］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6}">
                <a:extLst>
                  <a:ext uri="{FF2B5EF4-FFF2-40B4-BE49-F238E27FC236}">
                    <a16:creationId xmlns:a16="http://schemas.microsoft.com/office/drawing/2014/main" id="{F5708881-842F-3992-8A14-DF3906FA1D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05512"/>
                <a:ext cx="8004873" cy="768490"/>
              </a:xfrm>
              <a:prstGeom prst="rect">
                <a:avLst/>
              </a:prstGeom>
              <a:blipFill>
                <a:blip r:embed="rId3"/>
                <a:stretch>
                  <a:fillRect l="-1219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535C560-FF39-277F-44B5-E7FA98BCA9C7}"/>
                  </a:ext>
                </a:extLst>
              </p:cNvPr>
              <p:cNvSpPr txBox="1"/>
              <p:nvPr/>
            </p:nvSpPr>
            <p:spPr>
              <a:xfrm>
                <a:off x="449989" y="4580390"/>
                <a:ext cx="2537524" cy="7670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6}">
                <a:extLst>
                  <a:ext uri="{FF2B5EF4-FFF2-40B4-BE49-F238E27FC236}">
                    <a16:creationId xmlns:a16="http://schemas.microsoft.com/office/drawing/2014/main" id="{A535C560-FF39-277F-44B5-E7FA98BCA9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80390"/>
                <a:ext cx="2537524" cy="767030"/>
              </a:xfrm>
              <a:prstGeom prst="rect">
                <a:avLst/>
              </a:prstGeom>
              <a:blipFill>
                <a:blip r:embed="rId4"/>
                <a:stretch>
                  <a:fillRect l="-384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908D781-4145-DBAC-1C78-8D59E88BE410}"/>
                  </a:ext>
                </a:extLst>
              </p:cNvPr>
              <p:cNvSpPr txBox="1"/>
              <p:nvPr/>
            </p:nvSpPr>
            <p:spPr>
              <a:xfrm>
                <a:off x="449989" y="5253808"/>
                <a:ext cx="1165924" cy="7291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6}">
                <a:extLst>
                  <a:ext uri="{FF2B5EF4-FFF2-40B4-BE49-F238E27FC236}">
                    <a16:creationId xmlns:a16="http://schemas.microsoft.com/office/drawing/2014/main" id="{8908D781-4145-DBAC-1C78-8D59E88BE4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53808"/>
                <a:ext cx="1165924" cy="729183"/>
              </a:xfrm>
              <a:prstGeom prst="rect">
                <a:avLst/>
              </a:prstGeom>
              <a:blipFill>
                <a:blip r:embed="rId5"/>
                <a:stretch>
                  <a:fillRect l="-8377" r="-8377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1825</Words>
  <Application>Microsoft Office PowerPoint</Application>
  <PresentationFormat>宽屏</PresentationFormat>
  <Paragraphs>138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11</cp:revision>
  <dcterms:created xsi:type="dcterms:W3CDTF">2024-08-14T05:26:56Z</dcterms:created>
  <dcterms:modified xsi:type="dcterms:W3CDTF">2024-08-15T07:14:56Z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