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5" r:id="rId7"/>
    <p:sldId id="319" r:id="rId8"/>
    <p:sldId id="325" r:id="rId9"/>
    <p:sldId id="321" r:id="rId10"/>
    <p:sldId id="322" r:id="rId11"/>
    <p:sldId id="323" r:id="rId12"/>
    <p:sldId id="324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83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9" name="yt_shape_15359"/>
          <p:cNvSpPr txBox="1"/>
          <p:nvPr/>
        </p:nvSpPr>
        <p:spPr>
          <a:xfrm>
            <a:off x="540000" y="900000"/>
            <a:ext cx="64376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下列方程中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是二元一次方程的是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1" name="yt_table_153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783312"/>
              </p:ext>
            </p:extLst>
          </p:nvPr>
        </p:nvGraphicFramePr>
        <p:xfrm>
          <a:off x="540056" y="1858606"/>
          <a:ext cx="7496811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  <a:gridCol w="2668588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363" name="yt_shape_15363"/>
              <p:cNvSpPr txBox="1"/>
              <p:nvPr/>
            </p:nvSpPr>
            <p:spPr>
              <a:xfrm>
                <a:off x="540000" y="2860160"/>
                <a:ext cx="9279913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是二元一次方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63" name="yt_shape_15363" descr="{&quot;rangeId&quot;:3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160"/>
                <a:ext cx="9279913" cy="1070934"/>
              </a:xfrm>
              <a:prstGeom prst="rect">
                <a:avLst/>
              </a:prstGeom>
              <a:blipFill>
                <a:blip r:embed="rId2"/>
                <a:stretch>
                  <a:fillRect l="-2037" r="-1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65" name="yt_table_153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543685"/>
              </p:ext>
            </p:extLst>
          </p:nvPr>
        </p:nvGraphicFramePr>
        <p:xfrm>
          <a:off x="540056" y="398188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3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E8E2CB1-DB78-0422-1C46-2A78F5338E23}"/>
              </a:ext>
            </a:extLst>
          </p:cNvPr>
          <p:cNvSpPr txBox="1"/>
          <p:nvPr/>
        </p:nvSpPr>
        <p:spPr>
          <a:xfrm>
            <a:off x="60125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2D425D-90D3-8FE9-FCCE-19B43BBE73C3}"/>
              </a:ext>
            </a:extLst>
          </p:cNvPr>
          <p:cNvSpPr txBox="1"/>
          <p:nvPr/>
        </p:nvSpPr>
        <p:spPr>
          <a:xfrm>
            <a:off x="8827353" y="2922883"/>
            <a:ext cx="383285" cy="1154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9" name="yt_shape_15429"/>
              <p:cNvSpPr txBox="1"/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易错题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地的路有一段上坡路与一段平路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0e3ca"/>
                  </a:rPr>
                  <a:t>小强骑自行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车保持上坡每小时走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平路每小时走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下坡每小时走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20km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d6f3"/>
                  </a:rPr>
                  <a:t>B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地的全程是多少千米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地的上坡路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20</m:t>
                                </m:r>
                              </m:den>
                            </m:f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地的全程是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11km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29" name="yt_shape_15429" descr="{&quot;rangeId&quot;:1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2028"/>
              </a:xfrm>
              <a:prstGeom prst="rect">
                <a:avLst/>
              </a:prstGeom>
              <a:blipFill>
                <a:blip r:embed="rId2"/>
                <a:stretch>
                  <a:fillRect l="-1645" t="-125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777B822-9D38-6546-F83D-D2852B5DB577}"/>
              </a:ext>
            </a:extLst>
          </p:cNvPr>
          <p:cNvSpPr txBox="1"/>
          <p:nvPr/>
        </p:nvSpPr>
        <p:spPr>
          <a:xfrm>
            <a:off x="450108" y="2279658"/>
            <a:ext cx="8990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地的上坡路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8832E7-7BAE-0A89-FAA0-ED71360DD856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395344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20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mathAnswerShape': 1, 'IsSplitBraceMath': 1}">
                <a:extLst>
                  <a:ext uri="{FF2B5EF4-FFF2-40B4-BE49-F238E27FC236}">
                    <a16:creationId xmlns:a16="http://schemas.microsoft.com/office/drawing/2014/main" id="{6A8832E7-7BAE-0A89-FAA0-ED71360DD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3953446" cy="16116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78EB03C-2384-0604-F14E-068A491000AD}"/>
              </a:ext>
            </a:extLst>
          </p:cNvPr>
          <p:cNvSpPr txBox="1"/>
          <p:nvPr/>
        </p:nvSpPr>
        <p:spPr>
          <a:xfrm>
            <a:off x="450108" y="4273177"/>
            <a:ext cx="42184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914320C-3156-8926-5A37-D05E1E9F023A}"/>
              </a:ext>
            </a:extLst>
          </p:cNvPr>
          <p:cNvSpPr txBox="1"/>
          <p:nvPr/>
        </p:nvSpPr>
        <p:spPr>
          <a:xfrm>
            <a:off x="450108" y="4748665"/>
            <a:ext cx="43200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地的全程是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34" name="yt_shape_15434"/>
              <p:cNvSpPr txBox="1"/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福林制衣厂现有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名制作服装的工人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32c41"/>
                  </a:rPr>
                  <a:t>每天都制作某种品牌的衬衫和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裤子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每人每天可制作这种衬衫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件或裤子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若该厂要求每天制作的衬衫和裤子数量相等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70a46"/>
                  </a:rPr>
                  <a:t>则应各安排多少人制作衬衫和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裤子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人制作衬衫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人制作裤子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2_9e05c"/>
                  </a:rPr>
                  <a:t>解得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0" i="1" smtClean="0">
                              <a:solidFill>
                                <a:srgbClr val="FE0000">
                                  <a:alpha val="0"/>
                                </a:srgbClr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=15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lang="en-US" altLang="zh-CN" sz="2400" b="0" i="1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=9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0" i="0" smtClean="0">
                                  <a:solidFill>
                                    <a:srgbClr val="FE0000">
                                      <a:alpha val="0"/>
                                    </a:srgbClr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安排制作衬衫和裤子的人数分别为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34" name="yt_shape_15434" descr="{&quot;rangeId&quot;:20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90909"/>
              </a:xfrm>
              <a:prstGeom prst="rect">
                <a:avLst/>
              </a:prstGeom>
              <a:blipFill>
                <a:blip r:embed="rId2"/>
                <a:stretch>
                  <a:fillRect l="-1645" t="-1223" b="-32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3BEC4D-5E75-EF85-DF25-D3084E06D6F0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1062507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设安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排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人制作衬衫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人制作裤子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2_9e05c"/>
                  </a:rPr>
                  <a:t>解得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, 'IsSplitBraceMath': 1}">
                <a:extLst>
                  <a:ext uri="{FF2B5EF4-FFF2-40B4-BE49-F238E27FC236}">
                    <a16:creationId xmlns:a16="http://schemas.microsoft.com/office/drawing/2014/main" id="{B43BEC4D-5E75-EF85-DF25-D3084E06D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10625075" cy="1154189"/>
              </a:xfrm>
              <a:prstGeom prst="rect">
                <a:avLst/>
              </a:prstGeom>
              <a:blipFill>
                <a:blip r:embed="rId3"/>
                <a:stretch>
                  <a:fillRect l="-918" r="-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6BCA27-0DCF-56CF-A589-2079DA35FE05}"/>
                  </a:ext>
                </a:extLst>
              </p:cNvPr>
              <p:cNvSpPr txBox="1"/>
              <p:nvPr/>
            </p:nvSpPr>
            <p:spPr>
              <a:xfrm>
                <a:off x="450108" y="3815723"/>
                <a:ext cx="154070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𝑥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=15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𝑦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=9</m:t>
                              </m:r>
                              <m:r>
                                <m:rPr>
                                  <m:nor/>
                                </m:rP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.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, 'IsSplitBraceMath': 1}">
                <a:extLst>
                  <a:ext uri="{FF2B5EF4-FFF2-40B4-BE49-F238E27FC236}">
                    <a16:creationId xmlns:a16="http://schemas.microsoft.com/office/drawing/2014/main" id="{416BCA27-0DCF-56CF-A589-2079DA35FE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5723"/>
                <a:ext cx="1540701" cy="11541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23A0837-C68D-8EED-4D8B-2D464B7372E2}"/>
              </a:ext>
            </a:extLst>
          </p:cNvPr>
          <p:cNvSpPr txBox="1"/>
          <p:nvPr/>
        </p:nvSpPr>
        <p:spPr>
          <a:xfrm>
            <a:off x="450108" y="4876300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安排制作衬衫和裤子的人数分别为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37" name="yt_shape_15437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已知制作一件衬衫可获得利润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制作一条裤子可获得利润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68d0"/>
                  </a:rPr>
                  <a:t>若该厂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要求每天获得利润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则需要安排多少名工人制作衬衫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排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人制作衬衫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人制作裤子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可获得要求的利润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e2078"/>
                  </a:rPr>
                  <a:t>可列方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程组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+16×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需要安排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名工人制作衬衫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37" name="yt_shape_15437" descr="{&quot;rangeId&quot;:2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641002-0D39-5150-9480-5A54A137BC03}"/>
              </a:ext>
            </a:extLst>
          </p:cNvPr>
          <p:cNvSpPr txBox="1"/>
          <p:nvPr/>
        </p:nvSpPr>
        <p:spPr>
          <a:xfrm>
            <a:off x="450108" y="1804170"/>
            <a:ext cx="11267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排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人制作衬衫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人制作裤子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可获得要求的利润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e2078"/>
              </a:rPr>
              <a:t>可列方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3BD51C-3710-7CC5-2E03-F52E1FCA8556}"/>
              </a:ext>
            </a:extLst>
          </p:cNvPr>
          <p:cNvSpPr txBox="1"/>
          <p:nvPr/>
        </p:nvSpPr>
        <p:spPr>
          <a:xfrm>
            <a:off x="450108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程组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A43312-C64F-E538-A772-71EBF735AB5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88111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&amp;30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+16×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=2100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, 'IsSplitBraceMath': 1}">
                <a:extLst>
                  <a:ext uri="{FF2B5EF4-FFF2-40B4-BE49-F238E27FC236}">
                    <a16:creationId xmlns:a16="http://schemas.microsoft.com/office/drawing/2014/main" id="{5FA43312-C64F-E538-A772-71EBF735A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88111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923D56C-9995-122A-A12D-4C3EB1D6F8EE}"/>
              </a:ext>
            </a:extLst>
          </p:cNvPr>
          <p:cNvSpPr txBox="1"/>
          <p:nvPr/>
        </p:nvSpPr>
        <p:spPr>
          <a:xfrm>
            <a:off x="450108" y="3815723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需要安排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名工人制作衬衫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67" name="yt_shape_15367"/>
              <p:cNvSpPr txBox="1"/>
              <p:nvPr/>
            </p:nvSpPr>
            <p:spPr>
              <a:xfrm>
                <a:off x="540119" y="900000"/>
                <a:ext cx="11111999" cy="12470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用加减法解方程组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去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最简捷的方法是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67" name="yt_shape_15367" descr="{&quot;rangeId&quot;:4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247008"/>
              </a:xfrm>
              <a:prstGeom prst="rect">
                <a:avLst/>
              </a:prstGeom>
              <a:blipFill>
                <a:blip r:embed="rId2"/>
                <a:stretch>
                  <a:fillRect l="-1701" r="-1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69" name="yt_table_153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871221"/>
              </p:ext>
            </p:extLst>
          </p:nvPr>
        </p:nvGraphicFramePr>
        <p:xfrm>
          <a:off x="540056" y="2197796"/>
          <a:ext cx="6639243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371" name="yt_shape_15371"/>
              <p:cNvSpPr txBox="1"/>
              <p:nvPr/>
            </p:nvSpPr>
            <p:spPr>
              <a:xfrm>
                <a:off x="540119" y="3199350"/>
                <a:ext cx="11492915" cy="14994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小明解得方程组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★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但由于不小心滴上了两滴墨水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0b13"/>
                  </a:rPr>
                  <a:t>刚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好遮住了两个数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则这两个数分别为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71" name="yt_shape_15371" descr="{&quot;rangeId&quot;:5,&quot;hasSerialNum&quot;:1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99350"/>
                <a:ext cx="11492915" cy="1499449"/>
              </a:xfrm>
              <a:prstGeom prst="rect">
                <a:avLst/>
              </a:prstGeom>
              <a:blipFill>
                <a:blip r:embed="rId3"/>
                <a:stretch>
                  <a:fillRect l="-1645" b="-1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73" name="yt_table_153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3164"/>
              </p:ext>
            </p:extLst>
          </p:nvPr>
        </p:nvGraphicFramePr>
        <p:xfrm>
          <a:off x="540056" y="4749587"/>
          <a:ext cx="58947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94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588ED9A-77A1-2433-DD72-7A461ED886BB}"/>
              </a:ext>
            </a:extLst>
          </p:cNvPr>
          <p:cNvSpPr txBox="1"/>
          <p:nvPr/>
        </p:nvSpPr>
        <p:spPr>
          <a:xfrm>
            <a:off x="10716788" y="948312"/>
            <a:ext cx="400748" cy="13285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E4C6F4-EF23-484A-5811-A013BA611D00}"/>
              </a:ext>
            </a:extLst>
          </p:cNvPr>
          <p:cNvSpPr txBox="1"/>
          <p:nvPr/>
        </p:nvSpPr>
        <p:spPr>
          <a:xfrm>
            <a:off x="6679457" y="4213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75" name="yt_shape_15375"/>
              <p:cNvSpPr txBox="1"/>
              <p:nvPr/>
            </p:nvSpPr>
            <p:spPr>
              <a:xfrm>
                <a:off x="540000" y="900000"/>
                <a:ext cx="1003640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5375" name="yt_shape_1537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36402" cy="641201"/>
              </a:xfrm>
              <a:prstGeom prst="rect">
                <a:avLst/>
              </a:prstGeom>
              <a:blipFill>
                <a:blip r:embed="rId2"/>
                <a:stretch>
                  <a:fillRect l="-1883" r="-85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377" name="yt_table_15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905759"/>
              </p:ext>
            </p:extLst>
          </p:nvPr>
        </p:nvGraphicFramePr>
        <p:xfrm>
          <a:off x="540056" y="1591989"/>
          <a:ext cx="79571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  <a:gridCol w="3281363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5"/>
                  </a:ext>
                </a:extLst>
              </a:tr>
            </a:tbl>
          </a:graphicData>
        </a:graphic>
      </p:graphicFrame>
      <p:sp>
        <p:nvSpPr>
          <p:cNvPr id="15379" name="yt_shape_15379"/>
          <p:cNvSpPr txBox="1"/>
          <p:nvPr/>
        </p:nvSpPr>
        <p:spPr>
          <a:xfrm>
            <a:off x="540119" y="259354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解诗谜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悟空顺风探妖踪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千里只用四分钟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归时四分行六百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50b5"/>
              </a:rPr>
              <a:t>试问风速是多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题目的意思是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孙悟空追寻妖精的行踪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去时顺风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里只用了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b4a8"/>
              </a:rPr>
              <a:t>回来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时逆风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则风的速度是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古代单位制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775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80" name="yt_table_1538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191350"/>
              </p:ext>
            </p:extLst>
          </p:nvPr>
        </p:nvGraphicFramePr>
        <p:xfrm>
          <a:off x="540056" y="4513241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C68F5EC-6824-3CA4-6F33-8F3F7478A1F1}"/>
              </a:ext>
            </a:extLst>
          </p:cNvPr>
          <p:cNvSpPr txBox="1"/>
          <p:nvPr/>
        </p:nvSpPr>
        <p:spPr>
          <a:xfrm>
            <a:off x="9576526" y="853194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11DC1D-1098-6BDA-3A34-A25B83C88B63}"/>
              </a:ext>
            </a:extLst>
          </p:cNvPr>
          <p:cNvSpPr txBox="1"/>
          <p:nvPr/>
        </p:nvSpPr>
        <p:spPr>
          <a:xfrm>
            <a:off x="2667846" y="39732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84" name="yt_shape_15384"/>
              <p:cNvSpPr txBox="1"/>
              <p:nvPr/>
            </p:nvSpPr>
            <p:spPr>
              <a:xfrm>
                <a:off x="540119" y="900000"/>
                <a:ext cx="11492915" cy="5291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一个长方形的周长是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长比宽多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46f6,isEnd"/>
                  </a:rPr>
                  <a:t>可列出二元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一次方程组是</a:t>
                </a:r>
                <a:r>
                  <a:rPr sz="6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三元一次方程组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IsAddLine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IsAddLine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sym typeface="IsAddLineIsAddLine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𝑧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IsAddLine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84" name="yt_shape_153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91192"/>
              </a:xfrm>
              <a:prstGeom prst="rect">
                <a:avLst/>
              </a:prstGeom>
              <a:blipFill>
                <a:blip r:embed="rId2"/>
                <a:stretch>
                  <a:fillRect l="-1645" t="-1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928B221-053D-8A01-88C8-D1C4372E96BE}"/>
              </a:ext>
            </a:extLst>
          </p:cNvPr>
          <p:cNvSpPr txBox="1"/>
          <p:nvPr/>
        </p:nvSpPr>
        <p:spPr>
          <a:xfrm>
            <a:off x="7238257" y="1328682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96B9B2-7748-C993-6357-5C22AD2774D3}"/>
                  </a:ext>
                </a:extLst>
              </p:cNvPr>
              <p:cNvSpPr txBox="1"/>
              <p:nvPr/>
            </p:nvSpPr>
            <p:spPr>
              <a:xfrm>
                <a:off x="6347925" y="1804170"/>
                <a:ext cx="16772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, 'IsSplitBraceMath': 1}">
                <a:extLst>
                  <a:ext uri="{FF2B5EF4-FFF2-40B4-BE49-F238E27FC236}">
                    <a16:creationId xmlns:a16="http://schemas.microsoft.com/office/drawing/2014/main" id="{8B96B9B2-7748-C993-6357-5C22AD277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7925" y="1804170"/>
                <a:ext cx="1677226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0A751CD-5640-40D3-621C-E273D5A28064}"/>
              </a:ext>
            </a:extLst>
          </p:cNvPr>
          <p:cNvCxnSpPr/>
          <p:nvPr/>
        </p:nvCxnSpPr>
        <p:spPr>
          <a:xfrm>
            <a:off x="6133136" y="2930603"/>
            <a:ext cx="180200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A3D753-0AD1-085B-EF03-0D90D1D15D61}"/>
                  </a:ext>
                </a:extLst>
              </p:cNvPr>
              <p:cNvSpPr txBox="1"/>
              <p:nvPr/>
            </p:nvSpPr>
            <p:spPr>
              <a:xfrm>
                <a:off x="2583708" y="3036544"/>
                <a:ext cx="275304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=70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A3D753-0AD1-085B-EF03-0D90D1D15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3036544"/>
                <a:ext cx="2753043" cy="13285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BCA486F-D021-3097-1BE7-93B322E99688}"/>
                  </a:ext>
                </a:extLst>
              </p:cNvPr>
              <p:cNvSpPr txBox="1"/>
              <p:nvPr/>
            </p:nvSpPr>
            <p:spPr>
              <a:xfrm>
                <a:off x="6028774" y="4575183"/>
                <a:ext cx="171062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𝑧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hasSerialNum': 1, 'mathAnswerShape': 1, 'IsSplitBraceMath': 1}">
                <a:extLst>
                  <a:ext uri="{FF2B5EF4-FFF2-40B4-BE49-F238E27FC236}">
                    <a16:creationId xmlns:a16="http://schemas.microsoft.com/office/drawing/2014/main" id="{BBCA486F-D021-3097-1BE7-93B322E99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774" y="4575183"/>
                <a:ext cx="1710626" cy="161164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9F4BBB3-F1ED-68AD-26FE-042FC4CBEB13}"/>
              </a:ext>
            </a:extLst>
          </p:cNvPr>
          <p:cNvCxnSpPr/>
          <p:nvPr/>
        </p:nvCxnSpPr>
        <p:spPr>
          <a:xfrm>
            <a:off x="5813985" y="6159070"/>
            <a:ext cx="183540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0" name="yt_shape_15390"/>
          <p:cNvSpPr txBox="1"/>
          <p:nvPr/>
        </p:nvSpPr>
        <p:spPr>
          <a:xfrm>
            <a:off x="540119" y="900000"/>
            <a:ext cx="11492915" cy="39001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写出方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的正整数的解</a:t>
            </a:r>
            <a:r>
              <a:rPr sz="5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某班的一个综合实践活动小组去甲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乙两个超市调查去年和今年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3c55,isEnd"/>
              </a:rPr>
              <a:t>期间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的销售情况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下面是调查后小明与其他两位同学进行交流的情景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小明说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去年两超市销售额共为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今年两超市销售额共为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,isEnd"/>
              </a:rPr>
              <a:t>”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小亮说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甲超市销售额今年比去年增加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,isEnd"/>
              </a:rPr>
              <a:t>”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小颖说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乙超市销售额今年比去年增加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,isEnd"/>
              </a:rPr>
              <a:t>”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根据他们的对话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得到今年甲超市销售额为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275A2-8F6A-53FD-141C-A01565940BFA}"/>
                  </a:ext>
                </a:extLst>
              </p:cNvPr>
              <p:cNvSpPr txBox="1"/>
              <p:nvPr/>
            </p:nvSpPr>
            <p:spPr>
              <a:xfrm>
                <a:off x="5699780" y="548680"/>
                <a:ext cx="292430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275A2-8F6A-53FD-141C-A01565940B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9780" y="548680"/>
                <a:ext cx="2924303" cy="11541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F2D081D-EA39-21B3-555B-00E195181C35}"/>
              </a:ext>
            </a:extLst>
          </p:cNvPr>
          <p:cNvSpPr txBox="1"/>
          <p:nvPr/>
        </p:nvSpPr>
        <p:spPr>
          <a:xfrm>
            <a:off x="6546107" y="4291211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99" name="yt_shape_15399"/>
              <p:cNvSpPr txBox="1"/>
              <p:nvPr/>
            </p:nvSpPr>
            <p:spPr>
              <a:xfrm>
                <a:off x="540000" y="900000"/>
                <a:ext cx="6006452" cy="51669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解下列方程组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；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变形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5399" name="yt_shape_15399" descr="{&quot;rangeId&quot;:16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06452" cy="5166927"/>
              </a:xfrm>
              <a:prstGeom prst="rect">
                <a:avLst/>
              </a:prstGeom>
              <a:blipFill>
                <a:blip r:embed="rId2"/>
                <a:stretch>
                  <a:fillRect l="-3147" t="-1063" r="-22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D25919-5CA1-425B-BA07-12A60F78E7C2}"/>
                  </a:ext>
                </a:extLst>
              </p:cNvPr>
              <p:cNvSpPr txBox="1"/>
              <p:nvPr/>
            </p:nvSpPr>
            <p:spPr>
              <a:xfrm>
                <a:off x="449989" y="2864747"/>
                <a:ext cx="396786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变形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IsSplitBraceMath': 1}">
                <a:extLst>
                  <a:ext uri="{FF2B5EF4-FFF2-40B4-BE49-F238E27FC236}">
                    <a16:creationId xmlns:a16="http://schemas.microsoft.com/office/drawing/2014/main" id="{0CD25919-5CA1-425B-BA07-12A60F78E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4747"/>
                <a:ext cx="3967861" cy="775221"/>
              </a:xfrm>
              <a:prstGeom prst="rect">
                <a:avLst/>
              </a:prstGeom>
              <a:blipFill>
                <a:blip r:embed="rId3"/>
                <a:stretch>
                  <a:fillRect l="-2458" r="-23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4DB322-B1D6-8880-01C0-CBCDCECD22EB}"/>
                  </a:ext>
                </a:extLst>
              </p:cNvPr>
              <p:cNvSpPr txBox="1"/>
              <p:nvPr/>
            </p:nvSpPr>
            <p:spPr>
              <a:xfrm>
                <a:off x="449989" y="3546356"/>
                <a:ext cx="61284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IsSplitBraceMath': 1}">
                <a:extLst>
                  <a:ext uri="{FF2B5EF4-FFF2-40B4-BE49-F238E27FC236}">
                    <a16:creationId xmlns:a16="http://schemas.microsoft.com/office/drawing/2014/main" id="{B44DB322-B1D6-8880-01C0-CBCDCECD22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6356"/>
                <a:ext cx="6128448" cy="775221"/>
              </a:xfrm>
              <a:prstGeom prst="rect">
                <a:avLst/>
              </a:prstGeom>
              <a:blipFill>
                <a:blip r:embed="rId4"/>
                <a:stretch>
                  <a:fillRect l="-1592" r="-16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C42139B-B1B3-C6BA-4876-57D8277471FE}"/>
                  </a:ext>
                </a:extLst>
              </p:cNvPr>
              <p:cNvSpPr txBox="1"/>
              <p:nvPr/>
            </p:nvSpPr>
            <p:spPr>
              <a:xfrm>
                <a:off x="449989" y="4227965"/>
                <a:ext cx="524579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IsSplitBraceMath': 1}">
                <a:extLst>
                  <a:ext uri="{FF2B5EF4-FFF2-40B4-BE49-F238E27FC236}">
                    <a16:creationId xmlns:a16="http://schemas.microsoft.com/office/drawing/2014/main" id="{8C42139B-B1B3-C6BA-4876-57D8277471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7965"/>
                <a:ext cx="5245798" cy="775221"/>
              </a:xfrm>
              <a:prstGeom prst="rect">
                <a:avLst/>
              </a:prstGeom>
              <a:blipFill>
                <a:blip r:embed="rId5"/>
                <a:stretch>
                  <a:fillRect l="-1860" r="-186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A92955-0566-AB52-909D-4F5C937D7EF8}"/>
                  </a:ext>
                </a:extLst>
              </p:cNvPr>
              <p:cNvSpPr txBox="1"/>
              <p:nvPr/>
            </p:nvSpPr>
            <p:spPr>
              <a:xfrm>
                <a:off x="449989" y="4909574"/>
                <a:ext cx="20716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IsSplitBraceMath': 1}">
                <a:extLst>
                  <a:ext uri="{FF2B5EF4-FFF2-40B4-BE49-F238E27FC236}">
                    <a16:creationId xmlns:a16="http://schemas.microsoft.com/office/drawing/2014/main" id="{12A92955-0566-AB52-909D-4F5C937D7E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9574"/>
                <a:ext cx="2071688" cy="1154189"/>
              </a:xfrm>
              <a:prstGeom prst="rect">
                <a:avLst/>
              </a:prstGeom>
              <a:blipFill>
                <a:blip r:embed="rId6"/>
                <a:stretch>
                  <a:fillRect l="-4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07" name="yt_shape_15407"/>
              <p:cNvSpPr txBox="1"/>
              <p:nvPr/>
            </p:nvSpPr>
            <p:spPr>
              <a:xfrm>
                <a:off x="540000" y="900000"/>
                <a:ext cx="5621732" cy="42384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&amp;7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5407" name="yt_shape_15407" descr="{&quot;rangeId&quot;:17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21732" cy="4238468"/>
              </a:xfrm>
              <a:prstGeom prst="rect">
                <a:avLst/>
              </a:prstGeom>
              <a:blipFill>
                <a:blip r:embed="rId2"/>
                <a:stretch>
                  <a:fillRect l="-3362" r="-2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7CFC3D-5D4F-5DD1-EC70-36A5DBF48F97}"/>
              </a:ext>
            </a:extLst>
          </p:cNvPr>
          <p:cNvSpPr txBox="1"/>
          <p:nvPr/>
        </p:nvSpPr>
        <p:spPr>
          <a:xfrm>
            <a:off x="449989" y="2088142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9A24C0-849F-3DB5-5E70-62E92DF7522A}"/>
              </a:ext>
            </a:extLst>
          </p:cNvPr>
          <p:cNvSpPr txBox="1"/>
          <p:nvPr/>
        </p:nvSpPr>
        <p:spPr>
          <a:xfrm>
            <a:off x="449989" y="2563630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E71689-65C0-FE6B-8F93-31C8CCDE7AAA}"/>
              </a:ext>
            </a:extLst>
          </p:cNvPr>
          <p:cNvSpPr txBox="1"/>
          <p:nvPr/>
        </p:nvSpPr>
        <p:spPr>
          <a:xfrm>
            <a:off x="449989" y="3039118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F217D9-CD2A-DA7B-C212-DAAB50883BA3}"/>
              </a:ext>
            </a:extLst>
          </p:cNvPr>
          <p:cNvSpPr txBox="1"/>
          <p:nvPr/>
        </p:nvSpPr>
        <p:spPr>
          <a:xfrm>
            <a:off x="449989" y="3514606"/>
            <a:ext cx="574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2D2152-8941-F5CC-4770-5DB0F7474FFE}"/>
                  </a:ext>
                </a:extLst>
              </p:cNvPr>
              <p:cNvSpPr txBox="1"/>
              <p:nvPr/>
            </p:nvSpPr>
            <p:spPr>
              <a:xfrm>
                <a:off x="449989" y="3990094"/>
                <a:ext cx="198202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IsSplitBraceMath': 1}">
                <a:extLst>
                  <a:ext uri="{FF2B5EF4-FFF2-40B4-BE49-F238E27FC236}">
                    <a16:creationId xmlns:a16="http://schemas.microsoft.com/office/drawing/2014/main" id="{F42D2152-8941-F5CC-4770-5DB0F7474F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094"/>
                <a:ext cx="1982026" cy="1154189"/>
              </a:xfrm>
              <a:prstGeom prst="rect">
                <a:avLst/>
              </a:prstGeom>
              <a:blipFill>
                <a:blip r:embed="rId3"/>
                <a:stretch>
                  <a:fillRect l="-4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14" name="yt_shape_15414"/>
              <p:cNvSpPr txBox="1"/>
              <p:nvPr/>
            </p:nvSpPr>
            <p:spPr>
              <a:xfrm>
                <a:off x="540119" y="900000"/>
                <a:ext cx="11492915" cy="51923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𝑎𝑦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6860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因为两个方程组的解相同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代入另两个方程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14" name="yt_shape_15414" descr="{&quot;rangeId&quot;:12,&quot;hasSerialNum&quot;:1,&quot;IsSplitBraceMath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92383"/>
              </a:xfrm>
              <a:prstGeom prst="rect">
                <a:avLst/>
              </a:prstGeom>
              <a:blipFill>
                <a:blip r:embed="rId2"/>
                <a:stretch>
                  <a:fillRect l="-1645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F5E0BD-3D65-BAED-4340-FB5C5D2056D1}"/>
                  </a:ext>
                </a:extLst>
              </p:cNvPr>
              <p:cNvSpPr txBox="1"/>
              <p:nvPr/>
            </p:nvSpPr>
            <p:spPr>
              <a:xfrm>
                <a:off x="450108" y="2389259"/>
                <a:ext cx="1014666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因为两个方程组的解相同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IsSplitBraceMath': 1, 'pageBreak': True}">
                <a:extLst>
                  <a:ext uri="{FF2B5EF4-FFF2-40B4-BE49-F238E27FC236}">
                    <a16:creationId xmlns:a16="http://schemas.microsoft.com/office/drawing/2014/main" id="{7DF5E0BD-3D65-BAED-4340-FB5C5D2056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89259"/>
                <a:ext cx="10146665" cy="1154189"/>
              </a:xfrm>
              <a:prstGeom prst="rect">
                <a:avLst/>
              </a:prstGeom>
              <a:blipFill>
                <a:blip r:embed="rId3"/>
                <a:stretch>
                  <a:fillRect l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FB5A21-0AEA-A2F2-66CC-C56AAFAA9DA9}"/>
                  </a:ext>
                </a:extLst>
              </p:cNvPr>
              <p:cNvSpPr txBox="1"/>
              <p:nvPr/>
            </p:nvSpPr>
            <p:spPr>
              <a:xfrm>
                <a:off x="450108" y="3449836"/>
                <a:ext cx="52569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代入另两个方程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IsSplitBraceMath': 1, 'pageBreak': True}">
                <a:extLst>
                  <a:ext uri="{FF2B5EF4-FFF2-40B4-BE49-F238E27FC236}">
                    <a16:creationId xmlns:a16="http://schemas.microsoft.com/office/drawing/2014/main" id="{96FB5A21-0AEA-A2F2-66CC-C56AAFAA9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49836"/>
                <a:ext cx="5256974" cy="1154189"/>
              </a:xfrm>
              <a:prstGeom prst="rect">
                <a:avLst/>
              </a:prstGeom>
              <a:blipFill>
                <a:blip r:embed="rId4"/>
                <a:stretch>
                  <a:fillRect l="-1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B2429B4-6247-1CBF-AF68-79E054C0F262}"/>
                  </a:ext>
                </a:extLst>
              </p:cNvPr>
              <p:cNvSpPr txBox="1"/>
              <p:nvPr/>
            </p:nvSpPr>
            <p:spPr>
              <a:xfrm>
                <a:off x="450108" y="4510413"/>
                <a:ext cx="2018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, 'IsSplitBraceMath': 1, 'pageBreak': True}">
                <a:extLst>
                  <a:ext uri="{FF2B5EF4-FFF2-40B4-BE49-F238E27FC236}">
                    <a16:creationId xmlns:a16="http://schemas.microsoft.com/office/drawing/2014/main" id="{DB2429B4-6247-1CBF-AF68-79E054C0F2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0413"/>
                <a:ext cx="2018411" cy="1154189"/>
              </a:xfrm>
              <a:prstGeom prst="rect">
                <a:avLst/>
              </a:prstGeom>
              <a:blipFill>
                <a:blip r:embed="rId5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96E595E-F1A1-9B58-8398-ECC5B028D722}"/>
              </a:ext>
            </a:extLst>
          </p:cNvPr>
          <p:cNvSpPr txBox="1"/>
          <p:nvPr/>
        </p:nvSpPr>
        <p:spPr>
          <a:xfrm>
            <a:off x="450108" y="5570990"/>
            <a:ext cx="6060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6" name="yt_shape_15426"/>
              <p:cNvSpPr txBox="1"/>
              <p:nvPr/>
            </p:nvSpPr>
            <p:spPr>
              <a:xfrm>
                <a:off x="540119" y="900000"/>
                <a:ext cx="11492915" cy="53921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阅读理解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我们定义一个关于非零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规定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a319"/>
                  </a:rPr>
                  <a:t>x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请你根据以上所给的内容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完成下列各小题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5426" name="yt_shape_15426" descr="{&quot;rangeId&quot;:1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92117"/>
              </a:xfrm>
              <a:prstGeom prst="rect">
                <a:avLst/>
              </a:prstGeom>
              <a:blipFill>
                <a:blip r:embed="rId2"/>
                <a:stretch>
                  <a:fillRect l="-1645" t="-1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A1694D-A817-EEE0-7906-379844516DE0}"/>
              </a:ext>
            </a:extLst>
          </p:cNvPr>
          <p:cNvSpPr txBox="1"/>
          <p:nvPr/>
        </p:nvSpPr>
        <p:spPr>
          <a:xfrm>
            <a:off x="450108" y="3230634"/>
            <a:ext cx="69507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907E22-32B4-A128-68C9-FE0152C97EED}"/>
              </a:ext>
            </a:extLst>
          </p:cNvPr>
          <p:cNvSpPr txBox="1"/>
          <p:nvPr/>
        </p:nvSpPr>
        <p:spPr>
          <a:xfrm>
            <a:off x="450108" y="370612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DAF63A-CC4D-E3A6-2101-8C8A7A492C61}"/>
              </a:ext>
            </a:extLst>
          </p:cNvPr>
          <p:cNvSpPr txBox="1"/>
          <p:nvPr/>
        </p:nvSpPr>
        <p:spPr>
          <a:xfrm>
            <a:off x="450108" y="418161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B282F43-7CA6-69C6-EFF2-955706A90D3A}"/>
                  </a:ext>
                </a:extLst>
              </p:cNvPr>
              <p:cNvSpPr txBox="1"/>
              <p:nvPr/>
            </p:nvSpPr>
            <p:spPr>
              <a:xfrm>
                <a:off x="450108" y="5132586"/>
                <a:ext cx="741718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, 'IsSplitBraceMath': 1}">
                <a:extLst>
                  <a:ext uri="{FF2B5EF4-FFF2-40B4-BE49-F238E27FC236}">
                    <a16:creationId xmlns:a16="http://schemas.microsoft.com/office/drawing/2014/main" id="{FB282F43-7CA6-69C6-EFF2-955706A90D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32586"/>
                <a:ext cx="7417181" cy="1154189"/>
              </a:xfrm>
              <a:prstGeom prst="rect">
                <a:avLst/>
              </a:prstGeom>
              <a:blipFill>
                <a:blip r:embed="rId3"/>
                <a:stretch>
                  <a:fillRect l="-1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1763</Words>
  <Application>Microsoft Office PowerPoint</Application>
  <PresentationFormat>宽屏</PresentationFormat>
  <Paragraphs>127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8</cp:revision>
  <dcterms:created xsi:type="dcterms:W3CDTF">2024-08-14T05:26:56Z</dcterms:created>
  <dcterms:modified xsi:type="dcterms:W3CDTF">2024-08-15T07:17:41Z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