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32" r:id="rId6"/>
    <p:sldId id="309" r:id="rId7"/>
    <p:sldId id="313" r:id="rId8"/>
    <p:sldId id="315" r:id="rId9"/>
    <p:sldId id="318" r:id="rId10"/>
    <p:sldId id="321" r:id="rId11"/>
    <p:sldId id="322" r:id="rId12"/>
    <p:sldId id="333" r:id="rId13"/>
    <p:sldId id="323" r:id="rId14"/>
    <p:sldId id="329" r:id="rId15"/>
    <p:sldId id="331" r:id="rId16"/>
    <p:sldId id="33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5" autoAdjust="0"/>
    <p:restoredTop sz="94660"/>
  </p:normalViewPr>
  <p:slideViewPr>
    <p:cSldViewPr showGuides="1">
      <p:cViewPr varScale="1">
        <p:scale>
          <a:sx n="90" d="100"/>
          <a:sy n="90" d="100"/>
        </p:scale>
        <p:origin x="84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" name="yt_shape_106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69" name="yt_image_1066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2" name="yt_shape_1067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p:sp>
        <p:nvSpPr>
          <p:cNvPr id="10673" name="yt_shape_10673"/>
          <p:cNvSpPr txBox="1"/>
          <p:nvPr/>
        </p:nvSpPr>
        <p:spPr>
          <a:xfrm>
            <a:off x="540000" y="1971599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年天津市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4" name="yt_table_106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722256"/>
              </p:ext>
            </p:extLst>
          </p:nvPr>
        </p:nvGraphicFramePr>
        <p:xfrm>
          <a:off x="540056" y="245090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</a:tbl>
          </a:graphicData>
        </a:graphic>
      </p:graphicFrame>
      <p:sp>
        <p:nvSpPr>
          <p:cNvPr id="10676" name="yt_shape_10676"/>
          <p:cNvSpPr txBox="1"/>
          <p:nvPr/>
        </p:nvSpPr>
        <p:spPr>
          <a:xfrm>
            <a:off x="540000" y="2977073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7" name="yt_table_106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933848"/>
              </p:ext>
            </p:extLst>
          </p:nvPr>
        </p:nvGraphicFramePr>
        <p:xfrm>
          <a:off x="540056" y="345637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sp>
        <p:nvSpPr>
          <p:cNvPr id="10679" name="yt_shape_10679"/>
          <p:cNvSpPr txBox="1"/>
          <p:nvPr/>
        </p:nvSpPr>
        <p:spPr>
          <a:xfrm>
            <a:off x="540000" y="3982547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80" name="yt_table_106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239359"/>
              </p:ext>
            </p:extLst>
          </p:nvPr>
        </p:nvGraphicFramePr>
        <p:xfrm>
          <a:off x="540056" y="446185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pic>
        <p:nvPicPr>
          <p:cNvPr id="3" name="yt_shape_1723613341421">
            <a:extLst>
              <a:ext uri="{FF2B5EF4-FFF2-40B4-BE49-F238E27FC236}">
                <a16:creationId xmlns:a16="http://schemas.microsoft.com/office/drawing/2014/main" id="{C771321F-F196-D404-E640-5342A7E099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301031-4376-26A1-F87F-A77234977063}"/>
              </a:ext>
            </a:extLst>
          </p:cNvPr>
          <p:cNvSpPr txBox="1"/>
          <p:nvPr/>
        </p:nvSpPr>
        <p:spPr>
          <a:xfrm>
            <a:off x="7231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D66724-38CA-FD75-52EC-ACE1C3D6EB9B}"/>
              </a:ext>
            </a:extLst>
          </p:cNvPr>
          <p:cNvSpPr txBox="1"/>
          <p:nvPr/>
        </p:nvSpPr>
        <p:spPr>
          <a:xfrm>
            <a:off x="509818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99D70D-1023-CE54-FD79-123689A1FE2D}"/>
              </a:ext>
            </a:extLst>
          </p:cNvPr>
          <p:cNvSpPr txBox="1"/>
          <p:nvPr/>
        </p:nvSpPr>
        <p:spPr>
          <a:xfrm>
            <a:off x="5098189" y="39357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6" name="yt_shape_1073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李老师进行家访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从学校出发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先向西开车行驶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1db6"/>
              </a:rPr>
              <a:t>同学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继续向西行驶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然后又向东行驶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00f3"/>
              </a:rPr>
              <a:t>最后回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以学校为原点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以向东为正方向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9c56"/>
              </a:rPr>
              <a:t>并在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三名同学的家的位置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740" name="yt_shape_10740"/>
          <p:cNvSpPr txBox="1"/>
          <p:nvPr/>
        </p:nvSpPr>
        <p:spPr>
          <a:xfrm>
            <a:off x="540000" y="3914189"/>
            <a:ext cx="4820294" cy="5042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00" b="0" i="0" u="none" spc="-2800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  <a:r>
              <a:rPr lang="en-US" altLang="zh-CN" sz="2800" b="0" i="0" u="none" spc="36888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</a:rPr>
              <a:t> </a:t>
            </a:r>
          </a:p>
        </p:txBody>
      </p:sp>
      <p:pic>
        <p:nvPicPr>
          <p:cNvPr id="10739" name="yt_image_10739" title="H_44.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7688" y="3792225"/>
            <a:ext cx="4772577" cy="55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2" name="yt_shape_10742"/>
          <p:cNvSpPr txBox="1"/>
          <p:nvPr/>
        </p:nvSpPr>
        <p:spPr>
          <a:xfrm>
            <a:off x="540000" y="4523780"/>
            <a:ext cx="474008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同学家有多远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同学家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离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同学家有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E07C90-8B73-862D-BD6F-030E9F5D223C}"/>
              </a:ext>
            </a:extLst>
          </p:cNvPr>
          <p:cNvSpPr txBox="1"/>
          <p:nvPr/>
        </p:nvSpPr>
        <p:spPr>
          <a:xfrm>
            <a:off x="450108" y="3230634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916264-C7E9-8F2E-DB7E-75E2AE7C714C}"/>
              </a:ext>
            </a:extLst>
          </p:cNvPr>
          <p:cNvSpPr txBox="1"/>
          <p:nvPr/>
        </p:nvSpPr>
        <p:spPr>
          <a:xfrm>
            <a:off x="449989" y="4952462"/>
            <a:ext cx="468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344032-4446-A00F-57F3-B301C1359498}"/>
              </a:ext>
            </a:extLst>
          </p:cNvPr>
          <p:cNvSpPr txBox="1"/>
          <p:nvPr/>
        </p:nvSpPr>
        <p:spPr>
          <a:xfrm>
            <a:off x="449989" y="5427950"/>
            <a:ext cx="450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同学家有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4" name="yt_shape_10744"/>
          <p:cNvSpPr txBox="1"/>
          <p:nvPr/>
        </p:nvSpPr>
        <p:spPr>
          <a:xfrm>
            <a:off x="540000" y="900000"/>
            <a:ext cx="485549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李老师一共行驶了多少千米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李老师一共行驶了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DC33E6-373D-2668-21DB-D953374AE5FC}"/>
              </a:ext>
            </a:extLst>
          </p:cNvPr>
          <p:cNvSpPr txBox="1"/>
          <p:nvPr/>
        </p:nvSpPr>
        <p:spPr>
          <a:xfrm>
            <a:off x="449989" y="1328682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F4BBB8-A89A-CF60-03F6-2D154825FC48}"/>
              </a:ext>
            </a:extLst>
          </p:cNvPr>
          <p:cNvSpPr txBox="1"/>
          <p:nvPr/>
        </p:nvSpPr>
        <p:spPr>
          <a:xfrm>
            <a:off x="449989" y="1804170"/>
            <a:ext cx="407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李老师一共行驶了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8" name="yt_shape_1074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47" name="yt_image_1074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50" name="yt_shape_10750"/>
              <p:cNvSpPr txBox="1"/>
              <p:nvPr/>
            </p:nvSpPr>
            <p:spPr>
              <a:xfrm>
                <a:off x="540119" y="1482165"/>
                <a:ext cx="11492915" cy="37190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在有些情况下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5_597a0,isEnd"/>
                  </a:rPr>
                  <a:t>不需要计算出结果也能把绝对值符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号去掉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；｜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；｜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；｜－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d42f,isEnd"/>
                  </a:rPr>
                  <a:t>6</a:t>
                </a:r>
                <a:b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根据上面的规律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把下列各式写成去掉绝对值符号的形式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0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.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8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750" name="yt_shape_107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719031"/>
              </a:xfrm>
              <a:prstGeom prst="rect">
                <a:avLst/>
              </a:prstGeom>
              <a:blipFill>
                <a:blip r:embed="rId3"/>
                <a:stretch>
                  <a:fillRect l="-1645" t="-1311" b="-1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23AE437-1853-AEB3-0924-94DE6C384F7A}"/>
              </a:ext>
            </a:extLst>
          </p:cNvPr>
          <p:cNvSpPr txBox="1"/>
          <p:nvPr/>
        </p:nvSpPr>
        <p:spPr>
          <a:xfrm>
            <a:off x="2736108" y="333731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E410F5-DDF6-5420-471B-349ACC9AB505}"/>
                  </a:ext>
                </a:extLst>
              </p:cNvPr>
              <p:cNvSpPr txBox="1"/>
              <p:nvPr/>
            </p:nvSpPr>
            <p:spPr>
              <a:xfrm>
                <a:off x="3264746" y="3812799"/>
                <a:ext cx="14707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49E410F5-DDF6-5420-471B-349ACC9AB5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746" y="3812799"/>
                <a:ext cx="1470724" cy="765061"/>
              </a:xfrm>
              <a:prstGeom prst="rect">
                <a:avLst/>
              </a:prstGeom>
              <a:blipFill>
                <a:blip r:embed="rId4"/>
                <a:stretch>
                  <a:fillRect l="-66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99E9500-A9A1-B54B-8404-A639826295CB}"/>
              </a:ext>
            </a:extLst>
          </p:cNvPr>
          <p:cNvCxnSpPr/>
          <p:nvPr/>
        </p:nvCxnSpPr>
        <p:spPr>
          <a:xfrm>
            <a:off x="3049957" y="4550104"/>
            <a:ext cx="1595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B4F25F5-A86D-D9B0-5B85-894C98A21046}"/>
                  </a:ext>
                </a:extLst>
              </p:cNvPr>
              <p:cNvSpPr txBox="1"/>
              <p:nvPr/>
            </p:nvSpPr>
            <p:spPr>
              <a:xfrm>
                <a:off x="3031383" y="4484248"/>
                <a:ext cx="1446912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9, 'hasSerialNum': 1}">
                <a:extLst>
                  <a:ext uri="{FF2B5EF4-FFF2-40B4-BE49-F238E27FC236}">
                    <a16:creationId xmlns:a16="http://schemas.microsoft.com/office/drawing/2014/main" id="{7B4F25F5-A86D-D9B0-5B85-894C98A210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1383" y="4484248"/>
                <a:ext cx="1446912" cy="727787"/>
              </a:xfrm>
              <a:prstGeom prst="rect">
                <a:avLst/>
              </a:prstGeom>
              <a:blipFill>
                <a:blip r:embed="rId5"/>
                <a:stretch>
                  <a:fillRect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1B50AE9-1724-9FCC-B563-2B44BE16428B}"/>
              </a:ext>
            </a:extLst>
          </p:cNvPr>
          <p:cNvCxnSpPr/>
          <p:nvPr/>
        </p:nvCxnSpPr>
        <p:spPr>
          <a:xfrm>
            <a:off x="2768969" y="5184279"/>
            <a:ext cx="16193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57" name="yt_shape_10757"/>
              <p:cNvSpPr txBox="1"/>
              <p:nvPr/>
            </p:nvSpPr>
            <p:spPr>
              <a:xfrm>
                <a:off x="540000" y="900000"/>
                <a:ext cx="8554137" cy="20378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用合理的方法计算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2024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57" name="yt_shape_10757" descr="{&quot;rangeId&quot;:1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54137" cy="2037802"/>
              </a:xfrm>
              <a:prstGeom prst="rect">
                <a:avLst/>
              </a:prstGeom>
              <a:blipFill>
                <a:blip r:embed="rId2"/>
                <a:stretch>
                  <a:fillRect l="-2210" r="-1140" b="-29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AC87AD7-4DDE-1CC5-287B-8BB9896EE3B5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57283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pageBreak': True}">
                <a:extLst>
                  <a:ext uri="{FF2B5EF4-FFF2-40B4-BE49-F238E27FC236}">
                    <a16:creationId xmlns:a16="http://schemas.microsoft.com/office/drawing/2014/main" id="{CAC87AD7-4DDE-1CC5-287B-8BB9896EE3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5728398" cy="768045"/>
              </a:xfrm>
              <a:prstGeom prst="rect">
                <a:avLst/>
              </a:prstGeom>
              <a:blipFill>
                <a:blip r:embed="rId3"/>
                <a:stretch>
                  <a:fillRect l="-170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EFAD8F-8341-9306-37FD-3248B5BD7E58}"/>
                  </a:ext>
                </a:extLst>
              </p:cNvPr>
              <p:cNvSpPr txBox="1"/>
              <p:nvPr/>
            </p:nvSpPr>
            <p:spPr>
              <a:xfrm>
                <a:off x="449989" y="2235716"/>
                <a:ext cx="8611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pageBreak': True}">
                <a:extLst>
                  <a:ext uri="{FF2B5EF4-FFF2-40B4-BE49-F238E27FC236}">
                    <a16:creationId xmlns:a16="http://schemas.microsoft.com/office/drawing/2014/main" id="{29EFAD8F-8341-9306-37FD-3248B5BD7E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35716"/>
                <a:ext cx="861124" cy="729184"/>
              </a:xfrm>
              <a:prstGeom prst="rect">
                <a:avLst/>
              </a:prstGeom>
              <a:blipFill>
                <a:blip r:embed="rId4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1" name="yt_shape_10761"/>
          <p:cNvSpPr txBox="1"/>
          <p:nvPr/>
        </p:nvSpPr>
        <p:spPr>
          <a:xfrm>
            <a:off x="540000" y="900000"/>
            <a:ext cx="1108797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对照数轴填写下表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764" name="yt_table_10764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490165"/>
              </p:ext>
            </p:extLst>
          </p:nvPr>
        </p:nvGraphicFramePr>
        <p:xfrm>
          <a:off x="540000" y="2490273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62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2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2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2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42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2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两点间的距离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A4F12CA-715F-3759-36BB-5224052E7C8F}"/>
              </a:ext>
            </a:extLst>
          </p:cNvPr>
          <p:cNvSpPr txBox="1"/>
          <p:nvPr/>
        </p:nvSpPr>
        <p:spPr>
          <a:xfrm>
            <a:off x="4638353" y="371703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E530F2-C645-8613-85E6-16BACDDF8630}"/>
              </a:ext>
            </a:extLst>
          </p:cNvPr>
          <p:cNvSpPr txBox="1"/>
          <p:nvPr/>
        </p:nvSpPr>
        <p:spPr>
          <a:xfrm>
            <a:off x="5881129" y="371703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938863-09CA-357D-6A70-5CE5FD2DD2EB}"/>
              </a:ext>
            </a:extLst>
          </p:cNvPr>
          <p:cNvSpPr txBox="1"/>
          <p:nvPr/>
        </p:nvSpPr>
        <p:spPr>
          <a:xfrm>
            <a:off x="7075591" y="371703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236F3C-A706-7AE1-7FBE-3224A4CB4F31}"/>
              </a:ext>
            </a:extLst>
          </p:cNvPr>
          <p:cNvSpPr txBox="1"/>
          <p:nvPr/>
        </p:nvSpPr>
        <p:spPr>
          <a:xfrm>
            <a:off x="8355778" y="371703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E0FE93-93F0-B45B-B7D4-612649BFFFBC}"/>
              </a:ext>
            </a:extLst>
          </p:cNvPr>
          <p:cNvSpPr txBox="1"/>
          <p:nvPr/>
        </p:nvSpPr>
        <p:spPr>
          <a:xfrm>
            <a:off x="9559765" y="371703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B3B49E-4DD8-DEC8-1AA2-4E32B5B5A02E}"/>
              </a:ext>
            </a:extLst>
          </p:cNvPr>
          <p:cNvSpPr txBox="1"/>
          <p:nvPr/>
        </p:nvSpPr>
        <p:spPr>
          <a:xfrm>
            <a:off x="10849477" y="371703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7" name="yt_shape_10767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有何数量关系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4fb2,isEnd"/>
              </a:rPr>
              <a:t>并用文字描述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数轴上两个点之间的距离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2_261d2,isEnd"/>
              </a:rPr>
              <a:t>等于这两个点表示的数的差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的绝对值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两点在数轴上表示的数分别为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4a7,isEnd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E40DB1-4128-A056-2CC0-A69F0738BB33}"/>
              </a:ext>
            </a:extLst>
          </p:cNvPr>
          <p:cNvSpPr txBox="1"/>
          <p:nvPr/>
        </p:nvSpPr>
        <p:spPr>
          <a:xfrm>
            <a:off x="450108" y="1804170"/>
            <a:ext cx="1127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数轴上两个点之间的距离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2_261d2"/>
              </a:rPr>
              <a:t>等于这两个点表示的数的差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08C787-5E8C-4F8A-8875-8E1336D30FF5}"/>
              </a:ext>
            </a:extLst>
          </p:cNvPr>
          <p:cNvSpPr txBox="1"/>
          <p:nvPr/>
        </p:nvSpPr>
        <p:spPr>
          <a:xfrm>
            <a:off x="450108" y="227965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的绝对值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AC776C-AAF8-9B28-A371-53E00B83AEFD}"/>
              </a:ext>
            </a:extLst>
          </p:cNvPr>
          <p:cNvSpPr txBox="1"/>
          <p:nvPr/>
        </p:nvSpPr>
        <p:spPr>
          <a:xfrm>
            <a:off x="1343472" y="3186309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2D87A7-D17A-CA21-86FC-F94B31090C66}"/>
              </a:ext>
            </a:extLst>
          </p:cNvPr>
          <p:cNvSpPr txBox="1"/>
          <p:nvPr/>
        </p:nvSpPr>
        <p:spPr>
          <a:xfrm>
            <a:off x="450108" y="3717032"/>
            <a:ext cx="614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C6B9DA-CC64-B5A9-5857-8B6E7ABFF3FB}"/>
              </a:ext>
            </a:extLst>
          </p:cNvPr>
          <p:cNvSpPr txBox="1"/>
          <p:nvPr/>
        </p:nvSpPr>
        <p:spPr>
          <a:xfrm>
            <a:off x="450108" y="4192520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853FE5-D953-C55E-C52F-A53B1A44D4C9}"/>
              </a:ext>
            </a:extLst>
          </p:cNvPr>
          <p:cNvSpPr txBox="1"/>
          <p:nvPr/>
        </p:nvSpPr>
        <p:spPr>
          <a:xfrm>
            <a:off x="9098807" y="465313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4B6A10-1D95-977B-2026-6A7551470E79}"/>
              </a:ext>
            </a:extLst>
          </p:cNvPr>
          <p:cNvSpPr txBox="1"/>
          <p:nvPr/>
        </p:nvSpPr>
        <p:spPr>
          <a:xfrm>
            <a:off x="9760796" y="512862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2" name="yt_shape_10682"/>
          <p:cNvSpPr txBox="1"/>
          <p:nvPr/>
        </p:nvSpPr>
        <p:spPr>
          <a:xfrm>
            <a:off x="540000" y="900000"/>
            <a:ext cx="830996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sng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87C044-600F-EAB1-9112-5D2125E242AB}"/>
              </a:ext>
            </a:extLst>
          </p:cNvPr>
          <p:cNvSpPr txBox="1"/>
          <p:nvPr/>
        </p:nvSpPr>
        <p:spPr>
          <a:xfrm>
            <a:off x="6088789" y="132868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BC3543-5893-9BA9-1264-6677E7836BA9}"/>
              </a:ext>
            </a:extLst>
          </p:cNvPr>
          <p:cNvSpPr txBox="1"/>
          <p:nvPr/>
        </p:nvSpPr>
        <p:spPr>
          <a:xfrm>
            <a:off x="7612789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DDB067-9FB2-E12E-3CA6-4AC20FCEF8F5}"/>
              </a:ext>
            </a:extLst>
          </p:cNvPr>
          <p:cNvSpPr txBox="1"/>
          <p:nvPr/>
        </p:nvSpPr>
        <p:spPr>
          <a:xfrm>
            <a:off x="51743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AC57CF-994B-0B49-3749-ECA2B36ADB28}"/>
              </a:ext>
            </a:extLst>
          </p:cNvPr>
          <p:cNvSpPr txBox="1"/>
          <p:nvPr/>
        </p:nvSpPr>
        <p:spPr>
          <a:xfrm>
            <a:off x="7003189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7CC3C3-EAF1-78CC-7533-9DAEFA375266}"/>
              </a:ext>
            </a:extLst>
          </p:cNvPr>
          <p:cNvSpPr txBox="1"/>
          <p:nvPr/>
        </p:nvSpPr>
        <p:spPr>
          <a:xfrm>
            <a:off x="4564789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EC706A-FC71-9E8C-4536-3B9CBCE5D213}"/>
              </a:ext>
            </a:extLst>
          </p:cNvPr>
          <p:cNvSpPr txBox="1"/>
          <p:nvPr/>
        </p:nvSpPr>
        <p:spPr>
          <a:xfrm>
            <a:off x="6393589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86" name="yt_shape_10686"/>
              <p:cNvSpPr txBox="1"/>
              <p:nvPr/>
            </p:nvSpPr>
            <p:spPr>
              <a:xfrm>
                <a:off x="540000" y="900000"/>
                <a:ext cx="4539704" cy="53513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86" name="yt_shape_10686" descr="{&quot;rangeId&quot;:3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39704" cy="5351337"/>
              </a:xfrm>
              <a:prstGeom prst="rect">
                <a:avLst/>
              </a:prstGeom>
              <a:blipFill>
                <a:blip r:embed="rId2"/>
                <a:stretch>
                  <a:fillRect l="-4167" t="-1026" r="-3091" b="-2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7E45AA-B64D-8FA1-4723-4F0BEB78A0B5}"/>
              </a:ext>
            </a:extLst>
          </p:cNvPr>
          <p:cNvSpPr txBox="1"/>
          <p:nvPr/>
        </p:nvSpPr>
        <p:spPr>
          <a:xfrm>
            <a:off x="449989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89CCA5-1873-7975-496B-48D43D9ED42D}"/>
              </a:ext>
            </a:extLst>
          </p:cNvPr>
          <p:cNvSpPr txBox="1"/>
          <p:nvPr/>
        </p:nvSpPr>
        <p:spPr>
          <a:xfrm>
            <a:off x="449989" y="2279658"/>
            <a:ext cx="930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711E75-A7A3-D963-7587-B55C53E03544}"/>
                  </a:ext>
                </a:extLst>
              </p:cNvPr>
              <p:cNvSpPr txBox="1"/>
              <p:nvPr/>
            </p:nvSpPr>
            <p:spPr>
              <a:xfrm>
                <a:off x="449989" y="3429580"/>
                <a:ext cx="34519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0, 'hasSerialNum': 1}">
                <a:extLst>
                  <a:ext uri="{FF2B5EF4-FFF2-40B4-BE49-F238E27FC236}">
                    <a16:creationId xmlns:a16="http://schemas.microsoft.com/office/drawing/2014/main" id="{BB711E75-A7A3-D963-7587-B55C53E035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9580"/>
                <a:ext cx="3451923" cy="768045"/>
              </a:xfrm>
              <a:prstGeom prst="rect">
                <a:avLst/>
              </a:prstGeom>
              <a:blipFill>
                <a:blip r:embed="rId3"/>
                <a:stretch>
                  <a:fillRect l="-2827" r="-28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0EDAA46-8BB9-7300-D4A3-396B95DFB659}"/>
                  </a:ext>
                </a:extLst>
              </p:cNvPr>
              <p:cNvSpPr txBox="1"/>
              <p:nvPr/>
            </p:nvSpPr>
            <p:spPr>
              <a:xfrm>
                <a:off x="449989" y="4104013"/>
                <a:ext cx="13183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0, 'hasSerialNum': 1}">
                <a:extLst>
                  <a:ext uri="{FF2B5EF4-FFF2-40B4-BE49-F238E27FC236}">
                    <a16:creationId xmlns:a16="http://schemas.microsoft.com/office/drawing/2014/main" id="{E0EDAA46-8BB9-7300-D4A3-396B95DFB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4013"/>
                <a:ext cx="1318324" cy="767030"/>
              </a:xfrm>
              <a:prstGeom prst="rect">
                <a:avLst/>
              </a:prstGeom>
              <a:blipFill>
                <a:blip r:embed="rId4"/>
                <a:stretch>
                  <a:fillRect l="-7407" r="-74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30CA730-F2B9-337C-EF2E-AF1B75F4E98E}"/>
              </a:ext>
            </a:extLst>
          </p:cNvPr>
          <p:cNvSpPr txBox="1"/>
          <p:nvPr/>
        </p:nvSpPr>
        <p:spPr>
          <a:xfrm>
            <a:off x="449989" y="5252919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508CCD-4807-DD4F-EC28-512BEEB015CC}"/>
              </a:ext>
            </a:extLst>
          </p:cNvPr>
          <p:cNvSpPr txBox="1"/>
          <p:nvPr/>
        </p:nvSpPr>
        <p:spPr>
          <a:xfrm>
            <a:off x="449989" y="5728407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5" name="yt_shape_10695"/>
              <p:cNvSpPr txBox="1"/>
              <p:nvPr/>
            </p:nvSpPr>
            <p:spPr>
              <a:xfrm>
                <a:off x="540000" y="900000"/>
                <a:ext cx="3837589" cy="17894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95" name="yt_shape_10695" descr="{&quot;rangeId&quot;:3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37589" cy="1789401"/>
              </a:xfrm>
              <a:prstGeom prst="rect">
                <a:avLst/>
              </a:prstGeom>
              <a:blipFill>
                <a:blip r:embed="rId2"/>
                <a:stretch>
                  <a:fillRect l="-4928" r="-3816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4A2E50-1F49-A1A3-67EE-19EFFF136CE1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30661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3}">
                <a:extLst>
                  <a:ext uri="{FF2B5EF4-FFF2-40B4-BE49-F238E27FC236}">
                    <a16:creationId xmlns:a16="http://schemas.microsoft.com/office/drawing/2014/main" id="{E34A2E50-1F49-A1A3-67EE-19EFFF136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3066161" cy="767474"/>
              </a:xfrm>
              <a:prstGeom prst="rect">
                <a:avLst/>
              </a:prstGeom>
              <a:blipFill>
                <a:blip r:embed="rId3"/>
                <a:stretch>
                  <a:fillRect l="-318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7E57AE2-FC9E-E22D-9D95-A81C5F4A5187}"/>
              </a:ext>
            </a:extLst>
          </p:cNvPr>
          <p:cNvSpPr txBox="1"/>
          <p:nvPr/>
        </p:nvSpPr>
        <p:spPr>
          <a:xfrm>
            <a:off x="449989" y="220091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9" name="yt_shape_10699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有理数减法的应用</a:t>
            </a:r>
          </a:p>
        </p:txBody>
      </p:sp>
      <p:sp>
        <p:nvSpPr>
          <p:cNvPr id="10700" name="yt_shape_1070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丙三地的海拔分别为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f829"/>
              </a:rPr>
              <a:t>那么最低的地方比最高的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地方低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1" name="yt_table_107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321900"/>
              </p:ext>
            </p:extLst>
          </p:nvPr>
        </p:nvGraphicFramePr>
        <p:xfrm>
          <a:off x="540056" y="2348869"/>
          <a:ext cx="4369118" cy="950976"/>
        </p:xfrm>
        <a:graphic>
          <a:graphicData uri="http://schemas.openxmlformats.org/drawingml/2006/table">
            <a:tbl>
              <a:tblPr/>
              <a:tblGrid>
                <a:gridCol w="2811780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</a:tbl>
          </a:graphicData>
        </a:graphic>
      </p:graphicFrame>
      <p:sp>
        <p:nvSpPr>
          <p:cNvPr id="10703" name="yt_shape_10703"/>
          <p:cNvSpPr txBox="1"/>
          <p:nvPr/>
        </p:nvSpPr>
        <p:spPr>
          <a:xfrm>
            <a:off x="540119" y="33504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天长市铜城第二中学单元卷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某批优质大米的袋上标有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e37e,isEnd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的字样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若从中任意挑出两袋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则它们的质量最多相差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341505">
            <a:extLst>
              <a:ext uri="{FF2B5EF4-FFF2-40B4-BE49-F238E27FC236}">
                <a16:creationId xmlns:a16="http://schemas.microsoft.com/office/drawing/2014/main" id="{242B3A7D-222B-13CA-25CD-6B8F92EF6B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203D5B-9A56-DC4E-9BF8-9191D8EB9BA7}"/>
              </a:ext>
            </a:extLst>
          </p:cNvPr>
          <p:cNvSpPr txBox="1"/>
          <p:nvPr/>
        </p:nvSpPr>
        <p:spPr>
          <a:xfrm>
            <a:off x="19741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39D52E-3FF7-DED7-CC5C-9CE1660AFFD2}"/>
              </a:ext>
            </a:extLst>
          </p:cNvPr>
          <p:cNvSpPr txBox="1"/>
          <p:nvPr/>
        </p:nvSpPr>
        <p:spPr>
          <a:xfrm>
            <a:off x="8679707" y="377910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05" name="yt_table_1070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366597"/>
              </p:ext>
            </p:extLst>
          </p:nvPr>
        </p:nvGraphicFramePr>
        <p:xfrm>
          <a:off x="540000" y="1913081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第一组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第二组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第三组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第四组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第五组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07" name="yt_shape_10707"/>
          <p:cNvSpPr txBox="1"/>
          <p:nvPr/>
        </p:nvSpPr>
        <p:spPr>
          <a:xfrm>
            <a:off x="540000" y="3316687"/>
            <a:ext cx="538609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第三组比第二组少多少分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第三组比第二组少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第一组超出第五组多少分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第一组超出第五组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AEC78D-F5C3-2B04-02B9-40237C3A1357}"/>
              </a:ext>
            </a:extLst>
          </p:cNvPr>
          <p:cNvSpPr txBox="1"/>
          <p:nvPr/>
        </p:nvSpPr>
        <p:spPr>
          <a:xfrm>
            <a:off x="449989" y="3745369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59975D-844F-31B7-5C37-3A7814593C90}"/>
              </a:ext>
            </a:extLst>
          </p:cNvPr>
          <p:cNvSpPr txBox="1"/>
          <p:nvPr/>
        </p:nvSpPr>
        <p:spPr>
          <a:xfrm>
            <a:off x="449989" y="4220857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第三组比第二组少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291FE6-4BEC-A7DA-35A5-1CF3F102DA62}"/>
              </a:ext>
            </a:extLst>
          </p:cNvPr>
          <p:cNvSpPr txBox="1"/>
          <p:nvPr/>
        </p:nvSpPr>
        <p:spPr>
          <a:xfrm>
            <a:off x="449989" y="5171833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9E8818-1E82-4521-E0F3-DB1AF5368ED5}"/>
              </a:ext>
            </a:extLst>
          </p:cNvPr>
          <p:cNvSpPr txBox="1"/>
          <p:nvPr/>
        </p:nvSpPr>
        <p:spPr>
          <a:xfrm>
            <a:off x="449989" y="5647321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第一组超出第五组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04" name="yt_shape_10704"/>
          <p:cNvSpPr txBox="1"/>
          <p:nvPr/>
        </p:nvSpPr>
        <p:spPr>
          <a:xfrm>
            <a:off x="516637" y="86955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全班学生分为五个组进行答题游戏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e92f"/>
              </a:rPr>
              <a:t>每组的基本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答对一题加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答错一题扣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游戏结束时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各组的分数如下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2" name="yt_shape_10712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将减法转化为加法时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因忽略符号而出错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2715C-AC4B-AEE3-5CCE-14CFBC80F21E}"/>
              </a:ext>
            </a:extLst>
          </p:cNvPr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将减法转化为加法时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因忽略符号而出错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13" name="yt_shape_10713"/>
              <p:cNvSpPr txBox="1"/>
              <p:nvPr/>
            </p:nvSpPr>
            <p:spPr>
              <a:xfrm>
                <a:off x="540000" y="1473891"/>
                <a:ext cx="406521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相等的是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713" name="yt_shape_107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73891"/>
                <a:ext cx="4065215" cy="638893"/>
              </a:xfrm>
              <a:prstGeom prst="rect">
                <a:avLst/>
              </a:prstGeom>
              <a:blipFill>
                <a:blip r:embed="rId2"/>
                <a:stretch>
                  <a:fillRect l="-4655" r="-360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715" name="yt_table_10715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2432971"/>
                  </p:ext>
                </p:extLst>
              </p:nvPr>
            </p:nvGraphicFramePr>
            <p:xfrm>
              <a:off x="540056" y="2163572"/>
              <a:ext cx="4608830" cy="1265428"/>
            </p:xfrm>
            <a:graphic>
              <a:graphicData uri="http://schemas.openxmlformats.org/drawingml/2006/table">
                <a:tbl>
                  <a:tblPr/>
                  <a:tblGrid>
                    <a:gridCol w="2922905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715" name="yt_table_10715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2432971"/>
                  </p:ext>
                </p:extLst>
              </p:nvPr>
            </p:nvGraphicFramePr>
            <p:xfrm>
              <a:off x="540056" y="2163572"/>
              <a:ext cx="4608830" cy="1265428"/>
            </p:xfrm>
            <a:graphic>
              <a:graphicData uri="http://schemas.openxmlformats.org/drawingml/2006/table">
                <a:tbl>
                  <a:tblPr/>
                  <a:tblGrid>
                    <a:gridCol w="2922905">
                      <a:extLst>
                        <a:ext uri="{9D8B030D-6E8A-4147-A177-3AD203B41FA5}">
                          <a16:colId xmlns:a16="http://schemas.microsoft.com/office/drawing/2014/main" val="10166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1016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7708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3285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57708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3285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31DE47A-3A8E-3D12-D491-67903873BF2B}"/>
              </a:ext>
            </a:extLst>
          </p:cNvPr>
          <p:cNvSpPr txBox="1"/>
          <p:nvPr/>
        </p:nvSpPr>
        <p:spPr>
          <a:xfrm>
            <a:off x="3645627" y="1427085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16" name="yt_shape_10716"/>
          <p:cNvSpPr txBox="1"/>
          <p:nvPr/>
        </p:nvSpPr>
        <p:spPr>
          <a:xfrm>
            <a:off x="540000" y="3570696"/>
            <a:ext cx="383579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A71FC7-42AE-00CD-5921-A02425A24D6F}"/>
              </a:ext>
            </a:extLst>
          </p:cNvPr>
          <p:cNvSpPr txBox="1"/>
          <p:nvPr/>
        </p:nvSpPr>
        <p:spPr>
          <a:xfrm>
            <a:off x="449989" y="3999378"/>
            <a:ext cx="3826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0AB047-443E-3084-7428-D6C975994AFD}"/>
              </a:ext>
            </a:extLst>
          </p:cNvPr>
          <p:cNvSpPr txBox="1"/>
          <p:nvPr/>
        </p:nvSpPr>
        <p:spPr>
          <a:xfrm>
            <a:off x="449989" y="4474866"/>
            <a:ext cx="1692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1178FF-A866-D15C-03B2-B2E85D242D00}"/>
              </a:ext>
            </a:extLst>
          </p:cNvPr>
          <p:cNvSpPr txBox="1"/>
          <p:nvPr/>
        </p:nvSpPr>
        <p:spPr>
          <a:xfrm>
            <a:off x="449989" y="4950354"/>
            <a:ext cx="2302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CDD562-1D76-AE9F-CF36-0AFACB4E003A}"/>
              </a:ext>
            </a:extLst>
          </p:cNvPr>
          <p:cNvSpPr txBox="1"/>
          <p:nvPr/>
        </p:nvSpPr>
        <p:spPr>
          <a:xfrm>
            <a:off x="449989" y="542584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9" name="yt_shape_1071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18" name="yt_image_1071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21" name="yt_shape_10721"/>
              <p:cNvSpPr txBox="1"/>
              <p:nvPr/>
            </p:nvSpPr>
            <p:spPr>
              <a:xfrm>
                <a:off x="540000" y="1482165"/>
                <a:ext cx="765914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的绝对值的相反数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的相反数的差是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21" name="yt_shape_10721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659148" cy="642163"/>
              </a:xfrm>
              <a:prstGeom prst="rect">
                <a:avLst/>
              </a:prstGeom>
              <a:blipFill>
                <a:blip r:embed="rId3"/>
                <a:stretch>
                  <a:fillRect l="-2468" r="-143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23" name="yt_table_10723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4514136"/>
                  </p:ext>
                </p:extLst>
              </p:nvPr>
            </p:nvGraphicFramePr>
            <p:xfrm>
              <a:off x="540056" y="2175116"/>
              <a:ext cx="8381366" cy="63595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69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  <a:gridCol w="1662113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723" name="yt_table_10723" descr="{&quot;rangeId&quot;:14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34514136"/>
                  </p:ext>
                </p:extLst>
              </p:nvPr>
            </p:nvGraphicFramePr>
            <p:xfrm>
              <a:off x="540056" y="2175116"/>
              <a:ext cx="8381366" cy="63595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68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69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  <a:gridCol w="1662113">
                      <a:extLst>
                        <a:ext uri="{9D8B030D-6E8A-4147-A177-3AD203B41FA5}">
                          <a16:colId xmlns:a16="http://schemas.microsoft.com/office/drawing/2014/main" val="1017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6389" r="-7583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04029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24" name="yt_shape_10724"/>
          <p:cNvSpPr txBox="1"/>
          <p:nvPr/>
        </p:nvSpPr>
        <p:spPr>
          <a:xfrm>
            <a:off x="540119" y="28617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【阅读理解问题】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表示不大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48C086-FAEE-BE3E-6838-9274AFBF40B4}"/>
              </a:ext>
            </a:extLst>
          </p:cNvPr>
          <p:cNvSpPr txBox="1"/>
          <p:nvPr/>
        </p:nvSpPr>
        <p:spPr>
          <a:xfrm>
            <a:off x="7222264" y="1435359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5AE074-A06B-47C1-0A4D-639B6D35F435}"/>
              </a:ext>
            </a:extLst>
          </p:cNvPr>
          <p:cNvSpPr txBox="1"/>
          <p:nvPr/>
        </p:nvSpPr>
        <p:spPr>
          <a:xfrm>
            <a:off x="2482108" y="329039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D4DCEC-9C9B-E52D-C767-C8CE635BC358}"/>
              </a:ext>
            </a:extLst>
          </p:cNvPr>
          <p:cNvSpPr txBox="1"/>
          <p:nvPr/>
        </p:nvSpPr>
        <p:spPr>
          <a:xfrm>
            <a:off x="3752108" y="3765886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7" name="yt_shape_10727"/>
              <p:cNvSpPr txBox="1"/>
              <p:nvPr/>
            </p:nvSpPr>
            <p:spPr>
              <a:xfrm>
                <a:off x="540000" y="900000"/>
                <a:ext cx="5616922" cy="4338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7" name="yt_shape_10727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16922" cy="4338816"/>
              </a:xfrm>
              <a:prstGeom prst="rect">
                <a:avLst/>
              </a:prstGeom>
              <a:blipFill>
                <a:blip r:embed="rId2"/>
                <a:stretch>
                  <a:fillRect l="-3366" t="-1266" r="-2280" b="-3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A7A88F9-71C2-B4A8-3C32-D8FCC16412DE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24565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}">
                <a:extLst>
                  <a:ext uri="{FF2B5EF4-FFF2-40B4-BE49-F238E27FC236}">
                    <a16:creationId xmlns:a16="http://schemas.microsoft.com/office/drawing/2014/main" id="{9A7A88F9-71C2-B4A8-3C32-D8FCC1641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2456561" cy="767474"/>
              </a:xfrm>
              <a:prstGeom prst="rect">
                <a:avLst/>
              </a:prstGeom>
              <a:blipFill>
                <a:blip r:embed="rId3"/>
                <a:stretch>
                  <a:fillRect l="-397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446AB06-D825-D44E-72AD-45802A2B5799}"/>
                  </a:ext>
                </a:extLst>
              </p:cNvPr>
              <p:cNvSpPr txBox="1"/>
              <p:nvPr/>
            </p:nvSpPr>
            <p:spPr>
              <a:xfrm>
                <a:off x="449989" y="2676406"/>
                <a:ext cx="989711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}">
                <a:extLst>
                  <a:ext uri="{FF2B5EF4-FFF2-40B4-BE49-F238E27FC236}">
                    <a16:creationId xmlns:a16="http://schemas.microsoft.com/office/drawing/2014/main" id="{7446AB06-D825-D44E-72AD-45802A2B57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6406"/>
                <a:ext cx="989711" cy="763347"/>
              </a:xfrm>
              <a:prstGeom prst="rect">
                <a:avLst/>
              </a:prstGeom>
              <a:blipFill>
                <a:blip r:embed="rId4"/>
                <a:stretch>
                  <a:fillRect l="-9877" r="-9877" b="-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DD8455-FD65-9550-F8C2-F11BFD6D4A0D}"/>
                  </a:ext>
                </a:extLst>
              </p:cNvPr>
              <p:cNvSpPr txBox="1"/>
              <p:nvPr/>
            </p:nvSpPr>
            <p:spPr>
              <a:xfrm>
                <a:off x="449989" y="4054229"/>
                <a:ext cx="2761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}">
                <a:extLst>
                  <a:ext uri="{FF2B5EF4-FFF2-40B4-BE49-F238E27FC236}">
                    <a16:creationId xmlns:a16="http://schemas.microsoft.com/office/drawing/2014/main" id="{FFDD8455-FD65-9550-F8C2-F11BFD6D4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4229"/>
                <a:ext cx="2761361" cy="765061"/>
              </a:xfrm>
              <a:prstGeom prst="rect">
                <a:avLst/>
              </a:prstGeom>
              <a:blipFill>
                <a:blip r:embed="rId5"/>
                <a:stretch>
                  <a:fillRect l="-353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1BACE3D-41DB-1453-8BFF-F368E77C61FE}"/>
              </a:ext>
            </a:extLst>
          </p:cNvPr>
          <p:cNvSpPr txBox="1"/>
          <p:nvPr/>
        </p:nvSpPr>
        <p:spPr>
          <a:xfrm>
            <a:off x="449989" y="472567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1781</Words>
  <Application>Microsoft Office PowerPoint</Application>
  <PresentationFormat>宽屏</PresentationFormat>
  <Paragraphs>199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16</cp:revision>
  <dcterms:created xsi:type="dcterms:W3CDTF">2024-08-14T05:26:56Z</dcterms:created>
  <dcterms:modified xsi:type="dcterms:W3CDTF">2024-08-15T05:55:41Z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