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4" r:id="rId4"/>
    <p:sldId id="305" r:id="rId5"/>
    <p:sldId id="306" r:id="rId6"/>
    <p:sldId id="308" r:id="rId7"/>
    <p:sldId id="317" r:id="rId8"/>
    <p:sldId id="309" r:id="rId9"/>
    <p:sldId id="310" r:id="rId10"/>
    <p:sldId id="311" r:id="rId11"/>
    <p:sldId id="312" r:id="rId12"/>
    <p:sldId id="313" r:id="rId13"/>
    <p:sldId id="256" r:id="rId14"/>
  </p:sldIdLst>
  <p:sldSz cx="12192000" cy="6858000"/>
  <p:notesSz cx="6858000" cy="9144000"/>
  <p:custDataLst>
    <p:tags r:id="rId15"/>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73" autoAdjust="0"/>
    <p:restoredTop sz="94660"/>
  </p:normalViewPr>
  <p:slideViewPr>
    <p:cSldViewPr showGuides="1">
      <p:cViewPr varScale="1">
        <p:scale>
          <a:sx n="91" d="100"/>
          <a:sy n="91" d="100"/>
        </p:scale>
        <p:origin x="96" y="45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3507" name="yt_shape_13507"/>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直接设元法</a:t>
            </a:r>
          </a:p>
        </p:txBody>
      </p:sp>
      <p:sp>
        <p:nvSpPr>
          <p:cNvPr id="13508" name="yt_shape_13508"/>
          <p:cNvSpPr txBox="1"/>
          <p:nvPr/>
        </p:nvSpPr>
        <p:spPr>
          <a:xfrm>
            <a:off x="540119" y="1389434"/>
            <a:ext cx="11492915" cy="1372299"/>
          </a:xfrm>
          <a:prstGeom prst="rect">
            <a:avLst/>
          </a:prstGeom>
        </p:spPr>
        <p:txBody>
          <a:bodyPr vert="horz" wrap="square" lIns="0" tIns="0" rIns="0" bIns="0" rtlCol="0">
            <a:noAutofit/>
          </a:bodyPr>
          <a:lstStyle/>
          <a:p>
            <a:pPr indent="609523" algn="l" eaLnBrk="1" latinLnBrk="0" hangingPunct="0">
              <a:lnSpc>
                <a:spcPct val="129999"/>
              </a:lnSpc>
            </a:pPr>
            <a:r>
              <a:rPr lang="zh-CN" altLang="zh-CN" sz="2400" b="0" i="0" u="none">
                <a:solidFill>
                  <a:srgbClr val="000000"/>
                </a:solidFill>
                <a:effectLst/>
                <a:latin typeface="Times New Roman" pitchFamily="24"/>
                <a:ea typeface="楷体" pitchFamily="24"/>
              </a:rPr>
              <a:t>当题目中的关系能明显表示出所求的未知量时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可以采用直接设元法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3_699cf"/>
              </a:rPr>
              <a:t>问什么</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设什么</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特别地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当题目最后同时问两个未知量时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可以设两个未知量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4_c1aea"/>
              </a:rPr>
              <a:t>列方程组</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解决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也可以设一个未知数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然后用含未知数的式子表示出另一个未知量</a:t>
            </a:r>
            <a:r>
              <a:rPr lang="en-US" altLang="zh-CN" sz="2400" b="0" i="0" u="none">
                <a:solidFill>
                  <a:srgbClr val="000000"/>
                </a:solidFill>
                <a:effectLst/>
                <a:latin typeface="宋体" pitchFamily="24"/>
                <a:ea typeface="宋体" pitchFamily="24"/>
              </a:rPr>
              <a:t>.</a:t>
            </a:r>
          </a:p>
        </p:txBody>
      </p:sp>
      <p:pic>
        <p:nvPicPr>
          <p:cNvPr id="3" name="yt_shape_1723613694802">
            <a:extLst>
              <a:ext uri="{FF2B5EF4-FFF2-40B4-BE49-F238E27FC236}">
                <a16:creationId xmlns:a16="http://schemas.microsoft.com/office/drawing/2014/main" id="{D9DBA5E9-5DF2-8E18-D1F5-D0172D6F29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45" name="yt_shape_13545"/>
          <p:cNvSpPr txBox="1"/>
          <p:nvPr/>
        </p:nvSpPr>
        <p:spPr>
          <a:xfrm>
            <a:off x="540119" y="900000"/>
            <a:ext cx="11492915" cy="42695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spc="150">
                <a:solidFill>
                  <a:srgbClr val="000000"/>
                </a:solidFill>
                <a:effectLst/>
                <a:latin typeface="Times New Roman" pitchFamily="24"/>
                <a:ea typeface="宋体" pitchFamily="24"/>
              </a:rPr>
              <a:t>7</a:t>
            </a:r>
            <a:r>
              <a:rPr lang="en-US" altLang="zh-CN" sz="2400" b="0" i="0" u="none" spc="150">
                <a:solidFill>
                  <a:srgbClr val="000000"/>
                </a:solidFill>
                <a:effectLst/>
                <a:latin typeface="宋体" pitchFamily="24"/>
                <a:ea typeface="宋体" pitchFamily="24"/>
              </a:rPr>
              <a:t>.</a:t>
            </a:r>
            <a:r>
              <a:rPr lang="en-US" altLang="zh-CN" sz="2400" b="0" i="0" u="none" spc="150">
                <a:solidFill>
                  <a:srgbClr val="000000"/>
                </a:solidFill>
                <a:effectLst/>
                <a:latin typeface="Times New Roman" pitchFamily="24"/>
                <a:ea typeface="Times New Roman" pitchFamily="24"/>
              </a:rPr>
              <a:t> </a:t>
            </a:r>
            <a:r>
              <a:rPr lang="zh-CN" altLang="zh-CN" sz="2400" b="0" i="0" u="none" spc="150">
                <a:solidFill>
                  <a:srgbClr val="000000"/>
                </a:solidFill>
                <a:effectLst/>
                <a:latin typeface="Times New Roman" pitchFamily="24"/>
                <a:ea typeface="宋体" pitchFamily="24"/>
              </a:rPr>
              <a:t>某公司月末的进货价比月初的进货价低</a:t>
            </a:r>
            <a:r>
              <a:rPr lang="en-US" altLang="zh-CN" sz="2400" b="0" i="0" u="none" spc="150">
                <a:solidFill>
                  <a:srgbClr val="000000"/>
                </a:solidFill>
                <a:effectLst/>
                <a:latin typeface="Times New Roman" pitchFamily="24"/>
                <a:ea typeface="宋体" pitchFamily="24"/>
              </a:rPr>
              <a:t>8</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12_7880d"/>
              </a:rPr>
              <a:t>但这批货物的销售价保持不</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变</a:t>
            </a:r>
            <a:r>
              <a:rPr lang="en-US"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这样</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rPr>
              <a:t>公司按进货价而定的利润率月末比月初高</a:t>
            </a:r>
            <a:r>
              <a:rPr lang="en-US" altLang="zh-CN" sz="2400" b="0" i="0" u="none" spc="150">
                <a:solidFill>
                  <a:srgbClr val="000000"/>
                </a:solidFill>
                <a:effectLst/>
                <a:latin typeface="Times New Roman" pitchFamily="24"/>
                <a:ea typeface="宋体" pitchFamily="24"/>
              </a:rPr>
              <a:t>10</a:t>
            </a:r>
            <a:r>
              <a:rPr lang="zh-CN" altLang="zh-CN" sz="2400" b="0" i="0" u="none" spc="150">
                <a:solidFill>
                  <a:srgbClr val="000000"/>
                </a:solidFill>
                <a:effectLst/>
                <a:latin typeface="宋体" pitchFamily="24"/>
                <a:ea typeface="宋体" pitchFamily="24"/>
              </a:rPr>
              <a:t>％，</a:t>
            </a:r>
            <a:r>
              <a:rPr lang="zh-CN" altLang="zh-CN" sz="2400" b="0" i="0" u="none" spc="150">
                <a:solidFill>
                  <a:srgbClr val="000000"/>
                </a:solidFill>
                <a:effectLst/>
                <a:latin typeface="Times New Roman" pitchFamily="24"/>
                <a:ea typeface="宋体" pitchFamily="24"/>
                <a:sym typeface="_⨹_8_e9429"/>
              </a:rPr>
              <a:t>问这个公司月初的</a:t>
            </a:r>
            <a:br>
              <a:rPr lang="zh-CN" altLang="zh-CN" sz="2400" b="0" i="0" u="none" spc="150">
                <a:solidFill>
                  <a:srgbClr val="000000"/>
                </a:solidFill>
                <a:effectLst/>
                <a:latin typeface="Times New Roman" pitchFamily="24"/>
                <a:ea typeface="宋体" pitchFamily="24"/>
              </a:rPr>
            </a:br>
            <a:r>
              <a:rPr lang="zh-CN" altLang="zh-CN" sz="2400" b="0" i="0" u="none" spc="150">
                <a:solidFill>
                  <a:srgbClr val="000000"/>
                </a:solidFill>
                <a:effectLst/>
                <a:latin typeface="Times New Roman" pitchFamily="24"/>
                <a:ea typeface="宋体" pitchFamily="24"/>
              </a:rPr>
              <a:t>利润是多少</a:t>
            </a:r>
            <a:r>
              <a:rPr lang="zh-CN" altLang="zh-CN" sz="2400" b="0" i="0" u="none" spc="150">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设这个公司月初的利润率</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原进价</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M</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M</a:t>
            </a:r>
            <a:r>
              <a:rPr lang="zh-CN" altLang="zh-CN" sz="2400" b="0" i="0" u="none">
                <a:solidFill>
                  <a:srgbClr val="FF0000">
                    <a:alpha val="0"/>
                  </a:srgbClr>
                </a:solidFill>
                <a:effectLst/>
                <a:latin typeface="Times New Roman" pitchFamily="24"/>
                <a:ea typeface="楷体" pitchFamily="24"/>
              </a:rPr>
              <a:t>是打折扣的价格</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sym typeface="_⨹_1_7c212"/>
              </a:rPr>
              <a:t>由</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题意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p>
          <a:p>
            <a:pPr algn="l" eaLnBrk="1" latinLnBrk="0" hangingPunct="0">
              <a:lnSpc>
                <a:spcPct val="129999"/>
              </a:lnSpc>
            </a:pPr>
            <a:r>
              <a:rPr lang="en-US" altLang="zh-CN" sz="2400" b="0" i="1" u="none" spc="375">
                <a:solidFill>
                  <a:srgbClr val="FF0000">
                    <a:alpha val="0"/>
                  </a:srgbClr>
                </a:solidFill>
                <a:effectLst/>
                <a:latin typeface="Times New Roman" pitchFamily="24"/>
                <a:ea typeface="宋体" pitchFamily="24"/>
              </a:rPr>
              <a:t>M</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spc="375">
                <a:solidFill>
                  <a:srgbClr val="FF0000">
                    <a:alpha val="0"/>
                  </a:srgbClr>
                </a:solidFill>
                <a:effectLst/>
                <a:latin typeface="Times New Roman" pitchFamily="24"/>
                <a:ea typeface="宋体" pitchFamily="24"/>
              </a:rPr>
              <a:t>2</a:t>
            </a:r>
            <a:r>
              <a:rPr lang="en-US" altLang="zh-CN" sz="2400" b="0" i="1" u="none" spc="375">
                <a:solidFill>
                  <a:srgbClr val="FF0000">
                    <a:alpha val="0"/>
                  </a:srgbClr>
                </a:solidFill>
                <a:effectLst/>
                <a:latin typeface="Times New Roman" pitchFamily="24"/>
                <a:ea typeface="宋体" pitchFamily="24"/>
              </a:rPr>
              <a:t>M</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约</a:t>
            </a:r>
            <a:r>
              <a:rPr lang="zh-CN" altLang="zh-CN" sz="2400" b="0" i="0" u="none" spc="375">
                <a:solidFill>
                  <a:srgbClr val="FF0000">
                    <a:alpha val="0"/>
                  </a:srgbClr>
                </a:solidFill>
                <a:effectLst/>
                <a:latin typeface="Times New Roman" pitchFamily="24"/>
                <a:ea typeface="楷体" pitchFamily="24"/>
              </a:rPr>
              <a:t>去</a:t>
            </a:r>
            <a:r>
              <a:rPr lang="en-US" altLang="zh-CN" sz="2400" b="0" i="1" u="none" spc="375">
                <a:solidFill>
                  <a:srgbClr val="FF0000">
                    <a:alpha val="0"/>
                  </a:srgbClr>
                </a:solidFill>
                <a:effectLst/>
                <a:latin typeface="Times New Roman" pitchFamily="24"/>
                <a:ea typeface="宋体" pitchFamily="24"/>
              </a:rPr>
              <a:t>M</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r>
              <a:rPr lang="en-US" altLang="zh-CN" sz="2400" b="0" i="0" u="none">
                <a:solidFill>
                  <a:srgbClr val="FF0000">
                    <a:alpha val="0"/>
                  </a:srgbClr>
                </a:solidFill>
                <a:effectLst/>
                <a:latin typeface="Times New Roman" pitchFamily="24"/>
                <a:ea typeface="宋体" pitchFamily="24"/>
              </a:rPr>
              <a:t>1</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92[1</a:t>
            </a:r>
            <a:r>
              <a:rPr lang="zh-CN" altLang="zh-CN" sz="2400" b="0" i="0" u="none">
                <a:solidFill>
                  <a:srgbClr val="FF0000">
                    <a:alpha val="0"/>
                  </a:srgbClr>
                </a:solidFill>
                <a:effectLst/>
                <a:latin typeface="宋体" pitchFamily="24"/>
                <a:ea typeface="宋体" pitchFamily="24"/>
              </a:rPr>
              <a:t>＋</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spc="375">
                <a:solidFill>
                  <a:srgbClr val="FF0000">
                    <a:alpha val="0"/>
                  </a:srgbClr>
                </a:solidFill>
                <a:effectLst/>
                <a:latin typeface="Times New Roman" pitchFamily="24"/>
                <a:ea typeface="楷体" pitchFamily="24"/>
              </a:rPr>
              <a:t>得</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这个公司月初的利润率为</a:t>
            </a:r>
            <a:r>
              <a:rPr lang="en-US" altLang="zh-CN" sz="2400" b="0" i="0" u="none">
                <a:solidFill>
                  <a:srgbClr val="FF0000">
                    <a:alpha val="0"/>
                  </a:srgbClr>
                </a:solidFill>
                <a:effectLst/>
                <a:latin typeface="Times New Roman" pitchFamily="24"/>
                <a:ea typeface="宋体" pitchFamily="24"/>
              </a:rPr>
              <a:t>15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2E12DCD2-DCDC-DBCE-7D6B-C364FDB277C1}"/>
              </a:ext>
            </a:extLst>
          </p:cNvPr>
          <p:cNvSpPr txBox="1"/>
          <p:nvPr/>
        </p:nvSpPr>
        <p:spPr>
          <a:xfrm>
            <a:off x="450108" y="2279658"/>
            <a:ext cx="110909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设这个公司月初的利润率</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原进价</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是打折扣的价格</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1_7c212"/>
              </a:rPr>
              <a:t>由</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37F43BB2-B04E-C647-414C-FCD093EE6CBB}"/>
              </a:ext>
            </a:extLst>
          </p:cNvPr>
          <p:cNvSpPr txBox="1"/>
          <p:nvPr/>
        </p:nvSpPr>
        <p:spPr>
          <a:xfrm>
            <a:off x="450108" y="2755146"/>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题意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endParaRPr lang="zh-CN" altLang="en-US">
              <a:solidFill>
                <a:srgbClr val="FF0000"/>
              </a:solidFill>
            </a:endParaRPr>
          </a:p>
        </p:txBody>
      </p:sp>
      <p:sp>
        <p:nvSpPr>
          <p:cNvPr id="4" name="文本框 3">
            <a:extLst>
              <a:ext uri="{FF2B5EF4-FFF2-40B4-BE49-F238E27FC236}">
                <a16:creationId xmlns:a16="http://schemas.microsoft.com/office/drawing/2014/main" id="{9B876179-7C09-0690-3EDB-0FFCE833DF1A}"/>
              </a:ext>
            </a:extLst>
          </p:cNvPr>
          <p:cNvSpPr txBox="1"/>
          <p:nvPr/>
        </p:nvSpPr>
        <p:spPr>
          <a:xfrm>
            <a:off x="450108" y="3230634"/>
            <a:ext cx="6066536" cy="569100"/>
          </a:xfrm>
          <a:prstGeom prst="rect">
            <a:avLst/>
          </a:prstGeom>
          <a:noFill/>
        </p:spPr>
        <p:txBody>
          <a:bodyPr vert="horz" wrap="none" rtlCol="0">
            <a:noAutofit/>
          </a:bodyPr>
          <a:lstStyle/>
          <a:p>
            <a:pPr>
              <a:lnSpc>
                <a:spcPct val="129999"/>
              </a:lnSpc>
            </a:pP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8541B590-F15C-2A8F-6013-5E2DD09F4758}"/>
              </a:ext>
            </a:extLst>
          </p:cNvPr>
          <p:cNvSpPr txBox="1"/>
          <p:nvPr/>
        </p:nvSpPr>
        <p:spPr>
          <a:xfrm>
            <a:off x="450108" y="3706122"/>
            <a:ext cx="637451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约</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去</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5284032D-6C94-4AD5-F7A8-E2AB3B9F2E2C}"/>
              </a:ext>
            </a:extLst>
          </p:cNvPr>
          <p:cNvSpPr txBox="1"/>
          <p:nvPr/>
        </p:nvSpPr>
        <p:spPr>
          <a:xfrm>
            <a:off x="450108" y="4181610"/>
            <a:ext cx="17818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得</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33CFA6A6-69FB-FF91-774D-9A0B8AE278FE}"/>
              </a:ext>
            </a:extLst>
          </p:cNvPr>
          <p:cNvSpPr txBox="1"/>
          <p:nvPr/>
        </p:nvSpPr>
        <p:spPr>
          <a:xfrm>
            <a:off x="450108" y="4657098"/>
            <a:ext cx="4904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这个公司月初的利润率为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49" name="yt_shape_13549"/>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整体设元法</a:t>
            </a:r>
          </a:p>
        </p:txBody>
      </p:sp>
      <p:sp>
        <p:nvSpPr>
          <p:cNvPr id="13550" name="yt_shape_13550"/>
          <p:cNvSpPr txBox="1"/>
          <p:nvPr/>
        </p:nvSpPr>
        <p:spPr>
          <a:xfrm>
            <a:off x="540119" y="1389434"/>
            <a:ext cx="11111999" cy="892167"/>
          </a:xfrm>
          <a:prstGeom prst="rect">
            <a:avLst/>
          </a:prstGeom>
        </p:spPr>
        <p:txBody>
          <a:bodyPr vert="horz" wrap="square" lIns="0" tIns="0" rIns="0" bIns="0" rtlCol="0">
            <a:noAutofit/>
          </a:bodyPr>
          <a:lstStyle/>
          <a:p>
            <a:pPr indent="609523" algn="l" eaLnBrk="1" latinLnBrk="0" hangingPunct="0">
              <a:lnSpc>
                <a:spcPct val="129999"/>
              </a:lnSpc>
            </a:pPr>
            <a:r>
              <a:rPr lang="zh-CN" altLang="zh-CN" sz="2400" b="0" i="0" u="none">
                <a:solidFill>
                  <a:srgbClr val="000000"/>
                </a:solidFill>
                <a:effectLst/>
                <a:latin typeface="Times New Roman" pitchFamily="24"/>
                <a:ea typeface="楷体" pitchFamily="24"/>
              </a:rPr>
              <a:t>把题中一些看似彼此独立而实质是紧密相连的量看成一个整体去设元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3_1f106"/>
              </a:rPr>
              <a:t>从而解</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决问题</a:t>
            </a:r>
            <a:r>
              <a:rPr lang="en-US" altLang="zh-CN" sz="2400" b="0" i="0" u="none">
                <a:solidFill>
                  <a:srgbClr val="000000"/>
                </a:solidFill>
                <a:effectLst/>
                <a:latin typeface="宋体" pitchFamily="24"/>
                <a:ea typeface="宋体" pitchFamily="24"/>
              </a:rPr>
              <a:t>.</a:t>
            </a:r>
          </a:p>
        </p:txBody>
      </p:sp>
      <p:sp>
        <p:nvSpPr>
          <p:cNvPr id="13551" name="yt_shape_13551"/>
          <p:cNvSpPr txBox="1"/>
          <p:nvPr/>
        </p:nvSpPr>
        <p:spPr>
          <a:xfrm>
            <a:off x="540119" y="2332389"/>
            <a:ext cx="11492915" cy="1372299"/>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一个五位数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个位上的数为</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这个五位数加上</a:t>
            </a:r>
            <a:r>
              <a:rPr lang="en-US" altLang="zh-CN" sz="2400" b="0" i="0" u="none">
                <a:solidFill>
                  <a:srgbClr val="000000"/>
                </a:solidFill>
                <a:effectLst/>
                <a:latin typeface="Times New Roman" pitchFamily="24"/>
                <a:ea typeface="宋体" pitchFamily="24"/>
              </a:rPr>
              <a:t>6120</a:t>
            </a:r>
            <a:r>
              <a:rPr lang="zh-CN" altLang="zh-CN" sz="2400" b="0" i="0" u="none">
                <a:solidFill>
                  <a:srgbClr val="000000"/>
                </a:solidFill>
                <a:effectLst/>
                <a:latin typeface="Times New Roman" pitchFamily="24"/>
                <a:ea typeface="宋体" pitchFamily="24"/>
              </a:rPr>
              <a:t>后所得的新五位数的万位</a:t>
            </a:r>
            <a:r>
              <a:rPr lang="zh-CN" altLang="zh-CN" sz="2400" b="0" i="0" u="none">
                <a:solidFill>
                  <a:srgbClr val="000000"/>
                </a:solidFill>
                <a:effectLst/>
                <a:latin typeface="宋体" pitchFamily="24"/>
                <a:ea typeface="宋体" pitchFamily="24"/>
                <a:sym typeface="_⨹_1_8f295"/>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千位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百位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十位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个位上的数恰巧分别为原五位数的个位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万位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千位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百位</a:t>
            </a:r>
            <a:r>
              <a:rPr lang="zh-CN" altLang="zh-CN" sz="2400" b="0" i="0" u="none">
                <a:solidFill>
                  <a:srgbClr val="000000"/>
                </a:solidFill>
                <a:effectLst/>
                <a:latin typeface="宋体" pitchFamily="24"/>
                <a:ea typeface="宋体" pitchFamily="24"/>
                <a:sym typeface="_⨹_1_a0fe2"/>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十位上的数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试求原五位数</a:t>
            </a:r>
            <a:r>
              <a:rPr lang="en-US" altLang="zh-CN" sz="2400" b="0" i="0" u="none">
                <a:solidFill>
                  <a:srgbClr val="000000"/>
                </a:solidFill>
                <a:effectLst/>
                <a:latin typeface="宋体" pitchFamily="24"/>
                <a:ea typeface="宋体" pitchFamily="24"/>
              </a:rPr>
              <a:t>.</a:t>
            </a:r>
          </a:p>
        </p:txBody>
      </p:sp>
      <p:sp>
        <p:nvSpPr>
          <p:cNvPr id="13552" name="yt_shape_13552"/>
          <p:cNvSpPr txBox="1"/>
          <p:nvPr/>
        </p:nvSpPr>
        <p:spPr>
          <a:xfrm>
            <a:off x="540000" y="3755476"/>
            <a:ext cx="10005944"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设原五位数去掉个位数后的四位数</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则原五位数可表示为</a:t>
            </a:r>
            <a:r>
              <a:rPr lang="en-US" altLang="zh-CN" sz="2400" b="0" i="0" u="none">
                <a:solidFill>
                  <a:srgbClr val="FF0000">
                    <a:alpha val="0"/>
                  </a:srgbClr>
                </a:solidFill>
                <a:effectLst/>
                <a:latin typeface="Times New Roman" pitchFamily="24"/>
                <a:ea typeface="宋体" pitchFamily="24"/>
              </a:rPr>
              <a:t>1</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根据题意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6120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10000</a:t>
            </a:r>
            <a:r>
              <a:rPr lang="zh-CN" altLang="zh-CN" sz="2400" b="0" i="0" u="none" spc="375">
                <a:solidFill>
                  <a:srgbClr val="FF0000">
                    <a:alpha val="0"/>
                  </a:srgbClr>
                </a:solidFill>
                <a:effectLst/>
                <a:latin typeface="宋体" pitchFamily="24"/>
                <a:ea typeface="宋体" pitchFamily="24"/>
              </a:rPr>
              <a:t>＋</a:t>
            </a:r>
            <a:r>
              <a:rPr lang="en-US" altLang="zh-CN" sz="2400" b="0" i="1" u="none" spc="375">
                <a:solidFill>
                  <a:srgbClr val="FF0000">
                    <a:alpha val="0"/>
                  </a:srgbClr>
                </a:solidFill>
                <a:effectLst/>
                <a:latin typeface="Times New Roman" pitchFamily="24"/>
                <a:ea typeface="宋体" pitchFamily="24"/>
              </a:rPr>
              <a:t>x</a:t>
            </a:r>
            <a:r>
              <a:rPr lang="en-US" altLang="zh-CN" sz="2400" b="0" i="0" u="none">
                <a:solidFill>
                  <a:srgbClr val="FF0000">
                    <a:alpha val="0"/>
                  </a:srgbClr>
                </a:solidFill>
                <a:effectLst/>
                <a:latin typeface="宋体" pitchFamily="24"/>
                <a:ea typeface="宋体" pitchFamily="24"/>
              </a:rPr>
              <a:t>.</a:t>
            </a:r>
          </a:p>
        </p:txBody>
      </p:sp>
      <p:sp>
        <p:nvSpPr>
          <p:cNvPr id="13553" name="yt_shape_13553"/>
          <p:cNvSpPr txBox="1"/>
          <p:nvPr/>
        </p:nvSpPr>
        <p:spPr>
          <a:xfrm>
            <a:off x="540000" y="4714911"/>
            <a:ext cx="2848537"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spc="375">
                <a:solidFill>
                  <a:srgbClr val="FF0000">
                    <a:alpha val="0"/>
                  </a:srgbClr>
                </a:solidFill>
                <a:effectLst/>
                <a:latin typeface="Times New Roman" pitchFamily="24"/>
                <a:ea typeface="楷体" pitchFamily="24"/>
              </a:rPr>
              <a:t>得</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3764</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所以</a:t>
            </a:r>
            <a:r>
              <a:rPr lang="en-US" altLang="zh-CN" sz="2400" b="0" i="0" u="none">
                <a:solidFill>
                  <a:srgbClr val="FF0000">
                    <a:alpha val="0"/>
                  </a:srgbClr>
                </a:solidFill>
                <a:effectLst/>
                <a:latin typeface="Times New Roman" pitchFamily="24"/>
                <a:ea typeface="宋体" pitchFamily="24"/>
              </a:rPr>
              <a:t>1</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37644</a:t>
            </a:r>
            <a:r>
              <a:rPr lang="en-US" altLang="zh-CN" sz="2400" b="0" i="0" u="none">
                <a:solidFill>
                  <a:srgbClr val="FF0000">
                    <a:alpha val="0"/>
                  </a:srgbClr>
                </a:solidFill>
                <a:effectLst/>
                <a:latin typeface="宋体" pitchFamily="24"/>
                <a:ea typeface="宋体" pitchFamily="24"/>
              </a:rPr>
              <a:t>.</a:t>
            </a:r>
          </a:p>
        </p:txBody>
      </p:sp>
      <p:sp>
        <p:nvSpPr>
          <p:cNvPr id="13554" name="yt_shape_13554"/>
          <p:cNvSpPr txBox="1"/>
          <p:nvPr/>
        </p:nvSpPr>
        <p:spPr>
          <a:xfrm>
            <a:off x="540000" y="5674346"/>
            <a:ext cx="3077766"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原五位数是</a:t>
            </a:r>
            <a:r>
              <a:rPr lang="en-US" altLang="zh-CN" sz="2400" b="0" i="0" u="none">
                <a:solidFill>
                  <a:srgbClr val="FF0000">
                    <a:alpha val="0"/>
                  </a:srgbClr>
                </a:solidFill>
                <a:effectLst/>
                <a:latin typeface="Times New Roman" pitchFamily="24"/>
                <a:ea typeface="宋体" pitchFamily="24"/>
              </a:rPr>
              <a:t>37644</a:t>
            </a:r>
            <a:r>
              <a:rPr lang="en-US" altLang="zh-CN" sz="2400" b="0" i="0" u="none">
                <a:solidFill>
                  <a:srgbClr val="FF0000">
                    <a:alpha val="0"/>
                  </a:srgbClr>
                </a:solidFill>
                <a:effectLst/>
                <a:latin typeface="宋体" pitchFamily="24"/>
                <a:ea typeface="宋体" pitchFamily="24"/>
              </a:rPr>
              <a:t>.</a:t>
            </a:r>
          </a:p>
        </p:txBody>
      </p:sp>
      <p:pic>
        <p:nvPicPr>
          <p:cNvPr id="3" name="yt_shape_1723613695062">
            <a:extLst>
              <a:ext uri="{FF2B5EF4-FFF2-40B4-BE49-F238E27FC236}">
                <a16:creationId xmlns:a16="http://schemas.microsoft.com/office/drawing/2014/main" id="{2D86CCAB-80F3-E129-591D-6C294BA3E9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CF3986FD-C870-0DAD-A473-5110112841C0}"/>
              </a:ext>
            </a:extLst>
          </p:cNvPr>
          <p:cNvSpPr txBox="1"/>
          <p:nvPr/>
        </p:nvSpPr>
        <p:spPr>
          <a:xfrm>
            <a:off x="449989" y="3708670"/>
            <a:ext cx="100892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设原五位数去掉个位数后的四位数</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则原五位数可表示为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09AE2813-C5AD-B8C0-A0E3-C4C20DBFD15F}"/>
              </a:ext>
            </a:extLst>
          </p:cNvPr>
          <p:cNvSpPr txBox="1"/>
          <p:nvPr/>
        </p:nvSpPr>
        <p:spPr>
          <a:xfrm>
            <a:off x="449989" y="4184158"/>
            <a:ext cx="6736462"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根据题意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10000</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2935FB04-C783-72F2-5F44-BE2DB52B2930}"/>
              </a:ext>
            </a:extLst>
          </p:cNvPr>
          <p:cNvSpPr txBox="1"/>
          <p:nvPr/>
        </p:nvSpPr>
        <p:spPr>
          <a:xfrm>
            <a:off x="449989" y="4668105"/>
            <a:ext cx="20866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得</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3764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FB302137-B646-2280-CF6D-2DF8DA39B028}"/>
              </a:ext>
            </a:extLst>
          </p:cNvPr>
          <p:cNvSpPr txBox="1"/>
          <p:nvPr/>
        </p:nvSpPr>
        <p:spPr>
          <a:xfrm>
            <a:off x="449989" y="5143593"/>
            <a:ext cx="3001074"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所以</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37644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A800E564-E8ED-31AF-9946-84C14C133EAE}"/>
              </a:ext>
            </a:extLst>
          </p:cNvPr>
          <p:cNvSpPr txBox="1"/>
          <p:nvPr/>
        </p:nvSpPr>
        <p:spPr>
          <a:xfrm>
            <a:off x="449989" y="5627540"/>
            <a:ext cx="3228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原五位数是</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37644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09" name="yt_shape_13509"/>
          <p:cNvSpPr txBox="1"/>
          <p:nvPr/>
        </p:nvSpPr>
        <p:spPr>
          <a:xfrm>
            <a:off x="540119" y="900000"/>
            <a:ext cx="11492915"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块相同的小长方形地砖拼成一个宽为</a:t>
            </a:r>
            <a:r>
              <a:rPr lang="en-US" altLang="zh-CN" sz="2400" b="0" i="0" u="none">
                <a:solidFill>
                  <a:srgbClr val="000000"/>
                </a:solidFill>
                <a:effectLst/>
                <a:latin typeface="Times New Roman" pitchFamily="24"/>
                <a:ea typeface="宋体" pitchFamily="24"/>
              </a:rPr>
              <a:t>60cm</a:t>
            </a:r>
            <a:r>
              <a:rPr lang="zh-CN" altLang="zh-CN" sz="2400" b="0" i="0" u="none">
                <a:solidFill>
                  <a:srgbClr val="000000"/>
                </a:solidFill>
                <a:effectLst/>
                <a:latin typeface="Times New Roman" pitchFamily="24"/>
                <a:ea typeface="宋体" pitchFamily="24"/>
              </a:rPr>
              <a:t>的大长方形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a88eb"/>
              </a:rPr>
              <a:t>地砖间的缝隙忽</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略不计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求每块小长方形地砖的长和宽</a:t>
            </a:r>
            <a:r>
              <a:rPr lang="en-US" altLang="zh-CN" sz="2400" b="0" i="0" u="none">
                <a:solidFill>
                  <a:srgbClr val="000000"/>
                </a:solidFill>
                <a:effectLst/>
                <a:latin typeface="宋体" pitchFamily="24"/>
                <a:ea typeface="宋体" pitchFamily="24"/>
              </a:rPr>
              <a:t>.</a:t>
            </a:r>
          </a:p>
        </p:txBody>
      </p:sp>
      <p:pic>
        <p:nvPicPr>
          <p:cNvPr id="13510" name="yt_image_13510" title="H_76.86">
            <a:extLst>
              <a:ext uri="">
                <a16:creationId xmlns:a16="http://schemas.microsoft.com/office/drawing/2014/main" xmlns:m="http://schemas.openxmlformats.org/officeDocument/2006/math"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234051" y="1999085"/>
            <a:ext cx="2061003" cy="97612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512" name="yt_shape_13512"/>
              <p:cNvSpPr txBox="1"/>
              <p:nvPr/>
            </p:nvSpPr>
            <p:spPr>
              <a:xfrm>
                <a:off x="540000" y="3022013"/>
                <a:ext cx="6755054" cy="245971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设每块小长方形地砖的长</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x</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宽</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y</a:t>
                </a:r>
                <a:r>
                  <a:rPr lang="en-US" altLang="zh-CN" sz="2400" b="0" i="0" u="none">
                    <a:solidFill>
                      <a:srgbClr val="FF0000">
                        <a:alpha val="0"/>
                      </a:srgbClr>
                    </a:solidFill>
                    <a:effectLst/>
                    <a:latin typeface="Times New Roman" pitchFamily="24"/>
                    <a:ea typeface="宋体" pitchFamily="24"/>
                  </a:rPr>
                  <a:t>cm</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则可列出方程组为</a:t>
                </a:r>
              </a:p>
              <a:p>
                <a:pPr algn="l" eaLnBrk="1" latinLnBrk="0" hangingPunct="0">
                  <a:lnSpc>
                    <a:spcPct val="129999"/>
                  </a:lnSpc>
                </a:pP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2400" b="0" i="0" u="none">
                    <a:solidFill>
                      <a:srgbClr val="FF0000">
                        <a:alpha val="0"/>
                      </a:srgbClr>
                    </a:solidFill>
                    <a:effectLst/>
                    <a:latin typeface="Times New Roman" pitchFamily="24"/>
                    <a:ea typeface="楷体" pitchFamily="24"/>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=45</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=15</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2400" b="0" i="0" u="none">
                  <a:solidFill>
                    <a:srgbClr val="FF0000">
                      <a:alpha val="0"/>
                    </a:srgbClr>
                  </a:solidFill>
                  <a:effectLst/>
                  <a:latin typeface="Times New Roman" pitchFamily="24"/>
                  <a:ea typeface="楷体" pitchFamily="24"/>
                </a:endParaRP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每块小长方形地砖的长为</a:t>
                </a:r>
                <a:r>
                  <a:rPr lang="en-US" altLang="zh-CN" sz="2400" b="0" i="0" u="none">
                    <a:solidFill>
                      <a:srgbClr val="FF0000">
                        <a:alpha val="0"/>
                      </a:srgbClr>
                    </a:solidFill>
                    <a:effectLst/>
                    <a:latin typeface="Times New Roman" pitchFamily="24"/>
                    <a:ea typeface="宋体" pitchFamily="24"/>
                  </a:rPr>
                  <a:t>45cm</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宽为</a:t>
                </a:r>
                <a:r>
                  <a:rPr lang="en-US" altLang="zh-CN" sz="2400" b="0" i="0" u="none">
                    <a:solidFill>
                      <a:srgbClr val="FF0000">
                        <a:alpha val="0"/>
                      </a:srgbClr>
                    </a:solidFill>
                    <a:effectLst/>
                    <a:latin typeface="Times New Roman" pitchFamily="24"/>
                    <a:ea typeface="宋体" pitchFamily="24"/>
                  </a:rPr>
                  <a:t>15cm</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m="http://schemas.openxmlformats.org/officeDocument/2006/math" xmlns="">
          <p:sp>
            <p:nvSpPr>
              <p:cNvPr id="13512" name="yt_shape_13512" descr="{&quot;rangeId&quot;:2,&quot;mathAnswerShape&quot;:1,&quot;IsSplitBraceMath&quot;:1}"/>
              <p:cNvSpPr txBox="1">
                <a:spLocks noRot="1" noChangeAspect="1" noMove="1" noResize="1" noEditPoints="1" noAdjustHandles="1" noChangeArrowheads="1" noChangeShapeType="1" noTextEdit="1"/>
              </p:cNvSpPr>
              <p:nvPr/>
            </p:nvSpPr>
            <p:spPr>
              <a:xfrm>
                <a:off x="540000" y="3022013"/>
                <a:ext cx="6755054" cy="2459712"/>
              </a:xfrm>
              <a:prstGeom prst="rect">
                <a:avLst/>
              </a:prstGeom>
              <a:blipFill>
                <a:blip r:embed="rId3"/>
                <a:stretch>
                  <a:fillRect l="-2798" t="-2233" r="-1444" b="-670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5B508B5-E855-5BD1-67E9-D3EE4062B466}"/>
              </a:ext>
            </a:extLst>
          </p:cNvPr>
          <p:cNvSpPr txBox="1"/>
          <p:nvPr/>
        </p:nvSpPr>
        <p:spPr>
          <a:xfrm>
            <a:off x="449989" y="2975207"/>
            <a:ext cx="686981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设每块小长方形地砖的长</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宽</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y</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AD15709F-B80E-6B48-5351-D403B9E58722}"/>
              </a:ext>
            </a:extLst>
          </p:cNvPr>
          <p:cNvSpPr txBox="1"/>
          <p:nvPr/>
        </p:nvSpPr>
        <p:spPr>
          <a:xfrm>
            <a:off x="449989" y="3450695"/>
            <a:ext cx="2618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则可列出方程组为</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1A443000-1751-0A5E-A941-D5E1CB6A6C64}"/>
                  </a:ext>
                </a:extLst>
              </p:cNvPr>
              <p:cNvSpPr txBox="1"/>
              <p:nvPr/>
            </p:nvSpPr>
            <p:spPr>
              <a:xfrm>
                <a:off x="449989" y="3926183"/>
                <a:ext cx="3981578" cy="1154189"/>
              </a:xfrm>
              <a:prstGeom prst="rect">
                <a:avLst/>
              </a:prstGeom>
              <a:noFill/>
            </p:spPr>
            <p:txBody>
              <a:bodyPr vert="horz" wrap="none" rtlCol="0" anchor="ctr">
                <a:noAutofit/>
              </a:bodyPr>
              <a:lstStyle/>
              <a:p>
                <a:pPr>
                  <a:lnSpc>
                    <a:spcPct val="129999"/>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=45</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=15</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a16="http://schemas.microsoft.com/office/drawing/2014/main" xmlns:m="http://schemas.openxmlformats.org/officeDocument/2006/math" xmlns="">
          <p:sp>
            <p:nvSpPr>
              <p:cNvPr id="4" name="文本框 3" descr="{'rangeId': 2, 'mathAnswerShape': 1, 'IsSplitBraceMath': 1}">
                <a:extLst>
                  <a:ext uri="{FF2B5EF4-FFF2-40B4-BE49-F238E27FC236}">
                    <a16:creationId xmlns:a16="http://schemas.microsoft.com/office/drawing/2014/main" id="{1A443000-1751-0A5E-A941-D5E1CB6A6C64}"/>
                  </a:ext>
                </a:extLst>
              </p:cNvPr>
              <p:cNvSpPr txBox="1">
                <a:spLocks noRot="1" noChangeAspect="1" noMove="1" noResize="1" noEditPoints="1" noAdjustHandles="1" noChangeArrowheads="1" noChangeShapeType="1" noTextEdit="1"/>
              </p:cNvSpPr>
              <p:nvPr/>
            </p:nvSpPr>
            <p:spPr>
              <a:xfrm>
                <a:off x="449989" y="3926183"/>
                <a:ext cx="3981578" cy="1154189"/>
              </a:xfrm>
              <a:prstGeom prst="rect">
                <a:avLst/>
              </a:prstGeom>
              <a:blipFill>
                <a:blip r:embed="rId4"/>
                <a:stretch>
                  <a:fillRect/>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A3EAFAD3-C4C6-AB0C-5EED-1AD10E9D539E}"/>
              </a:ext>
            </a:extLst>
          </p:cNvPr>
          <p:cNvSpPr txBox="1"/>
          <p:nvPr/>
        </p:nvSpPr>
        <p:spPr>
          <a:xfrm>
            <a:off x="449989" y="4986760"/>
            <a:ext cx="656183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每块小长方形地砖的长为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45cm</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宽为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15cm</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15" name="yt_shape_13515"/>
          <p:cNvSpPr txBox="1"/>
          <p:nvPr/>
        </p:nvSpPr>
        <p:spPr>
          <a:xfrm>
            <a:off x="540119" y="692696"/>
            <a:ext cx="11492915" cy="4269567"/>
          </a:xfrm>
          <a:prstGeom prst="rect">
            <a:avLst/>
          </a:prstGeom>
        </p:spPr>
        <p:txBody>
          <a:bodyPr vert="horz" wrap="square" lIns="0" tIns="0" rIns="0" bIns="0" rtlCol="0">
            <a:noAutofit/>
          </a:bodyPr>
          <a:lstStyle/>
          <a:p>
            <a:pPr eaLnBrk="1" latinLnBrk="0" hangingPunct="0">
              <a:lnSpc>
                <a:spcPct val="129999"/>
              </a:lnSpc>
            </a:pP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阜阳九中单元卷</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为了美化环境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建设生态桂林</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某社区需要进行绿化改造</a:t>
            </a:r>
            <a:r>
              <a:rPr lang="zh-CN" altLang="zh-CN" sz="2400" b="0" i="0" u="none" dirty="0">
                <a:solidFill>
                  <a:srgbClr val="000000"/>
                </a:solidFill>
                <a:effectLst/>
                <a:latin typeface="宋体" pitchFamily="24"/>
                <a:ea typeface="宋体" pitchFamily="24"/>
                <a:sym typeface="_⨹_1_7893c,isEnd"/>
              </a:rPr>
              <a:t>，</a:t>
            </a:r>
            <a:br>
              <a:rPr lang="zh-CN" altLang="zh-CN" sz="2400" b="0" i="0" u="none" dirty="0">
                <a:solidFill>
                  <a:srgbClr val="000000"/>
                </a:solidFill>
                <a:effectLst/>
                <a:latin typeface="宋体" pitchFamily="24"/>
                <a:ea typeface="宋体" pitchFamily="24"/>
              </a:rPr>
            </a:br>
            <a:r>
              <a:rPr lang="zh-CN" altLang="zh-CN" sz="2400" b="0" i="0" u="none" dirty="0">
                <a:solidFill>
                  <a:srgbClr val="000000"/>
                </a:solidFill>
                <a:effectLst/>
                <a:latin typeface="Times New Roman" pitchFamily="24"/>
                <a:ea typeface="宋体" pitchFamily="24"/>
              </a:rPr>
              <a:t>现有甲</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乙两个绿化工程队可供选择</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sym typeface="_⨹_19_406f3,isEnd"/>
              </a:rPr>
              <a:t>已知甲队每天能完成的绿化改造面积比乙队</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多</a:t>
            </a:r>
            <a:r>
              <a:rPr lang="en-US" altLang="zh-CN" sz="2400" b="0" i="0" u="none" dirty="0">
                <a:solidFill>
                  <a:srgbClr val="000000"/>
                </a:solidFill>
                <a:effectLst/>
                <a:latin typeface="Times New Roman" pitchFamily="24"/>
                <a:ea typeface="宋体" pitchFamily="24"/>
              </a:rPr>
              <a:t>200m</a:t>
            </a:r>
            <a:r>
              <a:rPr lang="en-US" altLang="zh-CN" sz="2400" b="0" i="0" u="none" baseline="30000"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甲队与乙队合作一天能完成</a:t>
            </a:r>
            <a:r>
              <a:rPr lang="en-US" altLang="zh-CN" sz="2400" b="0" i="0" u="none" dirty="0">
                <a:solidFill>
                  <a:srgbClr val="000000"/>
                </a:solidFill>
                <a:effectLst/>
                <a:latin typeface="Times New Roman" pitchFamily="24"/>
                <a:ea typeface="宋体" pitchFamily="24"/>
              </a:rPr>
              <a:t>800m</a:t>
            </a:r>
            <a:r>
              <a:rPr lang="en-US" altLang="zh-CN" sz="2400" b="0" i="0" u="none" baseline="30000" dirty="0">
                <a:solidFill>
                  <a:srgbClr val="000000"/>
                </a:solidFill>
                <a:effectLst/>
                <a:latin typeface="Times New Roman" pitchFamily="24"/>
                <a:ea typeface="宋体" pitchFamily="24"/>
              </a:rPr>
              <a:t>2</a:t>
            </a:r>
            <a:r>
              <a:rPr lang="zh-CN" altLang="zh-CN" sz="2400" b="0" i="0" u="none" dirty="0">
                <a:solidFill>
                  <a:srgbClr val="000000"/>
                </a:solidFill>
                <a:effectLst/>
                <a:latin typeface="Times New Roman" pitchFamily="24"/>
                <a:ea typeface="宋体" pitchFamily="24"/>
              </a:rPr>
              <a:t>的绿化改造面积</a:t>
            </a:r>
            <a:r>
              <a:rPr lang="en-US"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甲</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乙两工程队每天各能完成多少平方米的绿化改造面积</a:t>
            </a:r>
            <a:r>
              <a:rPr lang="zh-CN"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该社区需要进行绿化改造的区域共有</a:t>
            </a:r>
            <a:r>
              <a:rPr lang="en-US" altLang="zh-CN" sz="2400" b="0" i="0" u="none" dirty="0">
                <a:solidFill>
                  <a:srgbClr val="000000"/>
                </a:solidFill>
                <a:effectLst/>
                <a:latin typeface="Times New Roman" pitchFamily="24"/>
                <a:ea typeface="宋体" pitchFamily="24"/>
              </a:rPr>
              <a:t>12000m</a:t>
            </a:r>
            <a:r>
              <a:rPr lang="en-US" altLang="zh-CN" sz="2400" b="0" i="0" u="none" baseline="30000"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甲队每天的施工费用为</a:t>
            </a:r>
            <a:r>
              <a:rPr lang="en-US" altLang="zh-CN" sz="2400" b="0" i="0" u="none" dirty="0">
                <a:solidFill>
                  <a:srgbClr val="000000"/>
                </a:solidFill>
                <a:effectLst/>
                <a:latin typeface="Times New Roman" pitchFamily="24"/>
                <a:ea typeface="宋体" pitchFamily="24"/>
                <a:sym typeface="_⨹_3_2b3ad,isEnd"/>
              </a:rPr>
              <a:t>600</a:t>
            </a:r>
            <a:br>
              <a:rPr lang="en-US"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元</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乙队每天的施工费用为</a:t>
            </a:r>
            <a:r>
              <a:rPr lang="en-US" altLang="zh-CN" sz="2400" b="0" i="0" u="none" dirty="0">
                <a:solidFill>
                  <a:srgbClr val="000000"/>
                </a:solidFill>
                <a:effectLst/>
                <a:latin typeface="Times New Roman" pitchFamily="24"/>
                <a:ea typeface="宋体" pitchFamily="24"/>
              </a:rPr>
              <a:t>400</a:t>
            </a:r>
            <a:r>
              <a:rPr lang="zh-CN" altLang="zh-CN" sz="2400" b="0" i="0" u="none" dirty="0">
                <a:solidFill>
                  <a:srgbClr val="000000"/>
                </a:solidFill>
                <a:effectLst/>
                <a:latin typeface="Times New Roman" pitchFamily="24"/>
                <a:ea typeface="宋体" pitchFamily="24"/>
              </a:rPr>
              <a:t>元</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比较以下三种方案</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①</a:t>
            </a:r>
            <a:r>
              <a:rPr lang="zh-CN" altLang="zh-CN" sz="2400" b="0" i="0" u="none" dirty="0">
                <a:solidFill>
                  <a:srgbClr val="000000"/>
                </a:solidFill>
                <a:effectLst/>
                <a:latin typeface="Times New Roman" pitchFamily="24"/>
                <a:ea typeface="宋体" pitchFamily="24"/>
              </a:rPr>
              <a:t>甲队单独完成</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②</a:t>
            </a:r>
            <a:r>
              <a:rPr lang="zh-CN" altLang="zh-CN" sz="2400" b="0" i="0" u="none" dirty="0">
                <a:solidFill>
                  <a:srgbClr val="000000"/>
                </a:solidFill>
                <a:effectLst/>
                <a:latin typeface="Times New Roman" pitchFamily="24"/>
                <a:ea typeface="宋体" pitchFamily="24"/>
                <a:sym typeface="_⨹_3_d9c71,isEnd"/>
              </a:rPr>
              <a:t>乙队单</a:t>
            </a:r>
            <a:br>
              <a:rPr lang="zh-CN" altLang="zh-CN" sz="2400" b="0" i="0" u="none" dirty="0">
                <a:solidFill>
                  <a:srgbClr val="000000"/>
                </a:solidFill>
                <a:effectLst/>
                <a:latin typeface="Times New Roman" pitchFamily="24"/>
                <a:ea typeface="宋体" pitchFamily="24"/>
              </a:rPr>
            </a:br>
            <a:r>
              <a:rPr lang="zh-CN" altLang="zh-CN" sz="2400" b="0" i="0" u="none" dirty="0">
                <a:solidFill>
                  <a:srgbClr val="000000"/>
                </a:solidFill>
                <a:effectLst/>
                <a:latin typeface="Times New Roman" pitchFamily="24"/>
                <a:ea typeface="宋体" pitchFamily="24"/>
              </a:rPr>
              <a:t>独完成</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宋体" pitchFamily="24"/>
                <a:ea typeface="宋体" pitchFamily="24"/>
              </a:rPr>
              <a:t>③</a:t>
            </a:r>
            <a:r>
              <a:rPr lang="zh-CN" altLang="zh-CN" sz="2400" b="0" i="0" u="none" dirty="0">
                <a:solidFill>
                  <a:srgbClr val="000000"/>
                </a:solidFill>
                <a:effectLst/>
                <a:latin typeface="Times New Roman" pitchFamily="24"/>
                <a:ea typeface="宋体" pitchFamily="24"/>
              </a:rPr>
              <a:t>甲</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乙两队全程合作完成</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方案</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4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的施工费用最少</a:t>
            </a:r>
            <a:r>
              <a:rPr lang="en-US" altLang="zh-CN" sz="2400" b="0" i="0" u="none" dirty="0">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设乙工程队每天能完</a:t>
            </a:r>
            <a:r>
              <a:rPr lang="zh-CN" altLang="zh-CN" sz="2400" b="0" i="0" u="none" spc="375" dirty="0">
                <a:solidFill>
                  <a:srgbClr val="FF0000">
                    <a:alpha val="0"/>
                  </a:srgbClr>
                </a:solidFill>
                <a:effectLst/>
                <a:latin typeface="Times New Roman" pitchFamily="24"/>
                <a:ea typeface="楷体" pitchFamily="24"/>
              </a:rPr>
              <a:t>成</a:t>
            </a:r>
            <a:r>
              <a:rPr lang="en-US" altLang="zh-CN" sz="2400" b="0" i="1" u="none" spc="375" dirty="0">
                <a:solidFill>
                  <a:srgbClr val="FF0000">
                    <a:alpha val="0"/>
                  </a:srgbClr>
                </a:solidFill>
                <a:effectLst/>
                <a:latin typeface="Times New Roman" pitchFamily="24"/>
                <a:ea typeface="宋体" pitchFamily="24"/>
              </a:rPr>
              <a:t>x</a:t>
            </a:r>
            <a:r>
              <a:rPr lang="en-US" altLang="zh-CN" sz="2400" b="0" i="0" u="none" dirty="0">
                <a:solidFill>
                  <a:srgbClr val="FF0000">
                    <a:alpha val="0"/>
                  </a:srgbClr>
                </a:solidFill>
                <a:effectLst/>
                <a:latin typeface="Times New Roman" pitchFamily="24"/>
                <a:ea typeface="宋体" pitchFamily="24"/>
              </a:rPr>
              <a:t>m</a:t>
            </a:r>
            <a:r>
              <a:rPr lang="en-US" altLang="zh-CN" sz="2400" b="0" i="0" u="none" baseline="30000"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Times New Roman" pitchFamily="24"/>
                <a:ea typeface="楷体" pitchFamily="24"/>
              </a:rPr>
              <a:t>的绿化改造面积</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则甲工程队每天能完成</a:t>
            </a:r>
            <a:r>
              <a:rPr lang="zh-CN" altLang="zh-CN" sz="2400" b="0" i="0" u="none" spc="375" dirty="0">
                <a:solidFill>
                  <a:srgbClr val="FF0000">
                    <a:alpha val="0"/>
                  </a:srgbClr>
                </a:solidFill>
                <a:effectLst/>
                <a:latin typeface="宋体" pitchFamily="24"/>
                <a:ea typeface="宋体" pitchFamily="24"/>
              </a:rPr>
              <a:t>（</a:t>
            </a:r>
            <a:r>
              <a:rPr lang="en-US" altLang="zh-CN" sz="2400" b="0" i="1" u="none" spc="375" dirty="0">
                <a:solidFill>
                  <a:srgbClr val="FF0000">
                    <a:alpha val="0"/>
                  </a:srgbClr>
                </a:solidFill>
                <a:effectLst/>
                <a:latin typeface="Times New Roman" pitchFamily="24"/>
                <a:ea typeface="宋体" pitchFamily="24"/>
                <a:sym typeface="_⨹_1_4c2de,isEnd"/>
              </a:rPr>
              <a:t>x</a:t>
            </a:r>
            <a:br>
              <a:rPr lang="en-US" altLang="zh-CN" sz="2400" b="0" i="1" u="none" spc="375" dirty="0">
                <a:solidFill>
                  <a:srgbClr val="FF0000">
                    <a:alpha val="0"/>
                  </a:srgbClr>
                </a:solidFill>
                <a:effectLst/>
                <a:latin typeface="Times New Roman" pitchFamily="24"/>
                <a:ea typeface="宋体" pitchFamily="24"/>
              </a:rPr>
            </a:b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200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m</a:t>
            </a:r>
            <a:r>
              <a:rPr lang="en-US" altLang="zh-CN" sz="2400" b="0" i="0" u="none" baseline="30000" dirty="0">
                <a:solidFill>
                  <a:srgbClr val="FF0000">
                    <a:alpha val="0"/>
                  </a:srgbClr>
                </a:solidFill>
                <a:effectLst/>
                <a:latin typeface="Times New Roman" pitchFamily="24"/>
                <a:ea typeface="宋体" pitchFamily="24"/>
              </a:rPr>
              <a:t>2</a:t>
            </a:r>
            <a:r>
              <a:rPr lang="zh-CN" altLang="zh-CN" sz="2400" b="0" i="0" u="none" dirty="0">
                <a:solidFill>
                  <a:srgbClr val="FF0000">
                    <a:alpha val="0"/>
                  </a:srgbClr>
                </a:solidFill>
                <a:effectLst/>
                <a:latin typeface="Times New Roman" pitchFamily="24"/>
                <a:ea typeface="楷体" pitchFamily="24"/>
              </a:rPr>
              <a:t>的绿化改造面积</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根据题意</a:t>
            </a:r>
            <a:r>
              <a:rPr lang="zh-CN" altLang="zh-CN" sz="2400" b="0" i="0" u="none" dirty="0">
                <a:solidFill>
                  <a:srgbClr val="FF0000">
                    <a:alpha val="0"/>
                  </a:srgbClr>
                </a:solidFill>
                <a:effectLst/>
                <a:latin typeface="宋体" pitchFamily="24"/>
                <a:ea typeface="宋体" pitchFamily="24"/>
              </a:rPr>
              <a:t>，</a:t>
            </a:r>
            <a:r>
              <a:rPr lang="zh-CN" altLang="zh-CN" sz="2400" b="0" i="0" u="none" spc="375" dirty="0">
                <a:solidFill>
                  <a:srgbClr val="FF0000">
                    <a:alpha val="0"/>
                  </a:srgbClr>
                </a:solidFill>
                <a:effectLst/>
                <a:latin typeface="Times New Roman" pitchFamily="24"/>
                <a:ea typeface="楷体" pitchFamily="24"/>
              </a:rPr>
              <a:t>得</a:t>
            </a:r>
            <a:r>
              <a:rPr lang="en-US" altLang="zh-CN" sz="2400" b="0" i="1" u="none" spc="375" dirty="0">
                <a:solidFill>
                  <a:srgbClr val="FF0000">
                    <a:alpha val="0"/>
                  </a:srgbClr>
                </a:solidFill>
                <a:effectLst/>
                <a:latin typeface="Times New Roman" pitchFamily="24"/>
                <a:ea typeface="宋体"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200</a:t>
            </a:r>
            <a:r>
              <a:rPr lang="zh-CN" altLang="zh-CN" sz="2400" b="0" i="0" u="none" spc="375" dirty="0">
                <a:solidFill>
                  <a:srgbClr val="FF0000">
                    <a:alpha val="0"/>
                  </a:srgbClr>
                </a:solidFill>
                <a:effectLst/>
                <a:latin typeface="宋体" pitchFamily="24"/>
                <a:ea typeface="宋体" pitchFamily="24"/>
              </a:rPr>
              <a:t>＋</a:t>
            </a:r>
            <a:r>
              <a:rPr lang="en-US" altLang="zh-CN" sz="2400" b="0" i="1" u="none" spc="375" dirty="0">
                <a:solidFill>
                  <a:srgbClr val="FF0000">
                    <a:alpha val="0"/>
                  </a:srgbClr>
                </a:solidFill>
                <a:effectLst/>
                <a:latin typeface="Times New Roman" pitchFamily="24"/>
                <a:ea typeface="宋体" pitchFamily="24"/>
              </a:rPr>
              <a:t>x</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800</a:t>
            </a:r>
            <a:r>
              <a:rPr lang="en-US" altLang="zh-CN" sz="2400" b="0" i="0" u="none" dirty="0">
                <a:solidFill>
                  <a:srgbClr val="FF0000">
                    <a:alpha val="0"/>
                  </a:srgbClr>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EB1CFEC5-1445-35AC-E4AE-804E00C6E4C2}"/>
              </a:ext>
            </a:extLst>
          </p:cNvPr>
          <p:cNvSpPr txBox="1"/>
          <p:nvPr/>
        </p:nvSpPr>
        <p:spPr>
          <a:xfrm>
            <a:off x="6393708" y="3498818"/>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①</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52105F2-4185-1215-94A2-1AEE2DC2AF1B}"/>
              </a:ext>
            </a:extLst>
          </p:cNvPr>
          <p:cNvSpPr txBox="1"/>
          <p:nvPr/>
        </p:nvSpPr>
        <p:spPr>
          <a:xfrm>
            <a:off x="450108" y="3974306"/>
            <a:ext cx="11313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设乙工程队每天能完</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成</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的绿化改造面积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则甲工程队每天能完成</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sym typeface="_⨹_1_4c2de"/>
              </a:rPr>
              <a:t>x</a:t>
            </a:r>
            <a:b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br>
            <a:endParaRPr lang="zh-CN" altLang="en-US">
              <a:solidFill>
                <a:srgbClr val="FF0000"/>
              </a:solidFill>
            </a:endParaRPr>
          </a:p>
        </p:txBody>
      </p:sp>
      <p:sp>
        <p:nvSpPr>
          <p:cNvPr id="4" name="文本框 3">
            <a:extLst>
              <a:ext uri="{FF2B5EF4-FFF2-40B4-BE49-F238E27FC236}">
                <a16:creationId xmlns:a16="http://schemas.microsoft.com/office/drawing/2014/main" id="{8A4E02A0-0CDC-EFAB-1AF8-E92DD697ABE6}"/>
              </a:ext>
            </a:extLst>
          </p:cNvPr>
          <p:cNvSpPr txBox="1"/>
          <p:nvPr/>
        </p:nvSpPr>
        <p:spPr>
          <a:xfrm>
            <a:off x="450108" y="4449794"/>
            <a:ext cx="814139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m</a:t>
            </a:r>
            <a:r>
              <a:rPr kumimoji="0" lang="en-US" altLang="zh-CN" sz="2400" b="0" i="0" strike="noStrike" kern="1200" cap="none" spc="0" normalizeH="0" baseline="30000" noProof="0" dirty="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的绿化改造面积</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根据题意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375" normalizeH="0" baseline="0" noProof="0" dirty="0">
                <a:ln>
                  <a:noFill/>
                </a:ln>
                <a:solidFill>
                  <a:srgbClr val="FF0000"/>
                </a:solidFill>
                <a:effectLst/>
                <a:uLnTx/>
                <a:uFillTx/>
                <a:latin typeface="Times New Roman" pitchFamily="24"/>
                <a:ea typeface="楷体" pitchFamily="24"/>
                <a:cs typeface="+mn-cs"/>
              </a:rPr>
              <a:t>得</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375" normalizeH="0" baseline="0" noProof="0" dirty="0">
                <a:ln>
                  <a:noFill/>
                </a:ln>
                <a:solidFill>
                  <a:srgbClr val="FF0000"/>
                </a:solidFill>
                <a:effectLst/>
                <a:uLnTx/>
                <a:uFillTx/>
                <a:latin typeface="宋体" pitchFamily="24"/>
                <a:ea typeface="宋体" pitchFamily="24"/>
                <a:cs typeface="+mn-cs"/>
              </a:rPr>
              <a:t>＋</a:t>
            </a:r>
            <a:r>
              <a:rPr kumimoji="0" lang="en-US" altLang="zh-CN" sz="2400" b="0" i="1" strike="noStrike" kern="1200" cap="none" spc="375" normalizeH="0" baseline="0" noProof="0" dirty="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5" name="yt_shape_13519">
            <a:extLst>
              <a:ext uri="{FF2B5EF4-FFF2-40B4-BE49-F238E27FC236}">
                <a16:creationId xmlns:a16="http://schemas.microsoft.com/office/drawing/2014/main" id="{D1FD9B06-80D9-C1D9-8EC6-6B3FA4855684}"/>
              </a:ext>
            </a:extLst>
          </p:cNvPr>
          <p:cNvSpPr txBox="1"/>
          <p:nvPr/>
        </p:nvSpPr>
        <p:spPr>
          <a:xfrm>
            <a:off x="532252" y="4925282"/>
            <a:ext cx="11492915" cy="185243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spc="375">
                <a:solidFill>
                  <a:srgbClr val="FF0000">
                    <a:alpha val="0"/>
                  </a:srgbClr>
                </a:solidFill>
                <a:effectLst/>
                <a:latin typeface="Times New Roman" pitchFamily="24"/>
                <a:ea typeface="楷体" pitchFamily="24"/>
              </a:rPr>
              <a:t>得</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300</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a:t>
            </a:r>
            <a:r>
              <a:rPr lang="zh-CN" altLang="zh-CN" sz="2400" b="0" i="0" u="none" spc="375">
                <a:solidFill>
                  <a:srgbClr val="FF0000">
                    <a:alpha val="0"/>
                  </a:srgbClr>
                </a:solidFill>
                <a:effectLst/>
                <a:latin typeface="Times New Roman" pitchFamily="24"/>
                <a:ea typeface="楷体" pitchFamily="24"/>
              </a:rPr>
              <a:t>以</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500</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甲工程队每天能完成</a:t>
            </a:r>
            <a:r>
              <a:rPr lang="en-US" altLang="zh-CN" sz="2400" b="0" i="0" u="none">
                <a:solidFill>
                  <a:srgbClr val="FF0000">
                    <a:alpha val="0"/>
                  </a:srgbClr>
                </a:solidFill>
                <a:effectLst/>
                <a:latin typeface="Times New Roman" pitchFamily="24"/>
                <a:ea typeface="宋体" pitchFamily="24"/>
              </a:rPr>
              <a:t>500m</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Times New Roman" pitchFamily="24"/>
                <a:ea typeface="楷体" pitchFamily="24"/>
              </a:rPr>
              <a:t>的绿化改造面积</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乙工程队每天能完成</a:t>
            </a:r>
            <a:r>
              <a:rPr lang="en-US" altLang="zh-CN" sz="2400" b="0" i="0" u="none">
                <a:solidFill>
                  <a:srgbClr val="FF0000">
                    <a:alpha val="0"/>
                  </a:srgbClr>
                </a:solidFill>
                <a:effectLst/>
                <a:latin typeface="Times New Roman" pitchFamily="24"/>
                <a:ea typeface="宋体" pitchFamily="24"/>
              </a:rPr>
              <a:t>300m</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Times New Roman" pitchFamily="24"/>
                <a:ea typeface="楷体" pitchFamily="24"/>
                <a:sym typeface="_⨹_3_9e0c9"/>
              </a:rPr>
              <a:t>的绿化</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改造面积</a:t>
            </a:r>
            <a:r>
              <a:rPr lang="en-US" altLang="zh-CN" sz="2400" b="0" i="0" u="none">
                <a:solidFill>
                  <a:srgbClr val="FF0000">
                    <a:alpha val="0"/>
                  </a:srgbClr>
                </a:solidFill>
                <a:effectLst/>
                <a:latin typeface="宋体" pitchFamily="24"/>
                <a:ea typeface="宋体" pitchFamily="24"/>
              </a:rPr>
              <a:t>.</a:t>
            </a:r>
          </a:p>
        </p:txBody>
      </p:sp>
      <p:sp>
        <p:nvSpPr>
          <p:cNvPr id="6" name="文本框 5">
            <a:extLst>
              <a:ext uri="{FF2B5EF4-FFF2-40B4-BE49-F238E27FC236}">
                <a16:creationId xmlns:a16="http://schemas.microsoft.com/office/drawing/2014/main" id="{BFAEAAF3-6E7D-4EB9-E0EB-F46115235DD3}"/>
              </a:ext>
            </a:extLst>
          </p:cNvPr>
          <p:cNvSpPr txBox="1"/>
          <p:nvPr/>
        </p:nvSpPr>
        <p:spPr>
          <a:xfrm>
            <a:off x="442241" y="4878476"/>
            <a:ext cx="1934274"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得</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B3D8C313-67A3-09CC-8BB0-05C937502BB5}"/>
              </a:ext>
            </a:extLst>
          </p:cNvPr>
          <p:cNvSpPr txBox="1"/>
          <p:nvPr/>
        </p:nvSpPr>
        <p:spPr>
          <a:xfrm>
            <a:off x="442241" y="5353964"/>
            <a:ext cx="422027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所</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以</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8" name="文本框 7">
            <a:extLst>
              <a:ext uri="{FF2B5EF4-FFF2-40B4-BE49-F238E27FC236}">
                <a16:creationId xmlns:a16="http://schemas.microsoft.com/office/drawing/2014/main" id="{B8568D71-8BE0-BCE7-9818-0A437892CED1}"/>
              </a:ext>
            </a:extLst>
          </p:cNvPr>
          <p:cNvSpPr txBox="1"/>
          <p:nvPr/>
        </p:nvSpPr>
        <p:spPr>
          <a:xfrm>
            <a:off x="442241" y="5829452"/>
            <a:ext cx="112956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甲工程队每天能完成</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500m</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的绿化改造面积</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乙工程队每天能完成</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300m</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3_9e0c9"/>
              </a:rPr>
              <a:t>的绿化</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9" name="文本框 8">
            <a:extLst>
              <a:ext uri="{FF2B5EF4-FFF2-40B4-BE49-F238E27FC236}">
                <a16:creationId xmlns:a16="http://schemas.microsoft.com/office/drawing/2014/main" id="{66C1D23D-E232-8925-CCA0-F25CF9F9F916}"/>
              </a:ext>
            </a:extLst>
          </p:cNvPr>
          <p:cNvSpPr txBox="1"/>
          <p:nvPr/>
        </p:nvSpPr>
        <p:spPr>
          <a:xfrm>
            <a:off x="442241" y="6304940"/>
            <a:ext cx="15516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改造面积</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linds(horizont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linds(horizontal)">
                                      <p:cBhvr>
                                        <p:cTn id="20" dur="5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9">
                                            <p:txEl>
                                              <p:pRg st="0" end="0"/>
                                            </p:txEl>
                                          </p:spTgt>
                                        </p:tgtEl>
                                        <p:attrNameLst>
                                          <p:attrName>style.visibility</p:attrName>
                                        </p:attrNameLst>
                                      </p:cBhvr>
                                      <p:to>
                                        <p:strVal val="visible"/>
                                      </p:to>
                                    </p:set>
                                    <p:animEffect transition="in" filter="blinds(horizontal)">
                                      <p:cBhvr>
                                        <p:cTn id="28" dur="500"/>
                                        <p:tgtEl>
                                          <p:spTgt spid="9">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blinds(horizontal)">
                                      <p:cBhvr>
                                        <p:cTn id="3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6" grpId="0" build="allAtOnce"/>
      <p:bldP spid="7" grpId="0" build="allAtOnce"/>
      <p:bldP spid="8" grpId="0" build="allAtOnce"/>
      <p:bldP spid="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21" name="yt_shape_13521"/>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间接设元法</a:t>
            </a:r>
          </a:p>
        </p:txBody>
      </p:sp>
      <p:sp>
        <p:nvSpPr>
          <p:cNvPr id="13522" name="yt_shape_13522"/>
          <p:cNvSpPr txBox="1"/>
          <p:nvPr/>
        </p:nvSpPr>
        <p:spPr>
          <a:xfrm>
            <a:off x="540119" y="1389434"/>
            <a:ext cx="11111999" cy="892167"/>
          </a:xfrm>
          <a:prstGeom prst="rect">
            <a:avLst/>
          </a:prstGeom>
        </p:spPr>
        <p:txBody>
          <a:bodyPr vert="horz" wrap="square" lIns="0" tIns="0" rIns="0" bIns="0" rtlCol="0">
            <a:noAutofit/>
          </a:bodyPr>
          <a:lstStyle/>
          <a:p>
            <a:pPr indent="609523" algn="l" eaLnBrk="1" latinLnBrk="0" hangingPunct="0">
              <a:lnSpc>
                <a:spcPct val="129999"/>
              </a:lnSpc>
            </a:pPr>
            <a:r>
              <a:rPr lang="zh-CN" altLang="zh-CN" sz="2400" b="0" i="0" u="none">
                <a:solidFill>
                  <a:srgbClr val="000000"/>
                </a:solidFill>
                <a:effectLst/>
                <a:latin typeface="Times New Roman" pitchFamily="24"/>
                <a:ea typeface="楷体" pitchFamily="24"/>
              </a:rPr>
              <a:t>当不能直接设未知数时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可采用间接设元的方法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11_8aaba"/>
              </a:rPr>
              <a:t>也就是不直接设最后所求</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的</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而是通过求其他量间接地求出所要求的未知量</a:t>
            </a:r>
            <a:r>
              <a:rPr lang="en-US" altLang="zh-CN" sz="2400" b="0" i="0" u="none">
                <a:solidFill>
                  <a:srgbClr val="000000"/>
                </a:solidFill>
                <a:effectLst/>
                <a:latin typeface="宋体" pitchFamily="24"/>
                <a:ea typeface="宋体" pitchFamily="24"/>
              </a:rPr>
              <a:t>.</a:t>
            </a:r>
          </a:p>
        </p:txBody>
      </p:sp>
      <p:sp>
        <p:nvSpPr>
          <p:cNvPr id="13523" name="yt_shape_13523"/>
          <p:cNvSpPr txBox="1"/>
          <p:nvPr/>
        </p:nvSpPr>
        <p:spPr>
          <a:xfrm>
            <a:off x="540119" y="2332389"/>
            <a:ext cx="11111999"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某人原计划在一定时间内步行由甲地去乙地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他先以</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千米</a:t>
            </a:r>
            <a:r>
              <a:rPr lang="en-US" altLang="zh-CN" sz="2400" b="0" i="1" u="none">
                <a:solidFill>
                  <a:srgbClr val="000000"/>
                </a:solid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sym typeface="_⨹_9_00e0e"/>
              </a:rPr>
              <a:t>时的速度步行了全程</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的一半后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又搭上了行驶速度为</a:t>
            </a:r>
            <a:r>
              <a:rPr lang="en-US" altLang="zh-CN" sz="2400" b="0" i="0" u="none">
                <a:solidFill>
                  <a:srgbClr val="000000"/>
                </a:solidFill>
                <a:effectLst/>
                <a:latin typeface="Times New Roman" pitchFamily="24"/>
                <a:ea typeface="宋体" pitchFamily="24"/>
              </a:rPr>
              <a:t>20</a:t>
            </a:r>
            <a:r>
              <a:rPr lang="zh-CN" altLang="zh-CN" sz="2400" b="0" i="0" u="none">
                <a:solidFill>
                  <a:srgbClr val="000000"/>
                </a:solidFill>
                <a:effectLst/>
                <a:latin typeface="Times New Roman" pitchFamily="24"/>
                <a:ea typeface="宋体" pitchFamily="24"/>
              </a:rPr>
              <a:t>千米</a:t>
            </a:r>
            <a:r>
              <a:rPr lang="en-US" altLang="zh-CN" sz="2400" b="0" i="1" u="none">
                <a:solidFill>
                  <a:srgbClr val="000000"/>
                </a:solidFill>
                <a:effectLst/>
                <a:latin typeface="Times New Roman" pitchFamily="24"/>
                <a:ea typeface="宋体" pitchFamily="24"/>
              </a:rPr>
              <a:t>/</a:t>
            </a:r>
            <a:r>
              <a:rPr lang="zh-CN" altLang="zh-CN" sz="2400" b="0" i="0" u="none">
                <a:solidFill>
                  <a:srgbClr val="000000"/>
                </a:solidFill>
                <a:effectLst/>
                <a:latin typeface="Times New Roman" pitchFamily="24"/>
                <a:ea typeface="宋体" pitchFamily="24"/>
              </a:rPr>
              <a:t>时的顺路汽车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ea619"/>
              </a:rPr>
              <a:t>所以比原来需要的时间少用</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了</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小时</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求甲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乙两地之间的距离</a:t>
            </a:r>
            <a:r>
              <a:rPr lang="en-US"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13524" name="yt_shape_13524"/>
              <p:cNvSpPr txBox="1"/>
              <p:nvPr/>
            </p:nvSpPr>
            <p:spPr>
              <a:xfrm>
                <a:off x="540119" y="3771955"/>
                <a:ext cx="11492915" cy="206781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解</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设全程一半的路程为</a:t>
                </a:r>
                <a:r>
                  <a:rPr lang="en-US" altLang="zh-CN" sz="2400" b="0" i="1" u="none" spc="150">
                    <a:solidFill>
                      <a:srgbClr val="FF0000">
                        <a:alpha val="0"/>
                      </a:srgbClr>
                    </a:solidFill>
                    <a:effectLst/>
                    <a:latin typeface="Times New Roman" pitchFamily="24"/>
                    <a:ea typeface="宋体" pitchFamily="24"/>
                  </a:rPr>
                  <a:t>s</a:t>
                </a:r>
                <a:r>
                  <a:rPr lang="zh-CN" altLang="zh-CN" sz="2400" b="0" i="0" u="none" spc="150">
                    <a:solidFill>
                      <a:srgbClr val="FF0000">
                        <a:alpha val="0"/>
                      </a:srgbClr>
                    </a:solidFill>
                    <a:effectLst/>
                    <a:latin typeface="Times New Roman" pitchFamily="24"/>
                    <a:ea typeface="楷体" pitchFamily="24"/>
                  </a:rPr>
                  <a:t>千米</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则甲、乙两地之间的距离为</a:t>
                </a:r>
                <a:r>
                  <a:rPr lang="en-US" altLang="zh-CN" sz="2400" b="0" i="0" u="none" spc="150">
                    <a:solidFill>
                      <a:srgbClr val="FF0000">
                        <a:alpha val="0"/>
                      </a:srgbClr>
                    </a:solidFill>
                    <a:effectLst/>
                    <a:latin typeface="Times New Roman" pitchFamily="24"/>
                    <a:ea typeface="宋体" pitchFamily="24"/>
                  </a:rPr>
                  <a:t>2</a:t>
                </a:r>
                <a:r>
                  <a:rPr lang="en-US" altLang="zh-CN" sz="2400" b="0" i="1" u="none" spc="150">
                    <a:solidFill>
                      <a:srgbClr val="FF0000">
                        <a:alpha val="0"/>
                      </a:srgbClr>
                    </a:solidFill>
                    <a:effectLst/>
                    <a:latin typeface="Times New Roman" pitchFamily="24"/>
                    <a:ea typeface="宋体" pitchFamily="24"/>
                  </a:rPr>
                  <a:t>s</a:t>
                </a:r>
                <a:r>
                  <a:rPr lang="zh-CN" altLang="zh-CN" sz="2400" b="0" i="0" u="none" spc="150">
                    <a:solidFill>
                      <a:srgbClr val="FF0000">
                        <a:alpha val="0"/>
                      </a:srgbClr>
                    </a:solidFill>
                    <a:effectLst/>
                    <a:latin typeface="Times New Roman" pitchFamily="24"/>
                    <a:ea typeface="楷体" pitchFamily="24"/>
                  </a:rPr>
                  <a:t>千米</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sym typeface="_⨹_3_b0ba8"/>
                  </a:rPr>
                  <a:t>根据题</a:t>
                </a:r>
                <a:br>
                  <a:rPr lang="zh-CN" altLang="zh-CN" sz="2400" b="0" i="0" u="none" spc="150">
                    <a:solidFill>
                      <a:srgbClr val="FF0000">
                        <a:alpha val="0"/>
                      </a:srgbClr>
                    </a:solidFill>
                    <a:effectLst/>
                    <a:latin typeface="Times New Roman" pitchFamily="24"/>
                    <a:ea typeface="楷体" pitchFamily="24"/>
                  </a:rPr>
                </a:br>
                <a:r>
                  <a:rPr lang="zh-CN" altLang="zh-CN" sz="2400" b="0" i="0" u="none" spc="150">
                    <a:solidFill>
                      <a:srgbClr val="FF0000">
                        <a:alpha val="0"/>
                      </a:srgbClr>
                    </a:solidFill>
                    <a:effectLst/>
                    <a:latin typeface="Times New Roman" pitchFamily="24"/>
                    <a:ea typeface="楷体" pitchFamily="24"/>
                  </a:rPr>
                  <a:t>意</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得</a:t>
                </a:r>
              </a:p>
              <a:p>
                <a:pPr algn="l" eaLnBrk="1" latinLnBrk="0" hangingPunct="0">
                  <a:lnSpc>
                    <a:spcPct val="129999"/>
                  </a:lnSpc>
                </a:pP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𝑠</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𝑠</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150">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𝑠</m:t>
                        </m:r>
                      </m:num>
                      <m:den>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20</m:t>
                        </m:r>
                      </m:den>
                    </m:f>
                  </m:oMath>
                </a14:m>
                <a:r>
                  <a:rPr lang="en-US" altLang="zh-CN" sz="1500" b="0" i="1" spc="150">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宋体" pitchFamily="24"/>
                  </a:rPr>
                  <a:t>2</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解得</a:t>
                </a:r>
                <a:r>
                  <a:rPr lang="en-US" altLang="zh-CN" sz="2400" b="0" i="1" u="none" spc="150">
                    <a:solidFill>
                      <a:srgbClr val="FF0000">
                        <a:alpha val="0"/>
                      </a:srgbClr>
                    </a:solidFill>
                    <a:effectLst/>
                    <a:latin typeface="Times New Roman" pitchFamily="24"/>
                    <a:ea typeface="宋体" pitchFamily="24"/>
                  </a:rPr>
                  <a:t>s</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宋体" pitchFamily="24"/>
                  </a:rPr>
                  <a:t>10</a:t>
                </a:r>
                <a:r>
                  <a:rPr lang="zh-CN"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所以</a:t>
                </a:r>
                <a:r>
                  <a:rPr lang="en-US" altLang="zh-CN" sz="2400" b="0" i="0" u="none" spc="150">
                    <a:solidFill>
                      <a:srgbClr val="FF0000">
                        <a:alpha val="0"/>
                      </a:srgbClr>
                    </a:solidFill>
                    <a:effectLst/>
                    <a:latin typeface="Times New Roman" pitchFamily="24"/>
                    <a:ea typeface="宋体" pitchFamily="24"/>
                  </a:rPr>
                  <a:t>2</a:t>
                </a:r>
                <a:r>
                  <a:rPr lang="en-US" altLang="zh-CN" sz="2400" b="0" i="1" u="none" spc="150">
                    <a:solidFill>
                      <a:srgbClr val="FF0000">
                        <a:alpha val="0"/>
                      </a:srgbClr>
                    </a:solidFill>
                    <a:effectLst/>
                    <a:latin typeface="Times New Roman" pitchFamily="24"/>
                    <a:ea typeface="宋体" pitchFamily="24"/>
                  </a:rPr>
                  <a:t>s</a:t>
                </a:r>
                <a:r>
                  <a:rPr lang="zh-CN" altLang="zh-CN" sz="2400" b="0" i="0" u="none" spc="150">
                    <a:solidFill>
                      <a:srgbClr val="FF0000">
                        <a:alpha val="0"/>
                      </a:srgbClr>
                    </a:solidFill>
                    <a:effectLst/>
                    <a:latin typeface="宋体" pitchFamily="24"/>
                    <a:ea typeface="宋体" pitchFamily="24"/>
                  </a:rPr>
                  <a:t>＝</a:t>
                </a:r>
                <a:r>
                  <a:rPr lang="en-US" altLang="zh-CN" sz="2400" b="0" i="0" u="none" spc="150">
                    <a:solidFill>
                      <a:srgbClr val="FF0000">
                        <a:alpha val="0"/>
                      </a:srgbClr>
                    </a:solidFill>
                    <a:effectLst/>
                    <a:latin typeface="Times New Roman" pitchFamily="24"/>
                    <a:ea typeface="宋体" pitchFamily="24"/>
                  </a:rPr>
                  <a:t>20</a:t>
                </a:r>
                <a:r>
                  <a:rPr lang="en-US" altLang="zh-CN" sz="2400" b="0" i="0" u="none" spc="150">
                    <a:solidFill>
                      <a:srgbClr val="FF0000">
                        <a:alpha val="0"/>
                      </a:srgbClr>
                    </a:solidFill>
                    <a:effectLst/>
                    <a:latin typeface="宋体" pitchFamily="24"/>
                    <a:ea typeface="宋体" pitchFamily="24"/>
                  </a:rPr>
                  <a:t>.</a:t>
                </a:r>
              </a:p>
            </p:txBody>
          </p:sp>
        </mc:Choice>
        <mc:Fallback xmlns:a16="http://schemas.microsoft.com/office/drawing/2014/main" xmlns="">
          <p:sp>
            <p:nvSpPr>
              <p:cNvPr id="13524" name="yt_shape_13524" descr="{&quot;rangeId&quot;:5,&quot;mathAnswerShape&quot;:1}"/>
              <p:cNvSpPr txBox="1">
                <a:spLocks noRot="1" noChangeAspect="1" noMove="1" noResize="1" noEditPoints="1" noAdjustHandles="1" noChangeArrowheads="1" noChangeShapeType="1" noTextEdit="1"/>
              </p:cNvSpPr>
              <p:nvPr/>
            </p:nvSpPr>
            <p:spPr>
              <a:xfrm>
                <a:off x="540119" y="3771955"/>
                <a:ext cx="11492915" cy="2067810"/>
              </a:xfrm>
              <a:prstGeom prst="rect">
                <a:avLst/>
              </a:prstGeom>
              <a:blipFill>
                <a:blip r:embed="rId2"/>
                <a:stretch>
                  <a:fillRect l="-1645" t="-2655" b="-8260"/>
                </a:stretch>
              </a:blipFill>
            </p:spPr>
            <p:txBody>
              <a:bodyPr/>
              <a:lstStyle/>
              <a:p>
                <a:r>
                  <a:rPr lang="zh-CN" altLang="en-US">
                    <a:noFill/>
                  </a:rPr>
                  <a:t> </a:t>
                </a:r>
              </a:p>
            </p:txBody>
          </p:sp>
        </mc:Fallback>
      </mc:AlternateContent>
      <p:sp>
        <p:nvSpPr>
          <p:cNvPr id="13526" name="yt_shape_13526"/>
          <p:cNvSpPr txBox="1"/>
          <p:nvPr/>
        </p:nvSpPr>
        <p:spPr>
          <a:xfrm>
            <a:off x="540000" y="5890553"/>
            <a:ext cx="5078313"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甲、乙两地之间的距离为</a:t>
            </a:r>
            <a:r>
              <a:rPr lang="en-US" altLang="zh-CN" sz="2400" b="0" i="0" u="none">
                <a:solidFill>
                  <a:srgbClr val="FF0000">
                    <a:alpha val="0"/>
                  </a:srgbClr>
                </a:solidFill>
                <a:effectLst/>
                <a:latin typeface="Times New Roman" pitchFamily="24"/>
                <a:ea typeface="宋体" pitchFamily="24"/>
              </a:rPr>
              <a:t>20</a:t>
            </a:r>
            <a:r>
              <a:rPr lang="zh-CN" altLang="zh-CN" sz="2400" b="0" i="0" u="none">
                <a:solidFill>
                  <a:srgbClr val="FF0000">
                    <a:alpha val="0"/>
                  </a:srgbClr>
                </a:solidFill>
                <a:effectLst/>
                <a:latin typeface="Times New Roman" pitchFamily="24"/>
                <a:ea typeface="楷体" pitchFamily="24"/>
              </a:rPr>
              <a:t>千米</a:t>
            </a:r>
            <a:r>
              <a:rPr lang="en-US" altLang="zh-CN" sz="2400" b="0" i="0" u="none">
                <a:solidFill>
                  <a:srgbClr val="FF0000">
                    <a:alpha val="0"/>
                  </a:srgbClr>
                </a:solidFill>
                <a:effectLst/>
                <a:latin typeface="宋体" pitchFamily="24"/>
                <a:ea typeface="宋体" pitchFamily="24"/>
              </a:rPr>
              <a:t>.</a:t>
            </a:r>
          </a:p>
        </p:txBody>
      </p:sp>
      <p:pic>
        <p:nvPicPr>
          <p:cNvPr id="3" name="yt_shape_1723613694895">
            <a:extLst>
              <a:ext uri="{FF2B5EF4-FFF2-40B4-BE49-F238E27FC236}">
                <a16:creationId xmlns:a16="http://schemas.microsoft.com/office/drawing/2014/main" id="{112A63CC-B171-1C34-81AC-31CF001B6D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
        <p:nvSpPr>
          <p:cNvPr id="2" name="文本框 1">
            <a:extLst>
              <a:ext uri="{FF2B5EF4-FFF2-40B4-BE49-F238E27FC236}">
                <a16:creationId xmlns:a16="http://schemas.microsoft.com/office/drawing/2014/main" id="{37B2AB39-6589-9160-18B3-EFF49DB243F2}"/>
              </a:ext>
            </a:extLst>
          </p:cNvPr>
          <p:cNvSpPr txBox="1"/>
          <p:nvPr/>
        </p:nvSpPr>
        <p:spPr>
          <a:xfrm>
            <a:off x="450108" y="3725149"/>
            <a:ext cx="1108614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设全程一半的路程为</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s</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千米</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则甲、乙两地之间的距离为</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s</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千米</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sym typeface="_⨹_3_b0ba8"/>
              </a:rPr>
              <a:t>根据题</a:t>
            </a:r>
            <a:b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4" name="文本框 3">
            <a:extLst>
              <a:ext uri="{FF2B5EF4-FFF2-40B4-BE49-F238E27FC236}">
                <a16:creationId xmlns:a16="http://schemas.microsoft.com/office/drawing/2014/main" id="{CE61B509-D6DB-D504-4941-4C707C5160FD}"/>
              </a:ext>
            </a:extLst>
          </p:cNvPr>
          <p:cNvSpPr txBox="1"/>
          <p:nvPr/>
        </p:nvSpPr>
        <p:spPr>
          <a:xfrm>
            <a:off x="450108" y="4200637"/>
            <a:ext cx="11516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意</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得</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6A1C4DC-050D-F213-8753-EEDC652AD015}"/>
                  </a:ext>
                </a:extLst>
              </p:cNvPr>
              <p:cNvSpPr txBox="1"/>
              <p:nvPr/>
            </p:nvSpPr>
            <p:spPr>
              <a:xfrm>
                <a:off x="450108" y="4676125"/>
                <a:ext cx="4967478" cy="766077"/>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15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num>
                      <m:den>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den>
                    </m:f>
                  </m:oMath>
                </a14:m>
                <a:r>
                  <a:rPr kumimoji="0" lang="en-US" altLang="zh-CN" sz="1500" b="0" i="1" strike="noStrike" kern="1200" cap="none" spc="15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rPr>
                  <a:t>解得</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rPr>
                  <a:t>s</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rPr>
                  <a:t>10</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5" name="文本框 4" descr="{'rangeId': 5, 'mathAnswerShape': 1}">
                <a:extLst>
                  <a:ext uri="{FF2B5EF4-FFF2-40B4-BE49-F238E27FC236}">
                    <a16:creationId xmlns:a16="http://schemas.microsoft.com/office/drawing/2014/main" id="{56A1C4DC-050D-F213-8753-EEDC652AD015}"/>
                  </a:ext>
                </a:extLst>
              </p:cNvPr>
              <p:cNvSpPr txBox="1">
                <a:spLocks noRot="1" noChangeAspect="1" noMove="1" noResize="1" noEditPoints="1" noAdjustHandles="1" noChangeArrowheads="1" noChangeShapeType="1" noTextEdit="1"/>
              </p:cNvSpPr>
              <p:nvPr/>
            </p:nvSpPr>
            <p:spPr>
              <a:xfrm>
                <a:off x="450108" y="4676125"/>
                <a:ext cx="4967478" cy="766077"/>
              </a:xfrm>
              <a:prstGeom prst="rect">
                <a:avLst/>
              </a:prstGeom>
              <a:blipFill>
                <a:blip r:embed="rId4"/>
                <a:stretch>
                  <a:fillRect r="-1595" b="-4762"/>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B216837F-BDBD-D180-7633-6B6C69AA23B6}"/>
              </a:ext>
            </a:extLst>
          </p:cNvPr>
          <p:cNvSpPr txBox="1"/>
          <p:nvPr/>
        </p:nvSpPr>
        <p:spPr>
          <a:xfrm>
            <a:off x="450108" y="5348590"/>
            <a:ext cx="1975549" cy="517983"/>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所以</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2</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s</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20</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5EB880B7-C800-DB26-6D3C-823B6A07794E}"/>
              </a:ext>
            </a:extLst>
          </p:cNvPr>
          <p:cNvSpPr txBox="1"/>
          <p:nvPr/>
        </p:nvSpPr>
        <p:spPr>
          <a:xfrm>
            <a:off x="449989" y="5843747"/>
            <a:ext cx="520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甲、乙两地之间的距离为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千米</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27" name="yt_shape_13527"/>
          <p:cNvSpPr txBox="1"/>
          <p:nvPr/>
        </p:nvSpPr>
        <p:spPr>
          <a:xfrm>
            <a:off x="540120" y="900000"/>
            <a:ext cx="11111999"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七年级某班的一个综合实践活动小组</a:t>
            </a:r>
            <a:r>
              <a:rPr lang="zh-CN" altLang="zh-CN" sz="2400" b="0" i="0" u="none" spc="375">
                <a:solidFill>
                  <a:srgbClr val="000000"/>
                </a:solidFill>
                <a:effectLst/>
                <a:latin typeface="Times New Roman" pitchFamily="24"/>
                <a:ea typeface="宋体" pitchFamily="24"/>
              </a:rPr>
              <a:t>去</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sym typeface="_⨹_15_07079"/>
              </a:rPr>
              <a:t>两个超市调查去年和今年春节期间</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的销售情况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如图是调查后小敏与其他两位同学进行交流的情景</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bd344"/>
              </a:rPr>
              <a:t>根据他们的对</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请你分别求</a:t>
            </a:r>
            <a:r>
              <a:rPr lang="zh-CN" altLang="zh-CN" sz="2400" b="0" i="0" u="none" spc="375">
                <a:solidFill>
                  <a:srgbClr val="000000"/>
                </a:solidFill>
                <a:effectLst/>
                <a:latin typeface="Times New Roman" pitchFamily="24"/>
                <a:ea typeface="宋体" pitchFamily="24"/>
              </a:rPr>
              <a:t>出</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两个超市今年春节期间的销售额</a:t>
            </a:r>
            <a:r>
              <a:rPr lang="en-US" altLang="zh-CN" sz="2400" b="0" i="0" u="none">
                <a:solidFill>
                  <a:srgbClr val="000000"/>
                </a:solidFill>
                <a:effectLst/>
                <a:latin typeface="宋体" pitchFamily="24"/>
                <a:ea typeface="宋体" pitchFamily="24"/>
              </a:rPr>
              <a:t>.</a:t>
            </a:r>
          </a:p>
        </p:txBody>
      </p:sp>
      <p:pic>
        <p:nvPicPr>
          <p:cNvPr id="13528" name="yt_image_13528" title="H_138.6">
            <a:extLst>
              <a:ext uri="">
                <a16:creationId xmlns:a16="http://schemas.microsoft.com/office/drawing/2014/main" xmlns:m="http://schemas.openxmlformats.org/officeDocument/2006/math"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761319" y="2491930"/>
            <a:ext cx="4669360" cy="17602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3530" name="yt_shape_13530"/>
              <p:cNvSpPr txBox="1"/>
              <p:nvPr/>
            </p:nvSpPr>
            <p:spPr>
              <a:xfrm>
                <a:off x="540120" y="4302550"/>
                <a:ext cx="11492915" cy="2207271"/>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解</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设</a:t>
                </a:r>
                <a:r>
                  <a:rPr lang="en-US" altLang="zh-CN" sz="2400" b="0" i="1" u="none" spc="150">
                    <a:solidFill>
                      <a:srgbClr val="FF0000">
                        <a:alpha val="0"/>
                      </a:srgbClr>
                    </a:solidFill>
                    <a:effectLst/>
                    <a:latin typeface="Times New Roman" pitchFamily="24"/>
                    <a:ea typeface="宋体" pitchFamily="24"/>
                  </a:rPr>
                  <a:t>A</a:t>
                </a:r>
                <a:r>
                  <a:rPr lang="zh-CN" altLang="zh-CN" sz="2400" b="0" i="0" u="none" spc="150">
                    <a:solidFill>
                      <a:srgbClr val="FF0000">
                        <a:alpha val="0"/>
                      </a:srgbClr>
                    </a:solidFill>
                    <a:effectLst/>
                    <a:latin typeface="Times New Roman" pitchFamily="24"/>
                    <a:ea typeface="楷体" pitchFamily="24"/>
                  </a:rPr>
                  <a:t>超市去年春节期间的销售额为</a:t>
                </a:r>
                <a:r>
                  <a:rPr lang="en-US" altLang="zh-CN" sz="2400" b="0" i="1" u="none" spc="150">
                    <a:solidFill>
                      <a:srgbClr val="FF0000">
                        <a:alpha val="0"/>
                      </a:srgbClr>
                    </a:solidFill>
                    <a:effectLst/>
                    <a:latin typeface="Times New Roman" pitchFamily="24"/>
                    <a:ea typeface="宋体" pitchFamily="24"/>
                  </a:rPr>
                  <a:t>x</a:t>
                </a:r>
                <a:r>
                  <a:rPr lang="zh-CN" altLang="zh-CN" sz="2400" b="0" i="0" u="none" spc="150">
                    <a:solidFill>
                      <a:srgbClr val="FF0000">
                        <a:alpha val="0"/>
                      </a:srgbClr>
                    </a:solidFill>
                    <a:effectLst/>
                    <a:latin typeface="Times New Roman" pitchFamily="24"/>
                    <a:ea typeface="楷体" pitchFamily="24"/>
                  </a:rPr>
                  <a:t>万元</a:t>
                </a:r>
                <a:r>
                  <a:rPr lang="zh-CN" altLang="zh-CN" sz="2400" b="0" i="0" u="none" spc="150">
                    <a:solidFill>
                      <a:srgbClr val="FF0000">
                        <a:alpha val="0"/>
                      </a:srgbClr>
                    </a:solidFill>
                    <a:effectLst/>
                    <a:latin typeface="宋体" pitchFamily="24"/>
                    <a:ea typeface="宋体" pitchFamily="24"/>
                  </a:rPr>
                  <a:t>，</a:t>
                </a:r>
                <a:r>
                  <a:rPr lang="en-US" altLang="zh-CN" sz="2400" b="0" i="1" u="none" spc="150">
                    <a:solidFill>
                      <a:srgbClr val="FF0000">
                        <a:alpha val="0"/>
                      </a:srgbClr>
                    </a:solidFill>
                    <a:effectLst/>
                    <a:latin typeface="Times New Roman" pitchFamily="24"/>
                    <a:ea typeface="宋体" pitchFamily="24"/>
                  </a:rPr>
                  <a:t>B</a:t>
                </a:r>
                <a:r>
                  <a:rPr lang="zh-CN" altLang="zh-CN" sz="2400" b="0" i="0" u="none" spc="150">
                    <a:solidFill>
                      <a:srgbClr val="FF0000">
                        <a:alpha val="0"/>
                      </a:srgbClr>
                    </a:solidFill>
                    <a:effectLst/>
                    <a:latin typeface="Times New Roman" pitchFamily="24"/>
                    <a:ea typeface="楷体" pitchFamily="24"/>
                  </a:rPr>
                  <a:t>超市去年春节期间的销售额为</a:t>
                </a:r>
                <a:r>
                  <a:rPr lang="en-US" altLang="zh-CN" sz="2400" b="0" i="1" u="none" spc="150">
                    <a:solidFill>
                      <a:srgbClr val="FF0000">
                        <a:alpha val="0"/>
                      </a:srgbClr>
                    </a:solidFill>
                    <a:effectLst/>
                    <a:latin typeface="Times New Roman" pitchFamily="24"/>
                    <a:ea typeface="宋体" pitchFamily="24"/>
                    <a:sym typeface="_⨹_1_ecddd"/>
                  </a:rPr>
                  <a:t>y</a:t>
                </a:r>
                <a:br>
                  <a:rPr lang="en-US" altLang="zh-CN" sz="2400" b="0" i="1" u="none" spc="150">
                    <a:solidFill>
                      <a:srgbClr val="FF0000">
                        <a:alpha val="0"/>
                      </a:srgbClr>
                    </a:solidFill>
                    <a:effectLst/>
                    <a:latin typeface="Times New Roman" pitchFamily="24"/>
                    <a:ea typeface="宋体" pitchFamily="24"/>
                  </a:rPr>
                </a:br>
                <a:r>
                  <a:rPr lang="zh-CN" altLang="zh-CN" sz="2400" b="0" i="0" u="none" spc="150">
                    <a:solidFill>
                      <a:srgbClr val="FF0000">
                        <a:alpha val="0"/>
                      </a:srgbClr>
                    </a:solidFill>
                    <a:effectLst/>
                    <a:latin typeface="Times New Roman" pitchFamily="24"/>
                    <a:ea typeface="楷体" pitchFamily="24"/>
                  </a:rPr>
                  <a:t>万元</a:t>
                </a:r>
                <a:r>
                  <a:rPr lang="en-US" altLang="zh-CN" sz="2400" b="0" i="0" u="none" spc="15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150">
                    <a:solidFill>
                      <a:srgbClr val="FF0000">
                        <a:alpha val="0"/>
                      </a:srgbClr>
                    </a:solidFill>
                    <a:effectLst/>
                    <a:latin typeface="Times New Roman" pitchFamily="24"/>
                    <a:ea typeface="楷体" pitchFamily="24"/>
                  </a:rPr>
                  <a:t>根据题意</a:t>
                </a:r>
                <a:r>
                  <a:rPr lang="zh-CN" altLang="zh-CN" sz="2400" b="0" i="0" u="none" spc="150">
                    <a:solidFill>
                      <a:srgbClr val="FF0000">
                        <a:alpha val="0"/>
                      </a:srgbClr>
                    </a:solidFill>
                    <a:effectLst/>
                    <a:latin typeface="宋体" pitchFamily="24"/>
                    <a:ea typeface="宋体" pitchFamily="24"/>
                  </a:rPr>
                  <a:t>，</a:t>
                </a:r>
                <a:r>
                  <a:rPr lang="zh-CN" altLang="zh-CN" sz="2400" b="0" i="0" u="none" spc="150">
                    <a:solidFill>
                      <a:srgbClr val="FF0000">
                        <a:alpha val="0"/>
                      </a:srgbClr>
                    </a:solidFill>
                    <a:effectLst/>
                    <a:latin typeface="Times New Roman" pitchFamily="24"/>
                    <a:ea typeface="楷体" pitchFamily="24"/>
                  </a:rPr>
                  <a:t>得</a:t>
                </a:r>
                <a14:m>
                  <m:oMath xmlns:m="http://schemas.openxmlformats.org/officeDocument/2006/math">
                    <m:d>
                      <m:dPr>
                        <m:begChr m:val="{"/>
                        <m:endChr m:val=""/>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pc="150"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0" spc="15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=150</m:t>
                            </m:r>
                            <m:r>
                              <m:rPr>
                                <m:nor/>
                              </m:rPr>
                              <a:rPr lang="zh-CN" altLang="zh-CN" sz="2400" b="0" i="0" spc="15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&amp;</m:t>
                            </m:r>
                            <m:r>
                              <a:rPr lang="zh-CN" altLang="zh-CN" sz="2400" b="0" i="1" spc="15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pc="150" smtClean="0">
                                <a:solidFill>
                                  <a:srgbClr val="FE0000">
                                    <a:alpha val="0"/>
                                  </a:srgbClr>
                                </a:solidFill>
                                <a:effectLst/>
                                <a:latin typeface="Cambria Math" panose="02040503050406030204" pitchFamily="48" charset="0"/>
                                <a:ea typeface="Cambria Math" panose="02040503050406030204" pitchFamily="48" charset="0"/>
                              </a:rPr>
                              <m:t>1+15</m:t>
                            </m:r>
                            <m:r>
                              <m:rPr>
                                <m:nor/>
                              </m:rPr>
                              <a:rPr lang="en-US" altLang="zh-CN" sz="2400" b="0" i="0" spc="15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0" spc="150" smtClean="0">
                                <a:solidFill>
                                  <a:srgbClr val="FE0000">
                                    <a:alpha val="0"/>
                                  </a:srgbClr>
                                </a:solidFill>
                                <a:effectLst/>
                                <a:latin typeface="Cambria Math" panose="02040503050406030204" pitchFamily="48" charset="0"/>
                                <a:ea typeface="Cambria Math" panose="02040503050406030204" pitchFamily="48" charset="0"/>
                              </a:rPr>
                              <m:t>＋</m:t>
                            </m:r>
                            <m:r>
                              <a:rPr lang="zh-CN" altLang="zh-CN" sz="2400" b="0" i="1" spc="15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pc="150" smtClean="0">
                                <a:solidFill>
                                  <a:srgbClr val="FE0000">
                                    <a:alpha val="0"/>
                                  </a:srgbClr>
                                </a:solidFill>
                                <a:effectLst/>
                                <a:latin typeface="Cambria Math" panose="02040503050406030204" pitchFamily="48" charset="0"/>
                                <a:ea typeface="Cambria Math" panose="02040503050406030204" pitchFamily="48" charset="0"/>
                              </a:rPr>
                              <m:t>1+10</m:t>
                            </m:r>
                            <m:r>
                              <m:rPr>
                                <m:nor/>
                              </m:rPr>
                              <a:rPr lang="en-US" altLang="zh-CN" sz="2400" b="0" i="0" spc="150" smtClean="0">
                                <a:solidFill>
                                  <a:srgbClr val="FE0000">
                                    <a:alpha val="0"/>
                                  </a:srgbClr>
                                </a:solidFill>
                                <a:effectLst/>
                                <a:latin typeface="Times New Roman" panose="02040503050406030204" pitchFamily="48" charset="0"/>
                                <a:ea typeface="宋体" panose="02040503050406030204" pitchFamily="48" charset="0"/>
                              </a:rPr>
                              <m:t>%</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pc="150" smtClean="0">
                                <a:solidFill>
                                  <a:srgbClr val="FE0000">
                                    <a:alpha val="0"/>
                                  </a:srgbClr>
                                </a:solidFill>
                                <a:effectLst/>
                                <a:latin typeface="Cambria Math" panose="02040503050406030204" pitchFamily="48" charset="0"/>
                                <a:ea typeface="Cambria Math" panose="02040503050406030204" pitchFamily="48" charset="0"/>
                              </a:rPr>
                              <m:t>=168</m:t>
                            </m:r>
                            <m:r>
                              <m:rPr>
                                <m:nor/>
                              </m:rPr>
                              <a:rPr lang="zh-CN" altLang="zh-CN" sz="2400" b="0" i="0" spc="15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2400" b="0" i="0" u="none" spc="150">
                  <a:solidFill>
                    <a:srgbClr val="FF0000">
                      <a:alpha val="0"/>
                    </a:srgbClr>
                  </a:solidFill>
                  <a:effectLst/>
                  <a:latin typeface="Times New Roman" pitchFamily="24"/>
                  <a:ea typeface="楷体" pitchFamily="24"/>
                </a:endParaRPr>
              </a:p>
            </p:txBody>
          </p:sp>
        </mc:Choice>
        <mc:Fallback xmlns:a16="http://schemas.microsoft.com/office/drawing/2014/main" xmlns:m="http://schemas.openxmlformats.org/officeDocument/2006/math" xmlns="">
          <p:sp>
            <p:nvSpPr>
              <p:cNvPr id="13530" name="yt_shape_13530" descr="{&quot;rangeId&quot;:14,&quot;mathAnswerShape&quot;:1,&quot;IsSplitBraceMath&quot;:1}"/>
              <p:cNvSpPr txBox="1">
                <a:spLocks noRot="1" noChangeAspect="1" noMove="1" noResize="1" noEditPoints="1" noAdjustHandles="1" noChangeArrowheads="1" noChangeShapeType="1" noTextEdit="1"/>
              </p:cNvSpPr>
              <p:nvPr/>
            </p:nvSpPr>
            <p:spPr>
              <a:xfrm>
                <a:off x="540120" y="4302550"/>
                <a:ext cx="11492915" cy="2207271"/>
              </a:xfrm>
              <a:prstGeom prst="rect">
                <a:avLst/>
              </a:prstGeom>
              <a:blipFill>
                <a:blip r:embed="rId3"/>
                <a:stretch>
                  <a:fillRect l="-1645" t="-248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29AFF8E-AD67-10DA-92F1-F4943F97A253}"/>
              </a:ext>
            </a:extLst>
          </p:cNvPr>
          <p:cNvSpPr txBox="1"/>
          <p:nvPr/>
        </p:nvSpPr>
        <p:spPr>
          <a:xfrm>
            <a:off x="450109" y="4255744"/>
            <a:ext cx="11356022"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设</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超市去年春节期间的销售额为</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超市去年春节期间的销售额为</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sym typeface="_⨹_1_ecddd"/>
              </a:rPr>
              <a:t>y</a:t>
            </a:r>
            <a:b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22FB1651-5266-CA91-F22F-9D4E2A926E4D}"/>
              </a:ext>
            </a:extLst>
          </p:cNvPr>
          <p:cNvSpPr txBox="1"/>
          <p:nvPr/>
        </p:nvSpPr>
        <p:spPr>
          <a:xfrm>
            <a:off x="450109" y="4731232"/>
            <a:ext cx="99923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万元</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7FDC6689-7A80-8485-9F71-59E86FE31B34}"/>
                  </a:ext>
                </a:extLst>
              </p:cNvPr>
              <p:cNvSpPr txBox="1"/>
              <p:nvPr/>
            </p:nvSpPr>
            <p:spPr>
              <a:xfrm>
                <a:off x="450109" y="5206720"/>
                <a:ext cx="7636192" cy="1328560"/>
              </a:xfrm>
              <a:prstGeom prst="rect">
                <a:avLst/>
              </a:prstGeom>
              <a:noFill/>
            </p:spPr>
            <p:txBody>
              <a:bodyPr vert="horz" wrap="none" rtlCol="0" anchor="ctr">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rPr>
                  <a:t>根据题意</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rPr>
                  <a:t>得</a:t>
                </a:r>
                <a14:m>
                  <m:oMath xmlns:m="http://schemas.openxmlformats.org/officeDocument/2006/math">
                    <m:d>
                      <m:dPr>
                        <m:begChr m:val="{"/>
                        <m:endChr m:val=""/>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15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0"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=150</m:t>
                            </m:r>
                            <m:r>
                              <m:rPr>
                                <m:nor/>
                              </m:rPr>
                              <a:rPr kumimoji="0" lang="zh-CN" altLang="zh-CN" sz="2400" b="0" i="0" strike="noStrike" kern="1200" cap="none" spc="15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zh-CN"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1+15</m:t>
                            </m:r>
                            <m:r>
                              <m:rPr>
                                <m:nor/>
                              </m:rPr>
                              <a:rPr kumimoji="0" lang="en-US" altLang="zh-CN" sz="2400" b="0" i="0" strike="noStrike" kern="1200" cap="none" spc="15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0"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zh-CN"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1+10</m:t>
                            </m:r>
                            <m:r>
                              <m:rPr>
                                <m:nor/>
                              </m:rPr>
                              <a:rPr kumimoji="0" lang="en-US" altLang="zh-CN" sz="2400" b="0" i="0" strike="noStrike" kern="1200" cap="none" spc="15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150" normalizeH="0" baseline="0" noProof="0">
                                <a:ln>
                                  <a:noFill/>
                                </a:ln>
                                <a:solidFill>
                                  <a:srgbClr val="FF0000"/>
                                </a:solidFill>
                                <a:effectLst/>
                                <a:uLnTx/>
                                <a:uFillTx/>
                                <a:latin typeface="Cambria Math" panose="02040503050406030204" pitchFamily="48" charset="0"/>
                                <a:ea typeface="Cambria Math" panose="02040503050406030204" pitchFamily="48" charset="0"/>
                              </a:rPr>
                              <m:t>=168</m:t>
                            </m:r>
                            <m:r>
                              <m:rPr>
                                <m:nor/>
                              </m:rPr>
                              <a:rPr kumimoji="0" lang="zh-CN" altLang="zh-CN" sz="2400" b="0" i="0" strike="noStrike" kern="1200" cap="none" spc="15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a16="http://schemas.microsoft.com/office/drawing/2014/main" xmlns:m="http://schemas.openxmlformats.org/officeDocument/2006/math" xmlns="">
          <p:sp>
            <p:nvSpPr>
              <p:cNvPr id="4" name="文本框 3" descr="{'rangeId': 14, 'mathAnswerShape': 1, 'IsSplitBraceMath': 1}">
                <a:extLst>
                  <a:ext uri="{FF2B5EF4-FFF2-40B4-BE49-F238E27FC236}">
                    <a16:creationId xmlns:a16="http://schemas.microsoft.com/office/drawing/2014/main" id="{7FDC6689-7A80-8485-9F71-59E86FE31B34}"/>
                  </a:ext>
                </a:extLst>
              </p:cNvPr>
              <p:cNvSpPr txBox="1">
                <a:spLocks noRot="1" noChangeAspect="1" noMove="1" noResize="1" noEditPoints="1" noAdjustHandles="1" noChangeArrowheads="1" noChangeShapeType="1" noTextEdit="1"/>
              </p:cNvSpPr>
              <p:nvPr/>
            </p:nvSpPr>
            <p:spPr>
              <a:xfrm>
                <a:off x="450109" y="5206720"/>
                <a:ext cx="7636192" cy="1328560"/>
              </a:xfrm>
              <a:prstGeom prst="rect">
                <a:avLst/>
              </a:prstGeom>
              <a:blipFill>
                <a:blip r:embed="rId4"/>
                <a:stretch>
                  <a:fillRect l="-1278"/>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t_shape_13527">
            <a:extLst>
              <a:ext uri="{FF2B5EF4-FFF2-40B4-BE49-F238E27FC236}">
                <a16:creationId xmlns:a16="http://schemas.microsoft.com/office/drawing/2014/main" id="{269E872B-2DE1-3205-270D-66F859D1D0E6}"/>
              </a:ext>
            </a:extLst>
          </p:cNvPr>
          <p:cNvSpPr txBox="1"/>
          <p:nvPr/>
        </p:nvSpPr>
        <p:spPr>
          <a:xfrm>
            <a:off x="540120" y="900000"/>
            <a:ext cx="11111999"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七年级某班的一个综合实践活动小组</a:t>
            </a:r>
            <a:r>
              <a:rPr lang="zh-CN" altLang="zh-CN" sz="2400" b="0" i="0" u="none" spc="375">
                <a:solidFill>
                  <a:srgbClr val="000000"/>
                </a:solidFill>
                <a:effectLst/>
                <a:latin typeface="Times New Roman" pitchFamily="24"/>
                <a:ea typeface="宋体" pitchFamily="24"/>
              </a:rPr>
              <a:t>去</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sym typeface="_⨹_15_07079"/>
              </a:rPr>
              <a:t>两个超市调查去年和今年春节期间</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的销售情况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如图是调查后小敏与其他两位同学进行交流的情景</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bd344"/>
              </a:rPr>
              <a:t>根据他们的对</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话</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请你分别求</a:t>
            </a:r>
            <a:r>
              <a:rPr lang="zh-CN" altLang="zh-CN" sz="2400" b="0" i="0" u="none" spc="375">
                <a:solidFill>
                  <a:srgbClr val="000000"/>
                </a:solidFill>
                <a:effectLst/>
                <a:latin typeface="Times New Roman" pitchFamily="24"/>
                <a:ea typeface="宋体" pitchFamily="24"/>
              </a:rPr>
              <a:t>出</a:t>
            </a:r>
            <a:r>
              <a:rPr lang="en-US" altLang="zh-CN" sz="2400" b="0" i="1" u="none" spc="375">
                <a:solidFill>
                  <a:srgbClr val="000000"/>
                </a:solidFill>
                <a:effectLst/>
                <a:latin typeface="Times New Roman" pitchFamily="24"/>
                <a:ea typeface="宋体" pitchFamily="24"/>
              </a:rPr>
              <a:t>A</a:t>
            </a:r>
            <a:r>
              <a:rPr lang="zh-CN" altLang="zh-CN" sz="2400" b="0" i="0" u="none" spc="375">
                <a:solidFill>
                  <a:srgbClr val="000000"/>
                </a:solidFill>
                <a:effectLst/>
                <a:latin typeface="宋体" pitchFamily="24"/>
                <a:ea typeface="宋体" pitchFamily="24"/>
              </a:rPr>
              <a:t>，</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宋体" pitchFamily="24"/>
              </a:rPr>
              <a:t>两个超市今年春节期间的销售额</a:t>
            </a:r>
            <a:r>
              <a:rPr lang="en-US" altLang="zh-CN" sz="2400" b="0" i="0" u="none">
                <a:solidFill>
                  <a:srgbClr val="000000"/>
                </a:solidFill>
                <a:effectLst/>
                <a:latin typeface="宋体" pitchFamily="24"/>
                <a:ea typeface="宋体" pitchFamily="24"/>
              </a:rPr>
              <a:t>.</a:t>
            </a:r>
          </a:p>
        </p:txBody>
      </p:sp>
      <p:pic>
        <p:nvPicPr>
          <p:cNvPr id="3" name="yt_image_13528" title="H_138.6">
            <a:extLst>
              <a:ext uri="{FF2B5EF4-FFF2-40B4-BE49-F238E27FC236}">
                <a16:creationId xmlns:a16="http://schemas.microsoft.com/office/drawing/2014/main" id="{CB7C01E1-5948-E821-0C88-D6F86A6633A3}"/>
              </a:ext>
              <a:ext uri="">
                <a16:creationId xmlns:a16="http://schemas.microsoft.com/office/drawing/2014/main" xmlns:m="http://schemas.openxmlformats.org/officeDocument/2006/math"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6603180" y="2480608"/>
            <a:ext cx="4669360" cy="17602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532" name="yt_shape_13532"/>
              <p:cNvSpPr txBox="1"/>
              <p:nvPr/>
            </p:nvSpPr>
            <p:spPr>
              <a:xfrm>
                <a:off x="540119" y="2414998"/>
                <a:ext cx="11492915" cy="2939844"/>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楷体" pitchFamily="24"/>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=90</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2400" b="0" i="0" u="none" dirty="0">
                  <a:solidFill>
                    <a:srgbClr val="FF0000">
                      <a:alpha val="0"/>
                    </a:srgbClr>
                  </a:solidFill>
                  <a:effectLst/>
                  <a:latin typeface="Times New Roman" pitchFamily="24"/>
                  <a:ea typeface="楷体" pitchFamily="24"/>
                </a:endParaRP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15</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60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69</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万元</a:t>
                </a:r>
                <a:r>
                  <a:rPr lang="zh-CN"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90</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99</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万元</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150" dirty="0">
                    <a:solidFill>
                      <a:srgbClr val="FF0000">
                        <a:alpha val="0"/>
                      </a:srgbClr>
                    </a:solidFill>
                    <a:effectLst/>
                    <a:latin typeface="Times New Roman" pitchFamily="24"/>
                    <a:ea typeface="楷体" pitchFamily="24"/>
                  </a:rPr>
                  <a:t>答</a:t>
                </a:r>
                <a:r>
                  <a:rPr lang="zh-CN"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A</a:t>
                </a:r>
                <a:r>
                  <a:rPr lang="zh-CN" altLang="zh-CN" sz="2400" b="0" i="0" u="none" spc="150" dirty="0">
                    <a:solidFill>
                      <a:srgbClr val="FF0000">
                        <a:alpha val="0"/>
                      </a:srgbClr>
                    </a:solidFill>
                    <a:effectLst/>
                    <a:latin typeface="Times New Roman" pitchFamily="24"/>
                    <a:ea typeface="楷体" pitchFamily="24"/>
                  </a:rPr>
                  <a:t>超市今年春节期间的销售额为</a:t>
                </a:r>
                <a:r>
                  <a:rPr lang="en-US" altLang="zh-CN" sz="2400" b="0" i="0" u="none" spc="150" dirty="0">
                    <a:solidFill>
                      <a:srgbClr val="FF0000">
                        <a:alpha val="0"/>
                      </a:srgbClr>
                    </a:solidFill>
                    <a:effectLst/>
                    <a:latin typeface="Times New Roman" pitchFamily="24"/>
                    <a:ea typeface="宋体" pitchFamily="24"/>
                  </a:rPr>
                  <a:t>69</a:t>
                </a:r>
                <a:r>
                  <a:rPr lang="zh-CN" altLang="zh-CN" sz="2400" b="0" i="0" u="none" spc="150" dirty="0">
                    <a:solidFill>
                      <a:srgbClr val="FF0000">
                        <a:alpha val="0"/>
                      </a:srgbClr>
                    </a:solidFill>
                    <a:effectLst/>
                    <a:latin typeface="Times New Roman" pitchFamily="24"/>
                    <a:ea typeface="楷体" pitchFamily="24"/>
                  </a:rPr>
                  <a:t>万元</a:t>
                </a:r>
                <a:r>
                  <a:rPr lang="zh-CN" altLang="zh-CN" sz="2400" b="0" i="0" u="none" spc="150" dirty="0">
                    <a:solidFill>
                      <a:srgbClr val="FF0000">
                        <a:alpha val="0"/>
                      </a:srgbClr>
                    </a:solidFill>
                    <a:effectLst/>
                    <a:latin typeface="宋体" pitchFamily="24"/>
                    <a:ea typeface="宋体" pitchFamily="24"/>
                  </a:rPr>
                  <a:t>，</a:t>
                </a:r>
                <a:r>
                  <a:rPr lang="en-US" altLang="zh-CN" sz="2400" b="0" i="1" u="none" spc="150" dirty="0">
                    <a:solidFill>
                      <a:srgbClr val="FF0000">
                        <a:alpha val="0"/>
                      </a:srgbClr>
                    </a:solidFill>
                    <a:effectLst/>
                    <a:latin typeface="Times New Roman" pitchFamily="24"/>
                    <a:ea typeface="宋体" pitchFamily="24"/>
                  </a:rPr>
                  <a:t>B</a:t>
                </a:r>
                <a:r>
                  <a:rPr lang="zh-CN" altLang="zh-CN" sz="2400" b="0" i="0" u="none" spc="150" dirty="0">
                    <a:solidFill>
                      <a:srgbClr val="FF0000">
                        <a:alpha val="0"/>
                      </a:srgbClr>
                    </a:solidFill>
                    <a:effectLst/>
                    <a:latin typeface="Times New Roman" pitchFamily="24"/>
                    <a:ea typeface="楷体" pitchFamily="24"/>
                    <a:sym typeface="_⨹_13_22ad6"/>
                  </a:rPr>
                  <a:t>超市今年春节期间的销售额为</a:t>
                </a:r>
                <a:br>
                  <a:rPr lang="zh-CN" altLang="zh-CN" sz="2400" b="0" i="0" u="none" spc="150" dirty="0">
                    <a:solidFill>
                      <a:srgbClr val="FF0000">
                        <a:alpha val="0"/>
                      </a:srgbClr>
                    </a:solidFill>
                    <a:effectLst/>
                    <a:latin typeface="Times New Roman" pitchFamily="24"/>
                    <a:ea typeface="楷体" pitchFamily="24"/>
                  </a:rPr>
                </a:br>
                <a:r>
                  <a:rPr lang="en-US" altLang="zh-CN" sz="2400" b="0" i="0" u="none" spc="150" dirty="0">
                    <a:solidFill>
                      <a:srgbClr val="FF0000">
                        <a:alpha val="0"/>
                      </a:srgbClr>
                    </a:solidFill>
                    <a:effectLst/>
                    <a:latin typeface="Times New Roman" pitchFamily="24"/>
                    <a:ea typeface="宋体" pitchFamily="24"/>
                  </a:rPr>
                  <a:t>99</a:t>
                </a:r>
                <a:r>
                  <a:rPr lang="zh-CN" altLang="zh-CN" sz="2400" b="0" i="0" u="none" spc="150" dirty="0">
                    <a:solidFill>
                      <a:srgbClr val="FF0000">
                        <a:alpha val="0"/>
                      </a:srgbClr>
                    </a:solidFill>
                    <a:effectLst/>
                    <a:latin typeface="Times New Roman" pitchFamily="24"/>
                    <a:ea typeface="楷体" pitchFamily="24"/>
                  </a:rPr>
                  <a:t>万元</a:t>
                </a:r>
                <a:r>
                  <a:rPr lang="en-US" altLang="zh-CN" sz="2400" b="0" i="0" u="none" spc="150" dirty="0">
                    <a:solidFill>
                      <a:srgbClr val="FF0000">
                        <a:alpha val="0"/>
                      </a:srgbClr>
                    </a:solidFill>
                    <a:effectLst/>
                    <a:latin typeface="宋体" pitchFamily="24"/>
                    <a:ea typeface="宋体" pitchFamily="24"/>
                  </a:rPr>
                  <a:t>.</a:t>
                </a:r>
              </a:p>
            </p:txBody>
          </p:sp>
        </mc:Choice>
        <mc:Fallback>
          <p:sp>
            <p:nvSpPr>
              <p:cNvPr id="13532" name="yt_shape_13532"/>
              <p:cNvSpPr txBox="1">
                <a:spLocks noRot="1" noChangeAspect="1" noMove="1" noResize="1" noEditPoints="1" noAdjustHandles="1" noChangeArrowheads="1" noChangeShapeType="1" noTextEdit="1"/>
              </p:cNvSpPr>
              <p:nvPr/>
            </p:nvSpPr>
            <p:spPr>
              <a:xfrm>
                <a:off x="540119" y="2414998"/>
                <a:ext cx="11492915" cy="2939844"/>
              </a:xfrm>
              <a:prstGeom prst="rect">
                <a:avLst/>
              </a:prstGeom>
              <a:blipFill>
                <a:blip r:embed="rId3"/>
                <a:stretch>
                  <a:fillRect l="-1645" b="-560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31C74439-DA92-1295-63EB-8D7788433406}"/>
                  </a:ext>
                </a:extLst>
              </p:cNvPr>
              <p:cNvSpPr txBox="1"/>
              <p:nvPr/>
            </p:nvSpPr>
            <p:spPr>
              <a:xfrm>
                <a:off x="450108" y="2368192"/>
                <a:ext cx="2150301" cy="1154189"/>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=90</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31C74439-DA92-1295-63EB-8D7788433406}"/>
                  </a:ext>
                </a:extLst>
              </p:cNvPr>
              <p:cNvSpPr txBox="1">
                <a:spLocks noRot="1" noChangeAspect="1" noMove="1" noResize="1" noEditPoints="1" noAdjustHandles="1" noChangeArrowheads="1" noChangeShapeType="1" noTextEdit="1"/>
              </p:cNvSpPr>
              <p:nvPr/>
            </p:nvSpPr>
            <p:spPr>
              <a:xfrm>
                <a:off x="450108" y="2368192"/>
                <a:ext cx="2150301" cy="1154189"/>
              </a:xfrm>
              <a:prstGeom prst="rect">
                <a:avLst/>
              </a:prstGeom>
              <a:blipFill>
                <a:blip r:embed="rId4"/>
                <a:stretch>
                  <a:fillRect l="-4533"/>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35C35944-52F0-78B4-335E-005CFE086E13}"/>
              </a:ext>
            </a:extLst>
          </p:cNvPr>
          <p:cNvSpPr txBox="1"/>
          <p:nvPr/>
        </p:nvSpPr>
        <p:spPr>
          <a:xfrm>
            <a:off x="450108" y="3428769"/>
            <a:ext cx="4904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439E5484-63CE-AF0C-AA28-01A2448E0725}"/>
              </a:ext>
            </a:extLst>
          </p:cNvPr>
          <p:cNvSpPr txBox="1"/>
          <p:nvPr/>
        </p:nvSpPr>
        <p:spPr>
          <a:xfrm>
            <a:off x="450108" y="3904257"/>
            <a:ext cx="4447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99</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92D9D070-BD99-4AE8-A0B5-E29065EE721C}"/>
              </a:ext>
            </a:extLst>
          </p:cNvPr>
          <p:cNvSpPr txBox="1"/>
          <p:nvPr/>
        </p:nvSpPr>
        <p:spPr>
          <a:xfrm>
            <a:off x="450108" y="4379745"/>
            <a:ext cx="11067097" cy="569100"/>
          </a:xfrm>
          <a:prstGeom prst="rect">
            <a:avLst/>
          </a:prstGeom>
          <a:noFill/>
        </p:spPr>
        <p:txBody>
          <a:bodyPr vert="horz" wrap="none" rtlCol="0">
            <a:noAutofit/>
          </a:bodyPr>
          <a:lstStyle/>
          <a:p>
            <a:pPr>
              <a:lnSpc>
                <a:spcPct val="129999"/>
              </a:lnSpc>
            </a:pP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超市今年春节期间的销售额为</a:t>
            </a: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69</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万元</a:t>
            </a:r>
            <a:r>
              <a:rPr kumimoji="0" lang="zh-CN"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r>
              <a:rPr kumimoji="0" lang="en-US" altLang="zh-CN" sz="2400" b="0" i="1" strike="noStrike" kern="1200" cap="none" spc="150"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sym typeface="_⨹_13_22ad6"/>
              </a:rPr>
              <a:t>超市今年春节期间的销售额为</a:t>
            </a:r>
            <a:b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8" name="文本框 7">
            <a:extLst>
              <a:ext uri="{FF2B5EF4-FFF2-40B4-BE49-F238E27FC236}">
                <a16:creationId xmlns:a16="http://schemas.microsoft.com/office/drawing/2014/main" id="{A823B589-6C2C-8A7F-052D-C91A2D0CFADC}"/>
              </a:ext>
            </a:extLst>
          </p:cNvPr>
          <p:cNvSpPr txBox="1"/>
          <p:nvPr/>
        </p:nvSpPr>
        <p:spPr>
          <a:xfrm>
            <a:off x="450108" y="4855233"/>
            <a:ext cx="1342137" cy="517983"/>
          </a:xfrm>
          <a:prstGeom prst="rect">
            <a:avLst/>
          </a:prstGeom>
          <a:noFill/>
        </p:spPr>
        <p:txBody>
          <a:bodyPr vert="horz" wrap="none" rtlCol="0">
            <a:noAutofit/>
          </a:bodyPr>
          <a:lstStyle/>
          <a:p>
            <a:pPr>
              <a:lnSpc>
                <a:spcPct val="129999"/>
              </a:lnSpc>
            </a:pPr>
            <a:r>
              <a:rPr kumimoji="0" lang="en-US" altLang="zh-CN" sz="2400" b="0" i="0" strike="noStrike" kern="1200" cap="none" spc="150" normalizeH="0" baseline="0" noProof="0">
                <a:ln>
                  <a:noFill/>
                </a:ln>
                <a:solidFill>
                  <a:srgbClr val="FF0000"/>
                </a:solidFill>
                <a:effectLst/>
                <a:uLnTx/>
                <a:uFillTx/>
                <a:latin typeface="Times New Roman" pitchFamily="24"/>
                <a:ea typeface="宋体" pitchFamily="24"/>
                <a:cs typeface="+mn-cs"/>
              </a:rPr>
              <a:t>99</a:t>
            </a:r>
            <a:r>
              <a:rPr kumimoji="0" lang="zh-CN" altLang="zh-CN" sz="2400" b="0" i="0" strike="noStrike" kern="1200" cap="none" spc="150" normalizeH="0" baseline="0" noProof="0">
                <a:ln>
                  <a:noFill/>
                </a:ln>
                <a:solidFill>
                  <a:srgbClr val="FF0000"/>
                </a:solidFill>
                <a:effectLst/>
                <a:uLnTx/>
                <a:uFillTx/>
                <a:latin typeface="Times New Roman" pitchFamily="24"/>
                <a:ea typeface="楷体" pitchFamily="24"/>
                <a:cs typeface="+mn-cs"/>
              </a:rPr>
              <a:t>万元</a:t>
            </a:r>
            <a:r>
              <a:rPr kumimoji="0" lang="en-US" altLang="zh-CN" sz="2400" b="0" i="0" strike="noStrike" kern="1200" cap="none" spc="15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extLst>
      <p:ext uri="{BB962C8B-B14F-4D97-AF65-F5344CB8AC3E}">
        <p14:creationId xmlns:p14="http://schemas.microsoft.com/office/powerpoint/2010/main" val="350554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5" grpId="0" build="allAtOnce"/>
      <p:bldP spid="6" grpId="0" build="allAtOnce"/>
      <p:bldP spid="7" grpId="0" build="allAtOnce"/>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535" name="yt_shape_13535"/>
              <p:cNvSpPr txBox="1"/>
              <p:nvPr/>
            </p:nvSpPr>
            <p:spPr>
              <a:xfrm>
                <a:off x="540119" y="900000"/>
                <a:ext cx="11492915" cy="5522666"/>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数学文化</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两果问价</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问题出自我国古代算书</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四元玉鉴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原题如下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e836b"/>
                  </a:rPr>
                  <a:t>九</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百九十九文钱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甜果苦果买一千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甜果九个十一文</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苦果七个四文钱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0d045"/>
                  </a:rPr>
                  <a:t>试问甜苦果</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几个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又问各该几个钱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将题目译成白话文</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内容如下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1_0b030"/>
                  </a:rPr>
                  <a:t>九百九十九文钱买了甜果</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和苦果共一千个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已知十一文钱可买九个甜果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四文钱可买七个苦果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63e4a"/>
                  </a:rPr>
                  <a:t>那么买甜果</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和苦果各需要多少文钱</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设甜果买</a:t>
                </a:r>
                <a:r>
                  <a:rPr lang="zh-CN" altLang="zh-CN" sz="2400" b="0" i="0" u="none" spc="375">
                    <a:solidFill>
                      <a:srgbClr val="FF0000">
                        <a:alpha val="0"/>
                      </a:srgbClr>
                    </a:solidFill>
                    <a:effectLst/>
                    <a:latin typeface="Times New Roman" pitchFamily="24"/>
                    <a:ea typeface="楷体" pitchFamily="24"/>
                  </a:rPr>
                  <a:t>了</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Times New Roman" pitchFamily="24"/>
                    <a:ea typeface="楷体" pitchFamily="24"/>
                  </a:rPr>
                  <a:t>个</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苦果买</a:t>
                </a:r>
                <a:r>
                  <a:rPr lang="zh-CN" altLang="zh-CN" sz="2400" b="0" i="0" u="none" spc="375">
                    <a:solidFill>
                      <a:srgbClr val="FF0000">
                        <a:alpha val="0"/>
                      </a:srgbClr>
                    </a:solidFill>
                    <a:effectLst/>
                    <a:latin typeface="Times New Roman" pitchFamily="24"/>
                    <a:ea typeface="楷体" pitchFamily="24"/>
                  </a:rPr>
                  <a:t>了</a:t>
                </a:r>
                <a:r>
                  <a:rPr lang="en-US" altLang="zh-CN" sz="2400" b="0" i="1" u="none" spc="375">
                    <a:solidFill>
                      <a:srgbClr val="FF0000">
                        <a:alpha val="0"/>
                      </a:srgbClr>
                    </a:solidFill>
                    <a:effectLst/>
                    <a:latin typeface="Times New Roman" pitchFamily="24"/>
                    <a:ea typeface="宋体" pitchFamily="24"/>
                  </a:rPr>
                  <a:t>y</a:t>
                </a:r>
                <a:r>
                  <a:rPr lang="zh-CN" altLang="zh-CN" sz="2400" b="0" i="0" u="none">
                    <a:solidFill>
                      <a:srgbClr val="FF0000">
                        <a:alpha val="0"/>
                      </a:srgbClr>
                    </a:solidFill>
                    <a:effectLst/>
                    <a:latin typeface="Times New Roman" pitchFamily="24"/>
                    <a:ea typeface="楷体" pitchFamily="24"/>
                  </a:rPr>
                  <a:t>个</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依题意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p>
              <a:p>
                <a:pPr algn="l" eaLnBrk="1" latinLnBrk="0" hangingPunct="0">
                  <a:lnSpc>
                    <a:spcPct val="129999"/>
                  </a:lnSpc>
                </a:pP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=1000</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m:t>
                                </m:r>
                              </m:den>
                            </m:f>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zh-CN" altLang="zh-CN" sz="2400" b="0" i="0" smtClean="0">
                                <a:solidFill>
                                  <a:srgbClr val="FE0000">
                                    <a:alpha val="0"/>
                                  </a:srgbClr>
                                </a:solidFill>
                                <a:effectLst/>
                                <a:latin typeface="Cambria Math" panose="02040503050406030204" pitchFamily="48" charset="0"/>
                                <a:ea typeface="Cambria Math" panose="02040503050406030204" pitchFamily="48" charset="0"/>
                              </a:rPr>
                              <m:t>＋</m:t>
                            </m:r>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7</m:t>
                                </m:r>
                              </m:den>
                            </m:f>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=999</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r>
                  <a:rPr lang="zh-CN" altLang="zh-CN" sz="2400" b="0" i="0" u="none">
                    <a:solidFill>
                      <a:srgbClr val="FF0000">
                        <a:alpha val="0"/>
                      </a:srgbClr>
                    </a:solidFill>
                    <a:effectLst/>
                    <a:latin typeface="Times New Roman" pitchFamily="24"/>
                    <a:ea typeface="楷体" pitchFamily="24"/>
                  </a:rPr>
                  <a:t>解得</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eqArr>
                          <m:eqArr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eqAr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=657</m:t>
                            </m:r>
                            <m:r>
                              <m:rPr>
                                <m:nor/>
                              </m:rPr>
                              <a:rPr lang="zh-CN" altLang="zh-CN" sz="2400" b="0" i="0" smtClean="0">
                                <a:solidFill>
                                  <a:srgbClr val="FE0000">
                                    <a:alpha val="0"/>
                                  </a:srgbClr>
                                </a:solidFill>
                                <a:effectLst/>
                                <a:latin typeface="Times New Roman" panose="02040503050406030204" pitchFamily="48" charset="0"/>
                                <a:ea typeface="宋体" panose="02040503050406030204" pitchFamily="48" charset="0"/>
                              </a:rPr>
                              <m:t>，</m:t>
                            </m:r>
                          </m:e>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&amp;</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𝑦</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=343</m:t>
                            </m:r>
                            <m:r>
                              <m:rPr>
                                <m:nor/>
                              </m:rPr>
                              <a:rPr lang="en-US" altLang="zh-CN" sz="2400" b="0" i="0" smtClean="0">
                                <a:solidFill>
                                  <a:srgbClr val="FE0000">
                                    <a:alpha val="0"/>
                                  </a:srgbClr>
                                </a:solidFill>
                                <a:effectLst/>
                                <a:latin typeface="Times New Roman" panose="02040503050406030204" pitchFamily="48" charset="0"/>
                                <a:ea typeface="宋体" panose="02040503050406030204" pitchFamily="48" charset="0"/>
                              </a:rPr>
                              <m:t>.</m:t>
                            </m:r>
                          </m:e>
                        </m:eqArr>
                      </m:e>
                    </m:d>
                  </m:oMath>
                </a14:m>
                <a:endParaRPr lang="zh-CN" altLang="zh-CN" sz="2400" b="0" i="0" u="none">
                  <a:solidFill>
                    <a:srgbClr val="FF0000">
                      <a:alpha val="0"/>
                    </a:srgbClr>
                  </a:solidFill>
                  <a:effectLst/>
                  <a:latin typeface="Times New Roman" pitchFamily="24"/>
                  <a:ea typeface="楷体" pitchFamily="24"/>
                </a:endParaRP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所</a:t>
                </a:r>
                <a:r>
                  <a:rPr lang="zh-CN" altLang="zh-CN" sz="2400" b="0" i="0" u="none" spc="375">
                    <a:solidFill>
                      <a:srgbClr val="FF0000">
                        <a:alpha val="0"/>
                      </a:srgbClr>
                    </a:solidFill>
                    <a:effectLst/>
                    <a:latin typeface="Times New Roman" pitchFamily="24"/>
                    <a:ea typeface="楷体" pitchFamily="24"/>
                  </a:rPr>
                  <a:t>以</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803</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7</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y</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196</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甜果买了</a:t>
                </a:r>
                <a:r>
                  <a:rPr lang="en-US" altLang="zh-CN" sz="2400" b="0" i="0" u="none">
                    <a:solidFill>
                      <a:srgbClr val="FF0000">
                        <a:alpha val="0"/>
                      </a:srgbClr>
                    </a:solidFill>
                    <a:effectLst/>
                    <a:latin typeface="Times New Roman" pitchFamily="24"/>
                    <a:ea typeface="宋体" pitchFamily="24"/>
                  </a:rPr>
                  <a:t>657</a:t>
                </a:r>
                <a:r>
                  <a:rPr lang="zh-CN" altLang="zh-CN" sz="2400" b="0" i="0" u="none">
                    <a:solidFill>
                      <a:srgbClr val="FF0000">
                        <a:alpha val="0"/>
                      </a:srgbClr>
                    </a:solidFill>
                    <a:effectLst/>
                    <a:latin typeface="Times New Roman" pitchFamily="24"/>
                    <a:ea typeface="楷体" pitchFamily="24"/>
                  </a:rPr>
                  <a:t>个</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需要</a:t>
                </a:r>
                <a:r>
                  <a:rPr lang="en-US" altLang="zh-CN" sz="2400" b="0" i="0" u="none">
                    <a:solidFill>
                      <a:srgbClr val="FF0000">
                        <a:alpha val="0"/>
                      </a:srgbClr>
                    </a:solidFill>
                    <a:effectLst/>
                    <a:latin typeface="Times New Roman" pitchFamily="24"/>
                    <a:ea typeface="宋体" pitchFamily="24"/>
                  </a:rPr>
                  <a:t>803</a:t>
                </a:r>
                <a:r>
                  <a:rPr lang="zh-CN" altLang="zh-CN" sz="2400" b="0" i="0" u="none">
                    <a:solidFill>
                      <a:srgbClr val="FF0000">
                        <a:alpha val="0"/>
                      </a:srgbClr>
                    </a:solidFill>
                    <a:effectLst/>
                    <a:latin typeface="Times New Roman" pitchFamily="24"/>
                    <a:ea typeface="楷体" pitchFamily="24"/>
                  </a:rPr>
                  <a:t>文钱</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苦果买了</a:t>
                </a:r>
                <a:r>
                  <a:rPr lang="en-US" altLang="zh-CN" sz="2400" b="0" i="0" u="none">
                    <a:solidFill>
                      <a:srgbClr val="FF0000">
                        <a:alpha val="0"/>
                      </a:srgbClr>
                    </a:solidFill>
                    <a:effectLst/>
                    <a:latin typeface="Times New Roman" pitchFamily="24"/>
                    <a:ea typeface="宋体" pitchFamily="24"/>
                  </a:rPr>
                  <a:t>343</a:t>
                </a:r>
                <a:r>
                  <a:rPr lang="zh-CN" altLang="zh-CN" sz="2400" b="0" i="0" u="none">
                    <a:solidFill>
                      <a:srgbClr val="FF0000">
                        <a:alpha val="0"/>
                      </a:srgbClr>
                    </a:solidFill>
                    <a:effectLst/>
                    <a:latin typeface="Times New Roman" pitchFamily="24"/>
                    <a:ea typeface="楷体" pitchFamily="24"/>
                  </a:rPr>
                  <a:t>个</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需要</a:t>
                </a:r>
                <a:r>
                  <a:rPr lang="en-US" altLang="zh-CN" sz="2400" b="0" i="0" u="none">
                    <a:solidFill>
                      <a:srgbClr val="FF0000">
                        <a:alpha val="0"/>
                      </a:srgbClr>
                    </a:solidFill>
                    <a:effectLst/>
                    <a:latin typeface="Times New Roman" pitchFamily="24"/>
                    <a:ea typeface="宋体" pitchFamily="24"/>
                  </a:rPr>
                  <a:t>196</a:t>
                </a:r>
                <a:r>
                  <a:rPr lang="zh-CN" altLang="zh-CN" sz="2400" b="0" i="0" u="none">
                    <a:solidFill>
                      <a:srgbClr val="FF0000">
                        <a:alpha val="0"/>
                      </a:srgbClr>
                    </a:solidFill>
                    <a:effectLst/>
                    <a:latin typeface="Times New Roman" pitchFamily="24"/>
                    <a:ea typeface="楷体" pitchFamily="24"/>
                  </a:rPr>
                  <a:t>文线</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3535" name="yt_shape_13535" descr="{&quot;rangeId&quot;:7,&quot;hasSerialNum&quot;:1,&quot;pageBreak&quot;:true}"/>
              <p:cNvSpPr txBox="1">
                <a:spLocks noRot="1" noChangeAspect="1" noMove="1" noResize="1" noEditPoints="1" noAdjustHandles="1" noChangeArrowheads="1" noChangeShapeType="1" noTextEdit="1"/>
              </p:cNvSpPr>
              <p:nvPr/>
            </p:nvSpPr>
            <p:spPr>
              <a:xfrm>
                <a:off x="540119" y="900000"/>
                <a:ext cx="11492915" cy="5522666"/>
              </a:xfrm>
              <a:prstGeom prst="rect">
                <a:avLst/>
              </a:prstGeom>
              <a:blipFill>
                <a:blip r:embed="rId2"/>
                <a:stretch>
                  <a:fillRect l="-1645" t="-993" b="-242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F85DF9A-B9E3-8984-9E3D-7B353EC5E617}"/>
              </a:ext>
            </a:extLst>
          </p:cNvPr>
          <p:cNvSpPr txBox="1"/>
          <p:nvPr/>
        </p:nvSpPr>
        <p:spPr>
          <a:xfrm>
            <a:off x="450108" y="3230634"/>
            <a:ext cx="67364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设甜果买</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了</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苦果买</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了</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y</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依题意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得</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134943DE-2C69-3B86-9917-D7A21D7387A7}"/>
                  </a:ext>
                </a:extLst>
              </p:cNvPr>
              <p:cNvSpPr txBox="1"/>
              <p:nvPr/>
            </p:nvSpPr>
            <p:spPr>
              <a:xfrm>
                <a:off x="450108" y="3706122"/>
                <a:ext cx="4885753" cy="1611643"/>
              </a:xfrm>
              <a:prstGeom prst="rect">
                <a:avLst/>
              </a:prstGeom>
              <a:noFill/>
            </p:spPr>
            <p:txBody>
              <a:bodyPr vert="horz" wrap="none" rtlCol="0" anchor="ctr">
                <a:noAutofit/>
              </a:bodyPr>
              <a:lstStyle/>
              <a:p>
                <a:pPr>
                  <a:lnSpc>
                    <a:spcPct val="129999"/>
                  </a:lnSpc>
                </a:pPr>
                <a14:m>
                  <m:oMath xmlns:m="http://schemas.openxmlformats.org/officeDocument/2006/math">
                    <m:d>
                      <m:dPr>
                        <m:begChr m:val="{"/>
                        <m:endChr m:val=""/>
                        <m:ctrlPr>
                          <a:rPr kumimoji="0" lang="en-US" altLang="zh-CN" sz="2400" b="0" i="1"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=1000</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zh-CN"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=999</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解得</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eqArr>
                          <m:eqArr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eqAr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=657</m:t>
                            </m:r>
                            <m:r>
                              <m:rPr>
                                <m:nor/>
                              </m:rPr>
                              <a:rPr kumimoji="0" lang="zh-CN"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&amp;</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𝑦</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=343</m:t>
                            </m:r>
                            <m:r>
                              <m:rPr>
                                <m:nor/>
                              </m:rPr>
                              <a:rPr kumimoji="0" lang="en-US" altLang="zh-CN" sz="2400" b="0" i="0" strike="noStrike" kern="1200" cap="none" spc="0" normalizeH="0" baseline="0" noProof="0">
                                <a:ln>
                                  <a:noFill/>
                                </a:ln>
                                <a:solidFill>
                                  <a:srgbClr val="FF0000"/>
                                </a:solidFill>
                                <a:effectLst/>
                                <a:uLnTx/>
                                <a:uFillTx/>
                                <a:latin typeface="Times New Roman" panose="02040503050406030204" pitchFamily="48" charset="0"/>
                                <a:ea typeface="宋体" panose="02040503050406030204" pitchFamily="48" charset="0"/>
                              </a:rPr>
                              <m:t>.</m:t>
                            </m:r>
                          </m:e>
                        </m:eqArr>
                      </m:e>
                    </m:d>
                  </m:oMath>
                </a14:m>
                <a:endParaRPr lang="zh-CN" altLang="en-US">
                  <a:solidFill>
                    <a:srgbClr val="FF0000"/>
                  </a:solidFill>
                </a:endParaRPr>
              </a:p>
            </p:txBody>
          </p:sp>
        </mc:Choice>
        <mc:Fallback xmlns:a16="http://schemas.microsoft.com/office/drawing/2014/main" xmlns="">
          <p:sp>
            <p:nvSpPr>
              <p:cNvPr id="3" name="文本框 2" descr="{'rangeId': 7, 'hasSerialNum': 1, 'pageBreak': True}">
                <a:extLst>
                  <a:ext uri="{FF2B5EF4-FFF2-40B4-BE49-F238E27FC236}">
                    <a16:creationId xmlns:a16="http://schemas.microsoft.com/office/drawing/2014/main" id="{134943DE-2C69-3B86-9917-D7A21D7387A7}"/>
                  </a:ext>
                </a:extLst>
              </p:cNvPr>
              <p:cNvSpPr txBox="1">
                <a:spLocks noRot="1" noChangeAspect="1" noMove="1" noResize="1" noEditPoints="1" noAdjustHandles="1" noChangeArrowheads="1" noChangeShapeType="1" noTextEdit="1"/>
              </p:cNvSpPr>
              <p:nvPr/>
            </p:nvSpPr>
            <p:spPr>
              <a:xfrm>
                <a:off x="450108" y="3706122"/>
                <a:ext cx="4885753" cy="1611643"/>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D7406F44-8D12-0DCF-28FC-C22D54797904}"/>
                  </a:ext>
                </a:extLst>
              </p:cNvPr>
              <p:cNvSpPr txBox="1"/>
              <p:nvPr/>
            </p:nvSpPr>
            <p:spPr>
              <a:xfrm>
                <a:off x="450108" y="5224153"/>
                <a:ext cx="3712273" cy="76753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所</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以</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803</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y</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196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4" name="文本框 3" descr="{'rangeId': 7, 'hasSerialNum': 1, 'pageBreak': True}">
                <a:extLst>
                  <a:ext uri="{FF2B5EF4-FFF2-40B4-BE49-F238E27FC236}">
                    <a16:creationId xmlns:a16="http://schemas.microsoft.com/office/drawing/2014/main" id="{D7406F44-8D12-0DCF-28FC-C22D54797904}"/>
                  </a:ext>
                </a:extLst>
              </p:cNvPr>
              <p:cNvSpPr txBox="1">
                <a:spLocks noRot="1" noChangeAspect="1" noMove="1" noResize="1" noEditPoints="1" noAdjustHandles="1" noChangeArrowheads="1" noChangeShapeType="1" noTextEdit="1"/>
              </p:cNvSpPr>
              <p:nvPr/>
            </p:nvSpPr>
            <p:spPr>
              <a:xfrm>
                <a:off x="450108" y="5224153"/>
                <a:ext cx="3712273" cy="767538"/>
              </a:xfrm>
              <a:prstGeom prst="rect">
                <a:avLst/>
              </a:prstGeom>
              <a:blipFill>
                <a:blip r:embed="rId4"/>
                <a:stretch>
                  <a:fillRect l="-2627" r="-2463" b="-4762"/>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82F8173B-3B04-8AA8-EA49-9D3C721B95F2}"/>
              </a:ext>
            </a:extLst>
          </p:cNvPr>
          <p:cNvSpPr txBox="1"/>
          <p:nvPr/>
        </p:nvSpPr>
        <p:spPr>
          <a:xfrm>
            <a:off x="450108" y="5898080"/>
            <a:ext cx="9171687"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甜果买了</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657</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需要</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803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文钱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苦果买了</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343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需要</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196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文线</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3539" name="yt_shape_13539"/>
          <p:cNvSpPr txBox="1"/>
          <p:nvPr/>
        </p:nvSpPr>
        <p:spPr>
          <a:xfrm>
            <a:off x="540000" y="900000"/>
            <a:ext cx="2835713"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2000" b="0" i="0" u="none">
                <a:solidFill>
                  <a:srgbClr val="1EE3CF"/>
                </a:solidFill>
                <a:effectLst/>
                <a:latin typeface="Times New Roman" pitchFamily="20"/>
                <a:ea typeface="宋体" pitchFamily="20"/>
                <a:sym typeface=""/>
              </a:rPr>
              <a:t> </a:t>
            </a:r>
            <a:r>
              <a:rPr lang="zh-CN" altLang="zh-CN" sz="24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辅助设元法</a:t>
            </a:r>
          </a:p>
        </p:txBody>
      </p:sp>
      <p:sp>
        <p:nvSpPr>
          <p:cNvPr id="13540" name="yt_shape_13540"/>
          <p:cNvSpPr txBox="1"/>
          <p:nvPr/>
        </p:nvSpPr>
        <p:spPr>
          <a:xfrm>
            <a:off x="540119" y="1389434"/>
            <a:ext cx="11492915" cy="892167"/>
          </a:xfrm>
          <a:prstGeom prst="rect">
            <a:avLst/>
          </a:prstGeom>
        </p:spPr>
        <p:txBody>
          <a:bodyPr vert="horz" wrap="square" lIns="0" tIns="0" rIns="0" bIns="0" rtlCol="0">
            <a:noAutofit/>
          </a:bodyPr>
          <a:lstStyle/>
          <a:p>
            <a:pPr indent="609523" algn="l" eaLnBrk="1" latinLnBrk="0" hangingPunct="0">
              <a:lnSpc>
                <a:spcPct val="129999"/>
              </a:lnSpc>
            </a:pPr>
            <a:r>
              <a:rPr lang="zh-CN" altLang="zh-CN" sz="2400" b="0" i="0" u="none">
                <a:solidFill>
                  <a:srgbClr val="000000"/>
                </a:solidFill>
                <a:effectLst/>
                <a:latin typeface="Times New Roman" pitchFamily="24"/>
                <a:ea typeface="楷体" pitchFamily="24"/>
              </a:rPr>
              <a:t>当题中直接设未知数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不好表示其他量的关系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12_f24aa"/>
              </a:rPr>
              <a:t>或一个未知数也不能满足需</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要</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这时不妨再设一个未知数来列方程</a:t>
            </a:r>
            <a:r>
              <a:rPr lang="en-US" altLang="zh-CN" sz="2400" b="0" i="0" u="none">
                <a:solidFill>
                  <a:srgbClr val="000000"/>
                </a:solidFill>
                <a:effectLst/>
                <a:latin typeface="宋体" pitchFamily="24"/>
                <a:ea typeface="宋体" pitchFamily="24"/>
              </a:rPr>
              <a:t>.</a:t>
            </a:r>
          </a:p>
        </p:txBody>
      </p:sp>
      <p:pic>
        <p:nvPicPr>
          <p:cNvPr id="3" name="yt_shape_1723613694979">
            <a:extLst>
              <a:ext uri="{FF2B5EF4-FFF2-40B4-BE49-F238E27FC236}">
                <a16:creationId xmlns:a16="http://schemas.microsoft.com/office/drawing/2014/main" id="{49D7D3E6-F0FE-BC6A-5033-16619A7FA4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2269"/>
            <a:ext cx="979677" cy="329866"/>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541" name="yt_shape_13541"/>
              <p:cNvSpPr txBox="1"/>
              <p:nvPr/>
            </p:nvSpPr>
            <p:spPr>
              <a:xfrm>
                <a:off x="540119" y="900000"/>
                <a:ext cx="11492915" cy="5632504"/>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索县中学月考卷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一片草地上的青草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处处长得一样密一样快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5abad"/>
                  </a:rPr>
                  <a:t>且每头牛每天</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吃的草量相同</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已知若在草地上放牧</a:t>
                </a:r>
                <a:r>
                  <a:rPr lang="en-US" altLang="zh-CN" sz="2400" b="0" i="0" u="none">
                    <a:solidFill>
                      <a:srgbClr val="000000"/>
                    </a:solidFill>
                    <a:effectLst/>
                    <a:latin typeface="Times New Roman" pitchFamily="24"/>
                    <a:ea typeface="宋体" pitchFamily="24"/>
                  </a:rPr>
                  <a:t>70</a:t>
                </a:r>
                <a:r>
                  <a:rPr lang="zh-CN" altLang="zh-CN" sz="2400" b="0" i="0" u="none">
                    <a:solidFill>
                      <a:srgbClr val="000000"/>
                    </a:solidFill>
                    <a:effectLst/>
                    <a:latin typeface="Times New Roman" pitchFamily="24"/>
                    <a:ea typeface="宋体" pitchFamily="24"/>
                  </a:rPr>
                  <a:t>头牛</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Times New Roman" pitchFamily="24"/>
                    <a:ea typeface="宋体" pitchFamily="24"/>
                  </a:rPr>
                  <a:t>24</a:t>
                </a:r>
                <a:r>
                  <a:rPr lang="zh-CN" altLang="zh-CN" sz="2400" b="0" i="0" u="none">
                    <a:solidFill>
                      <a:srgbClr val="000000"/>
                    </a:solidFill>
                    <a:effectLst/>
                    <a:latin typeface="Times New Roman" pitchFamily="24"/>
                    <a:ea typeface="宋体" pitchFamily="24"/>
                  </a:rPr>
                  <a:t>天能把草吃完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若放牧</a:t>
                </a:r>
                <a:r>
                  <a:rPr lang="en-US" altLang="zh-CN" sz="2400" b="0" i="0" u="none">
                    <a:solidFill>
                      <a:srgbClr val="000000"/>
                    </a:solidFill>
                    <a:effectLst/>
                    <a:latin typeface="Times New Roman" pitchFamily="24"/>
                    <a:ea typeface="宋体" pitchFamily="24"/>
                  </a:rPr>
                  <a:t>30</a:t>
                </a:r>
                <a:r>
                  <a:rPr lang="zh-CN" altLang="zh-CN" sz="2400" b="0" i="0" u="none">
                    <a:solidFill>
                      <a:srgbClr val="000000"/>
                    </a:solidFill>
                    <a:effectLst/>
                    <a:latin typeface="Times New Roman" pitchFamily="24"/>
                    <a:ea typeface="宋体" pitchFamily="24"/>
                  </a:rPr>
                  <a:t>头牛</a:t>
                </a:r>
                <a:r>
                  <a:rPr lang="zh-CN" altLang="zh-CN" sz="2400" b="0" i="0" u="none">
                    <a:solidFill>
                      <a:srgbClr val="000000"/>
                    </a:solidFill>
                    <a:effectLst/>
                    <a:latin typeface="宋体" pitchFamily="24"/>
                    <a:ea typeface="宋体" pitchFamily="24"/>
                    <a:sym typeface="_⨹_1_4cf45"/>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Times New Roman" pitchFamily="24"/>
                    <a:ea typeface="宋体" pitchFamily="24"/>
                  </a:rPr>
                  <a:t>60</a:t>
                </a:r>
                <a:r>
                  <a:rPr lang="zh-CN" altLang="zh-CN" sz="2400" b="0" i="0" u="none">
                    <a:solidFill>
                      <a:srgbClr val="000000"/>
                    </a:solidFill>
                    <a:effectLst/>
                    <a:latin typeface="Times New Roman" pitchFamily="24"/>
                    <a:ea typeface="宋体" pitchFamily="24"/>
                  </a:rPr>
                  <a:t>天能把草吃完</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那么多少头牛</a:t>
                </a:r>
                <a:r>
                  <a:rPr lang="en-US" altLang="zh-CN" sz="2400" b="0" i="0" u="none">
                    <a:solidFill>
                      <a:srgbClr val="000000"/>
                    </a:solidFill>
                    <a:effectLst/>
                    <a:latin typeface="Times New Roman" pitchFamily="24"/>
                    <a:ea typeface="宋体" pitchFamily="24"/>
                  </a:rPr>
                  <a:t>96</a:t>
                </a:r>
                <a:r>
                  <a:rPr lang="zh-CN" altLang="zh-CN" sz="2400" b="0" i="0" u="none">
                    <a:solidFill>
                      <a:srgbClr val="000000"/>
                    </a:solidFill>
                    <a:effectLst/>
                    <a:latin typeface="Times New Roman" pitchFamily="24"/>
                    <a:ea typeface="宋体" pitchFamily="24"/>
                  </a:rPr>
                  <a:t>天能把草地上的草吃完</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设</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Times New Roman" pitchFamily="24"/>
                    <a:ea typeface="楷体" pitchFamily="24"/>
                  </a:rPr>
                  <a:t>头牛</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Times New Roman" pitchFamily="24"/>
                    <a:ea typeface="楷体" pitchFamily="24"/>
                  </a:rPr>
                  <a:t>天吃的草量</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草每天长出的量</a:t>
                </a:r>
                <a:r>
                  <a:rPr lang="zh-CN" altLang="zh-CN" sz="2400" b="0" i="0" u="none" spc="375">
                    <a:solidFill>
                      <a:srgbClr val="FF0000">
                        <a:alpha val="0"/>
                      </a:srgbClr>
                    </a:solidFill>
                    <a:effectLst/>
                    <a:latin typeface="Times New Roman" pitchFamily="24"/>
                    <a:ea typeface="楷体" pitchFamily="24"/>
                  </a:rPr>
                  <a:t>为</a:t>
                </a:r>
                <a:r>
                  <a:rPr lang="en-US" altLang="zh-CN" sz="2400" b="0" i="1" u="none" spc="375">
                    <a:solidFill>
                      <a:srgbClr val="FF0000">
                        <a:alpha val="0"/>
                      </a:srgbClr>
                    </a:solidFill>
                    <a:effectLst/>
                    <a:latin typeface="Times New Roman" pitchFamily="24"/>
                    <a:ea typeface="宋体" pitchFamily="24"/>
                  </a:rPr>
                  <a:t>b</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根据原有的草量不变可知</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70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spc="375">
                    <a:solidFill>
                      <a:srgbClr val="FF0000">
                        <a:alpha val="0"/>
                      </a:srgbClr>
                    </a:solidFill>
                    <a:effectLst/>
                    <a:latin typeface="Times New Roman" pitchFamily="24"/>
                    <a:ea typeface="宋体" pitchFamily="24"/>
                  </a:rPr>
                  <a:t>4</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2400" b="0" i="0" u="none" spc="375">
                    <a:solidFill>
                      <a:srgbClr val="FF0000">
                        <a:alpha val="0"/>
                      </a:srgbClr>
                    </a:solidFill>
                    <a:effectLst/>
                    <a:latin typeface="Times New Roman" pitchFamily="24"/>
                    <a:ea typeface="宋体" pitchFamily="24"/>
                  </a:rPr>
                  <a:t>4</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b</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375">
                    <a:solidFill>
                      <a:srgbClr val="FF0000">
                        <a:alpha val="0"/>
                      </a:srgbClr>
                    </a:solidFill>
                    <a:effectLst/>
                    <a:latin typeface="Times New Roman" pitchFamily="24"/>
                    <a:ea typeface="楷体" pitchFamily="24"/>
                  </a:rPr>
                  <a:t>即</a:t>
                </a:r>
                <a:r>
                  <a:rPr lang="en-US" altLang="zh-CN" sz="2400" b="0" i="1" u="none" spc="375">
                    <a:solidFill>
                      <a:srgbClr val="FF0000">
                        <a:alpha val="0"/>
                      </a:srgbClr>
                    </a:solidFill>
                    <a:effectLst/>
                    <a:latin typeface="Times New Roman" pitchFamily="24"/>
                    <a:ea typeface="宋体" pitchFamily="24"/>
                  </a:rPr>
                  <a:t>b</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a</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375">
                    <a:solidFill>
                      <a:srgbClr val="FF0000">
                        <a:alpha val="0"/>
                      </a:srgbClr>
                    </a:solidFill>
                    <a:effectLst/>
                    <a:latin typeface="Times New Roman" pitchFamily="24"/>
                    <a:ea typeface="楷体" pitchFamily="24"/>
                  </a:rPr>
                  <a:t>设</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Times New Roman" pitchFamily="24"/>
                    <a:ea typeface="楷体" pitchFamily="24"/>
                  </a:rPr>
                  <a:t>头牛</a:t>
                </a:r>
                <a:r>
                  <a:rPr lang="en-US" altLang="zh-CN" sz="2400" b="0" i="0" u="none">
                    <a:solidFill>
                      <a:srgbClr val="FF0000">
                        <a:alpha val="0"/>
                      </a:srgbClr>
                    </a:solidFill>
                    <a:effectLst/>
                    <a:latin typeface="Times New Roman" pitchFamily="24"/>
                    <a:ea typeface="宋体" pitchFamily="24"/>
                  </a:rPr>
                  <a:t>96</a:t>
                </a:r>
                <a:r>
                  <a:rPr lang="zh-CN" altLang="zh-CN" sz="2400" b="0" i="0" u="none">
                    <a:solidFill>
                      <a:srgbClr val="FF0000">
                        <a:alpha val="0"/>
                      </a:srgbClr>
                    </a:solidFill>
                    <a:effectLst/>
                    <a:latin typeface="Times New Roman" pitchFamily="24"/>
                    <a:ea typeface="楷体" pitchFamily="24"/>
                  </a:rPr>
                  <a:t>天能把草地上的草吃完</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根据原有的草量不变可知</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9</a:t>
                </a:r>
                <a:r>
                  <a:rPr lang="en-US" altLang="zh-CN" sz="2400" b="0" i="0" u="none" spc="375">
                    <a:solidFill>
                      <a:srgbClr val="FF0000">
                        <a:alpha val="0"/>
                      </a:srgbClr>
                    </a:solidFill>
                    <a:effectLst/>
                    <a:latin typeface="Times New Roman" pitchFamily="24"/>
                    <a:ea typeface="宋体" pitchFamily="24"/>
                  </a:rPr>
                  <a:t>6</a:t>
                </a:r>
                <a:r>
                  <a:rPr lang="en-US" altLang="zh-CN" sz="2400" b="0" i="1" u="none">
                    <a:solidFill>
                      <a:srgbClr val="FF0000">
                        <a:alpha val="0"/>
                      </a:srgbClr>
                    </a:solidFill>
                    <a:effectLst/>
                    <a:latin typeface="Times New Roman" pitchFamily="24"/>
                    <a:ea typeface="宋体" pitchFamily="24"/>
                  </a:rPr>
                  <a:t>a</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spc="375">
                    <a:solidFill>
                      <a:srgbClr val="FF0000">
                        <a:alpha val="0"/>
                      </a:srgbClr>
                    </a:solidFill>
                    <a:effectLst/>
                    <a:latin typeface="Times New Roman" pitchFamily="24"/>
                    <a:ea typeface="宋体" pitchFamily="24"/>
                  </a:rPr>
                  <a:t>6</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spc="375">
                    <a:solidFill>
                      <a:srgbClr val="FF0000">
                        <a:alpha val="0"/>
                      </a:srgbClr>
                    </a:solidFill>
                    <a:effectLst/>
                    <a:latin typeface="Times New Roman" pitchFamily="24"/>
                    <a:ea typeface="宋体" pitchFamily="24"/>
                  </a:rPr>
                  <a:t>0</a:t>
                </a:r>
                <a:r>
                  <a:rPr lang="en-US" altLang="zh-CN" sz="2400" b="0" i="1" u="none" spc="375">
                    <a:solidFill>
                      <a:srgbClr val="FF0000">
                        <a:alpha val="0"/>
                      </a:srgbClr>
                    </a:solidFill>
                    <a:effectLst/>
                    <a:latin typeface="Times New Roman" pitchFamily="24"/>
                    <a:ea typeface="宋体" pitchFamily="24"/>
                  </a:rPr>
                  <a:t>b</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spc="375">
                    <a:solidFill>
                      <a:srgbClr val="FF0000">
                        <a:alpha val="0"/>
                      </a:srgbClr>
                    </a:solidFill>
                    <a:effectLst/>
                    <a:latin typeface="Times New Roman" pitchFamily="24"/>
                    <a:ea typeface="楷体" pitchFamily="24"/>
                  </a:rPr>
                  <a:t>将</a:t>
                </a:r>
                <a:r>
                  <a:rPr lang="en-US" altLang="zh-CN" sz="2400" b="0" i="1" u="none" spc="375">
                    <a:solidFill>
                      <a:srgbClr val="FF0000">
                        <a:alpha val="0"/>
                      </a:srgbClr>
                    </a:solidFill>
                    <a:effectLst/>
                    <a:latin typeface="Times New Roman" pitchFamily="24"/>
                    <a:ea typeface="宋体" pitchFamily="24"/>
                  </a:rPr>
                  <a:t>b</a:t>
                </a:r>
                <a:r>
                  <a:rPr lang="zh-CN"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spc="375">
                    <a:solidFill>
                      <a:srgbClr val="FF0000">
                        <a:alpha val="0"/>
                      </a:srgbClr>
                    </a:solidFill>
                    <a:effectLst/>
                    <a:latin typeface="Times New Roman" pitchFamily="24"/>
                    <a:ea typeface="宋体" pitchFamily="24"/>
                  </a:rPr>
                  <a:t>a</a:t>
                </a:r>
                <a:r>
                  <a:rPr lang="zh-CN" altLang="zh-CN" sz="2400" b="0" i="0" u="none">
                    <a:solidFill>
                      <a:srgbClr val="FF0000">
                        <a:alpha val="0"/>
                      </a:srgbClr>
                    </a:solidFill>
                    <a:effectLst/>
                    <a:latin typeface="Times New Roman" pitchFamily="24"/>
                    <a:ea typeface="楷体" pitchFamily="24"/>
                  </a:rPr>
                  <a:t>代入上式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解</a:t>
                </a:r>
                <a:r>
                  <a:rPr lang="zh-CN" altLang="zh-CN" sz="2400" b="0" i="0" u="none" spc="375">
                    <a:solidFill>
                      <a:srgbClr val="FF0000">
                        <a:alpha val="0"/>
                      </a:srgbClr>
                    </a:solidFill>
                    <a:effectLst/>
                    <a:latin typeface="Times New Roman" pitchFamily="24"/>
                    <a:ea typeface="楷体" pitchFamily="24"/>
                  </a:rPr>
                  <a:t>得</a:t>
                </a:r>
                <a:r>
                  <a:rPr lang="en-US" altLang="zh-CN" sz="2400" b="0" i="1" u="none" spc="375">
                    <a:solidFill>
                      <a:srgbClr val="FF0000">
                        <a:alpha val="0"/>
                      </a:srgbClr>
                    </a:solidFill>
                    <a:effectLst/>
                    <a:latin typeface="Times New Roman" pitchFamily="24"/>
                    <a:ea typeface="宋体" pitchFamily="24"/>
                  </a:rPr>
                  <a:t>x</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zh-CN" altLang="zh-CN" sz="2400" b="0" i="0" u="none">
                    <a:solidFill>
                      <a:srgbClr val="FF0000">
                        <a:alpha val="0"/>
                      </a:srgbClr>
                    </a:solidFill>
                    <a:effectLst/>
                    <a:latin typeface="Times New Roman" pitchFamily="24"/>
                    <a:ea typeface="楷体" pitchFamily="24"/>
                  </a:rPr>
                  <a:t>头牛</a:t>
                </a:r>
                <a:r>
                  <a:rPr lang="en-US" altLang="zh-CN" sz="2400" b="0" i="0" u="none">
                    <a:solidFill>
                      <a:srgbClr val="FF0000">
                        <a:alpha val="0"/>
                      </a:srgbClr>
                    </a:solidFill>
                    <a:effectLst/>
                    <a:latin typeface="Times New Roman" pitchFamily="24"/>
                    <a:ea typeface="宋体" pitchFamily="24"/>
                  </a:rPr>
                  <a:t>96</a:t>
                </a:r>
                <a:r>
                  <a:rPr lang="zh-CN" altLang="zh-CN" sz="2400" b="0" i="0" u="none">
                    <a:solidFill>
                      <a:srgbClr val="FF0000">
                        <a:alpha val="0"/>
                      </a:srgbClr>
                    </a:solidFill>
                    <a:effectLst/>
                    <a:latin typeface="Times New Roman" pitchFamily="24"/>
                    <a:ea typeface="楷体" pitchFamily="24"/>
                  </a:rPr>
                  <a:t>天能把草地上的草吃完</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3541" name="yt_shape_13541" descr="{&quot;rangeId&quot;:16,&quot;hasSerialNum&quot;:1}"/>
              <p:cNvSpPr txBox="1">
                <a:spLocks noRot="1" noChangeAspect="1" noMove="1" noResize="1" noEditPoints="1" noAdjustHandles="1" noChangeArrowheads="1" noChangeShapeType="1" noTextEdit="1"/>
              </p:cNvSpPr>
              <p:nvPr/>
            </p:nvSpPr>
            <p:spPr>
              <a:xfrm>
                <a:off x="540119" y="900000"/>
                <a:ext cx="11492915" cy="5632504"/>
              </a:xfrm>
              <a:prstGeom prst="rect">
                <a:avLst/>
              </a:prstGeom>
              <a:blipFill>
                <a:blip r:embed="rId2"/>
                <a:stretch>
                  <a:fillRect l="-1645" t="-974" b="-2381"/>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53DB979-A3DC-D885-E44E-9A3332371F01}"/>
              </a:ext>
            </a:extLst>
          </p:cNvPr>
          <p:cNvSpPr txBox="1"/>
          <p:nvPr/>
        </p:nvSpPr>
        <p:spPr>
          <a:xfrm>
            <a:off x="450108" y="2279658"/>
            <a:ext cx="72285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设</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头牛</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天吃的草量</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草每天长出的量</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为</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189F236-C705-DB18-9DB2-34F2E055EE1F}"/>
              </a:ext>
            </a:extLst>
          </p:cNvPr>
          <p:cNvSpPr txBox="1"/>
          <p:nvPr/>
        </p:nvSpPr>
        <p:spPr>
          <a:xfrm>
            <a:off x="450108" y="2755146"/>
            <a:ext cx="3837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根据原有的草量不变可知</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7F0CB315-D301-80D3-4FA0-D7399F2CEC61}"/>
              </a:ext>
            </a:extLst>
          </p:cNvPr>
          <p:cNvSpPr txBox="1"/>
          <p:nvPr/>
        </p:nvSpPr>
        <p:spPr>
          <a:xfrm>
            <a:off x="450108" y="3230634"/>
            <a:ext cx="467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4</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4</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86F7875-B42D-F909-5F25-A3C3D83B41B0}"/>
                  </a:ext>
                </a:extLst>
              </p:cNvPr>
              <p:cNvSpPr txBox="1"/>
              <p:nvPr/>
            </p:nvSpPr>
            <p:spPr>
              <a:xfrm>
                <a:off x="450108" y="3706122"/>
                <a:ext cx="1742186" cy="768490"/>
              </a:xfrm>
              <a:prstGeom prst="rect">
                <a:avLst/>
              </a:prstGeom>
              <a:noFill/>
            </p:spPr>
            <p:txBody>
              <a:bodyPr vert="horz" wrap="none" rtlCol="0" anchor="ctr">
                <a:noAutofit/>
              </a:bodyPr>
              <a:lstStyle/>
              <a:p>
                <a:pPr>
                  <a:lnSpc>
                    <a:spcPct val="129999"/>
                  </a:lnSpc>
                </a:pP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即</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b</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a</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5" name="文本框 4" descr="{'rangeId': 16, 'hasSerialNum': 1}">
                <a:extLst>
                  <a:ext uri="{FF2B5EF4-FFF2-40B4-BE49-F238E27FC236}">
                    <a16:creationId xmlns:a16="http://schemas.microsoft.com/office/drawing/2014/main" id="{586F7875-B42D-F909-5F25-A3C3D83B41B0}"/>
                  </a:ext>
                </a:extLst>
              </p:cNvPr>
              <p:cNvSpPr txBox="1">
                <a:spLocks noRot="1" noChangeAspect="1" noMove="1" noResize="1" noEditPoints="1" noAdjustHandles="1" noChangeArrowheads="1" noChangeShapeType="1" noTextEdit="1"/>
              </p:cNvSpPr>
              <p:nvPr/>
            </p:nvSpPr>
            <p:spPr>
              <a:xfrm>
                <a:off x="450108" y="3706122"/>
                <a:ext cx="1742186" cy="768490"/>
              </a:xfrm>
              <a:prstGeom prst="rect">
                <a:avLst/>
              </a:prstGeom>
              <a:blipFill>
                <a:blip r:embed="rId3"/>
                <a:stretch>
                  <a:fillRect l="-5594" r="-5245" b="-4762"/>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2F5768C8-5C6B-8846-A3AE-1D835C2494D0}"/>
              </a:ext>
            </a:extLst>
          </p:cNvPr>
          <p:cNvSpPr txBox="1"/>
          <p:nvPr/>
        </p:nvSpPr>
        <p:spPr>
          <a:xfrm>
            <a:off x="450108" y="4381000"/>
            <a:ext cx="8639873" cy="569100"/>
          </a:xfrm>
          <a:prstGeom prst="rect">
            <a:avLst/>
          </a:prstGeom>
          <a:noFill/>
        </p:spPr>
        <p:txBody>
          <a:bodyPr vert="horz" wrap="none" rtlCol="0">
            <a:noAutofit/>
          </a:bodyPr>
          <a:lstStyle/>
          <a:p>
            <a:pPr>
              <a:lnSpc>
                <a:spcPct val="129999"/>
              </a:lnSpc>
            </a:pP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cs typeface="+mn-cs"/>
              </a:rPr>
              <a:t>设</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头牛</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天能把草地上的草吃完</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根据原有的草量不变可知</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7" name="文本框 6">
            <a:extLst>
              <a:ext uri="{FF2B5EF4-FFF2-40B4-BE49-F238E27FC236}">
                <a16:creationId xmlns:a16="http://schemas.microsoft.com/office/drawing/2014/main" id="{0FBC9DC6-79A4-FADB-041D-71EE266AD919}"/>
              </a:ext>
            </a:extLst>
          </p:cNvPr>
          <p:cNvSpPr txBox="1"/>
          <p:nvPr/>
        </p:nvSpPr>
        <p:spPr>
          <a:xfrm>
            <a:off x="450108" y="4856488"/>
            <a:ext cx="43536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6</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6</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a</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375" normalizeH="0" baseline="0" noProof="0">
                <a:ln>
                  <a:noFill/>
                </a:ln>
                <a:solidFill>
                  <a:srgbClr val="FF0000"/>
                </a:solidFill>
                <a:effectLst/>
                <a:uLnTx/>
                <a:uFillTx/>
                <a:latin typeface="Times New Roman" pitchFamily="24"/>
                <a:ea typeface="宋体" pitchFamily="24"/>
                <a:cs typeface="+mn-cs"/>
              </a:rPr>
              <a:t>0</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cs typeface="+mn-cs"/>
              </a:rPr>
              <a:t>b</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104A48DC-15FB-EA08-A2CF-7C570D76F912}"/>
                  </a:ext>
                </a:extLst>
              </p:cNvPr>
              <p:cNvSpPr txBox="1"/>
              <p:nvPr/>
            </p:nvSpPr>
            <p:spPr>
              <a:xfrm>
                <a:off x="450108" y="5331976"/>
                <a:ext cx="4715573" cy="768490"/>
              </a:xfrm>
              <a:prstGeom prst="rect">
                <a:avLst/>
              </a:prstGeom>
              <a:noFill/>
            </p:spPr>
            <p:txBody>
              <a:bodyPr vert="horz" wrap="none" rtlCol="0" anchor="ctr">
                <a:noAutofit/>
              </a:bodyPr>
              <a:lstStyle/>
              <a:p>
                <a:pPr>
                  <a:lnSpc>
                    <a:spcPct val="129999"/>
                  </a:lnSpc>
                </a:pP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将</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b</a:t>
                </a:r>
                <a:r>
                  <a:rPr kumimoji="0" lang="zh-CN"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a</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代入上式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375" normalizeH="0" baseline="0" noProof="0">
                    <a:ln>
                      <a:noFill/>
                    </a:ln>
                    <a:solidFill>
                      <a:srgbClr val="FF0000"/>
                    </a:solidFill>
                    <a:effectLst/>
                    <a:uLnTx/>
                    <a:uFillTx/>
                    <a:latin typeface="Times New Roman" pitchFamily="24"/>
                    <a:ea typeface="楷体" pitchFamily="24"/>
                  </a:rPr>
                  <a:t>得</a:t>
                </a:r>
                <a:r>
                  <a:rPr kumimoji="0" lang="en-US" altLang="zh-CN" sz="2400" b="0" i="1" strike="noStrike" kern="1200" cap="none" spc="375" normalizeH="0" baseline="0" noProof="0">
                    <a:ln>
                      <a:noFill/>
                    </a:ln>
                    <a:solidFill>
                      <a:srgbClr val="FF0000"/>
                    </a:solidFill>
                    <a:effectLst/>
                    <a:uLnTx/>
                    <a:uFillTx/>
                    <a:latin typeface="Times New Roman" pitchFamily="24"/>
                    <a:ea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8" name="文本框 7" descr="{'rangeId': 16, 'hasSerialNum': 1}">
                <a:extLst>
                  <a:ext uri="{FF2B5EF4-FFF2-40B4-BE49-F238E27FC236}">
                    <a16:creationId xmlns:a16="http://schemas.microsoft.com/office/drawing/2014/main" id="{104A48DC-15FB-EA08-A2CF-7C570D76F912}"/>
                  </a:ext>
                </a:extLst>
              </p:cNvPr>
              <p:cNvSpPr txBox="1">
                <a:spLocks noRot="1" noChangeAspect="1" noMove="1" noResize="1" noEditPoints="1" noAdjustHandles="1" noChangeArrowheads="1" noChangeShapeType="1" noTextEdit="1"/>
              </p:cNvSpPr>
              <p:nvPr/>
            </p:nvSpPr>
            <p:spPr>
              <a:xfrm>
                <a:off x="450108" y="5331976"/>
                <a:ext cx="4715573" cy="768490"/>
              </a:xfrm>
              <a:prstGeom prst="rect">
                <a:avLst/>
              </a:prstGeom>
              <a:blipFill>
                <a:blip r:embed="rId4"/>
                <a:stretch>
                  <a:fillRect l="-2070" r="-2070" b="-4762"/>
                </a:stretch>
              </a:blipFill>
            </p:spPr>
            <p:txBody>
              <a:bodyPr/>
              <a:lstStyle/>
              <a:p>
                <a:r>
                  <a:rPr lang="zh-CN" altLang="en-US">
                    <a:noFill/>
                  </a:rPr>
                  <a:t> </a:t>
                </a:r>
              </a:p>
            </p:txBody>
          </p:sp>
        </mc:Fallback>
      </mc:AlternateContent>
      <p:sp>
        <p:nvSpPr>
          <p:cNvPr id="9" name="文本框 8">
            <a:extLst>
              <a:ext uri="{FF2B5EF4-FFF2-40B4-BE49-F238E27FC236}">
                <a16:creationId xmlns:a16="http://schemas.microsoft.com/office/drawing/2014/main" id="{7F184F10-294B-15C6-462C-1DA7B7EE5B88}"/>
              </a:ext>
            </a:extLst>
          </p:cNvPr>
          <p:cNvSpPr txBox="1"/>
          <p:nvPr/>
        </p:nvSpPr>
        <p:spPr>
          <a:xfrm>
            <a:off x="450108" y="6006854"/>
            <a:ext cx="5209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头牛</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天能把草地上的草吃完</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blinds(horizontal)">
                                      <p:cBhvr>
                                        <p:cTn id="32" dur="500"/>
                                        <p:tgtEl>
                                          <p:spTgt spid="7">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blinds(horizontal)">
                                      <p:cBhvr>
                                        <p:cTn id="37" dur="5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blinds(horizontal)">
                                      <p:cBhvr>
                                        <p:cTn id="4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2216</Words>
  <Application>Microsoft Office PowerPoint</Application>
  <PresentationFormat>宽屏</PresentationFormat>
  <Paragraphs>111</Paragraphs>
  <Slides>12</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vt:i4>
      </vt:variant>
    </vt:vector>
  </HeadingPairs>
  <TitlesOfParts>
    <vt:vector size="22" baseType="lpstr">
      <vt:lpstr>等线</vt:lpstr>
      <vt:lpstr>等线 Light</vt:lpstr>
      <vt:lpstr>黑体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崇阳 徐</cp:lastModifiedBy>
  <cp:revision>10</cp:revision>
  <dcterms:created xsi:type="dcterms:W3CDTF">2024-08-14T05:26:56Z</dcterms:created>
  <dcterms:modified xsi:type="dcterms:W3CDTF">2024-08-15T06:45:39Z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