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8" r:id="rId5"/>
    <p:sldId id="309" r:id="rId6"/>
    <p:sldId id="311" r:id="rId7"/>
    <p:sldId id="314" r:id="rId8"/>
    <p:sldId id="315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0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8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5" name="yt_shape_1016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64" name="yt_image_101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67" name="yt_shape_10167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认识数轴</a:t>
            </a:r>
          </a:p>
        </p:txBody>
      </p:sp>
      <p:sp>
        <p:nvSpPr>
          <p:cNvPr id="10168" name="yt_shape_10168"/>
          <p:cNvSpPr txBox="1"/>
          <p:nvPr/>
        </p:nvSpPr>
        <p:spPr>
          <a:xfrm>
            <a:off x="540000" y="1971599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以下是四位同学所画的数轴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169" name="yt_shape_10169"/>
          <p:cNvSpPr txBox="1"/>
          <p:nvPr/>
        </p:nvSpPr>
        <p:spPr>
          <a:xfrm>
            <a:off x="540000" y="2450902"/>
            <a:ext cx="3609963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dirty="0">
                <a:solidFill>
                  <a:srgbClr val="1EE3CF"/>
                </a:solidFill>
                <a:effectLst/>
                <a:latin typeface="Times New Roman" pitchFamily="19"/>
                <a:ea typeface="Times New Roman" pitchFamily="19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300" b="0" i="0" u="none" dirty="0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Times New Roman" pitchFamily="2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200" b="0" i="0" u="none" dirty="0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Times New Roman" pitchFamily="2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1100" b="0" i="0" u="none" dirty="0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Times New Roman" pitchFamily="2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200" b="0" i="0" u="none" dirty="0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</a:p>
        </p:txBody>
      </p:sp>
      <p:sp>
        <p:nvSpPr>
          <p:cNvPr id="10170" name="yt_shape_10170"/>
          <p:cNvSpPr txBox="1"/>
          <p:nvPr/>
        </p:nvSpPr>
        <p:spPr>
          <a:xfrm>
            <a:off x="715860" y="2933253"/>
            <a:ext cx="4907928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613285949">
            <a:extLst>
              <a:ext uri="{FF2B5EF4-FFF2-40B4-BE49-F238E27FC236}">
                <a16:creationId xmlns:a16="http://schemas.microsoft.com/office/drawing/2014/main" id="{688FCA63-AE04-69E6-2736-65A4C52AF6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pic>
        <p:nvPicPr>
          <p:cNvPr id="5" name="yt_shape_1723613286066">
            <a:extLst>
              <a:ext uri="{FF2B5EF4-FFF2-40B4-BE49-F238E27FC236}">
                <a16:creationId xmlns:a16="http://schemas.microsoft.com/office/drawing/2014/main" id="{C638E53B-7828-EC8D-082D-4C1B7F1AFD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52491"/>
            <a:ext cx="832042" cy="224876"/>
          </a:xfrm>
          <a:prstGeom prst="rect">
            <a:avLst/>
          </a:prstGeom>
        </p:spPr>
      </p:pic>
      <p:pic>
        <p:nvPicPr>
          <p:cNvPr id="7" name="yt_shape_1723613286090">
            <a:extLst>
              <a:ext uri="{FF2B5EF4-FFF2-40B4-BE49-F238E27FC236}">
                <a16:creationId xmlns:a16="http://schemas.microsoft.com/office/drawing/2014/main" id="{E0C88E1E-CABB-4071-B871-AA13B35603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335" y="2553535"/>
            <a:ext cx="832042" cy="244132"/>
          </a:xfrm>
          <a:prstGeom prst="rect">
            <a:avLst/>
          </a:prstGeom>
        </p:spPr>
      </p:pic>
      <p:pic>
        <p:nvPicPr>
          <p:cNvPr id="9" name="yt_shape_1723613286114">
            <a:extLst>
              <a:ext uri="{FF2B5EF4-FFF2-40B4-BE49-F238E27FC236}">
                <a16:creationId xmlns:a16="http://schemas.microsoft.com/office/drawing/2014/main" id="{9ED93FFB-7A21-F351-D533-430E1E8FCD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751" y="2542341"/>
            <a:ext cx="860617" cy="245176"/>
          </a:xfrm>
          <a:prstGeom prst="rect">
            <a:avLst/>
          </a:prstGeom>
        </p:spPr>
      </p:pic>
      <p:pic>
        <p:nvPicPr>
          <p:cNvPr id="11" name="yt_shape_1723613286138">
            <a:extLst>
              <a:ext uri="{FF2B5EF4-FFF2-40B4-BE49-F238E27FC236}">
                <a16:creationId xmlns:a16="http://schemas.microsoft.com/office/drawing/2014/main" id="{8810A01F-DFD9-309D-41C2-59A792F6E58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2542863"/>
            <a:ext cx="832042" cy="24413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C4FC0B-83E3-48BC-FB10-3C06817B4DD9}"/>
              </a:ext>
            </a:extLst>
          </p:cNvPr>
          <p:cNvSpPr txBox="1"/>
          <p:nvPr/>
        </p:nvSpPr>
        <p:spPr>
          <a:xfrm>
            <a:off x="7231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1" name="yt_shape_10171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数轴上的点与有理数的关系</a:t>
            </a:r>
          </a:p>
        </p:txBody>
      </p:sp>
      <p:sp>
        <p:nvSpPr>
          <p:cNvPr id="10172" name="yt_shape_10172"/>
          <p:cNvSpPr txBox="1"/>
          <p:nvPr/>
        </p:nvSpPr>
        <p:spPr>
          <a:xfrm>
            <a:off x="540000" y="1389434"/>
            <a:ext cx="92012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年河南省改编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在下面数轴上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74" name="yt_table_1017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221983"/>
              </p:ext>
            </p:extLst>
          </p:nvPr>
        </p:nvGraphicFramePr>
        <p:xfrm>
          <a:off x="540056" y="2362404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</a:tbl>
          </a:graphicData>
        </a:graphic>
      </p:graphicFrame>
      <p:pic>
        <p:nvPicPr>
          <p:cNvPr id="10173" name="yt_image_10173_skip" title="H_38.8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1135" y="1868737"/>
            <a:ext cx="4468264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6" name="yt_shape_10176"/>
          <p:cNvSpPr txBox="1"/>
          <p:nvPr/>
        </p:nvSpPr>
        <p:spPr>
          <a:xfrm>
            <a:off x="540119" y="288857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4f5e,isEnd"/>
              </a:rPr>
              <a:t>离原点较近的是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选填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177" name="yt_image_10177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5570" y="4000374"/>
            <a:ext cx="3720859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286203">
            <a:extLst>
              <a:ext uri="{FF2B5EF4-FFF2-40B4-BE49-F238E27FC236}">
                <a16:creationId xmlns:a16="http://schemas.microsoft.com/office/drawing/2014/main" id="{753E6396-5533-8818-B1A3-6002BDD6F3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26C6F7-9ACC-ABE6-C1BD-F37877F61A02}"/>
              </a:ext>
            </a:extLst>
          </p:cNvPr>
          <p:cNvSpPr txBox="1"/>
          <p:nvPr/>
        </p:nvSpPr>
        <p:spPr>
          <a:xfrm>
            <a:off x="874943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56A1CC-4AE2-F057-5F7A-98FB322261AA}"/>
              </a:ext>
            </a:extLst>
          </p:cNvPr>
          <p:cNvSpPr txBox="1"/>
          <p:nvPr/>
        </p:nvSpPr>
        <p:spPr>
          <a:xfrm>
            <a:off x="4160096" y="2841769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8EBE2A-B4D7-5B12-26CA-021E4C52DCD4}"/>
              </a:ext>
            </a:extLst>
          </p:cNvPr>
          <p:cNvSpPr txBox="1"/>
          <p:nvPr/>
        </p:nvSpPr>
        <p:spPr>
          <a:xfrm>
            <a:off x="7336682" y="284176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29C6BF-7A36-AFDA-2B08-C0DD50E77410}"/>
              </a:ext>
            </a:extLst>
          </p:cNvPr>
          <p:cNvSpPr txBox="1"/>
          <p:nvPr/>
        </p:nvSpPr>
        <p:spPr>
          <a:xfrm>
            <a:off x="1107333" y="3317257"/>
            <a:ext cx="718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72CC14-3111-EF0C-42E8-2D087FD45EFE}"/>
              </a:ext>
            </a:extLst>
          </p:cNvPr>
          <p:cNvSpPr txBox="1"/>
          <p:nvPr/>
        </p:nvSpPr>
        <p:spPr>
          <a:xfrm>
            <a:off x="7951046" y="331725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79" name="yt_shape_10179"/>
              <p:cNvSpPr txBox="1"/>
              <p:nvPr/>
            </p:nvSpPr>
            <p:spPr>
              <a:xfrm>
                <a:off x="540120" y="900000"/>
                <a:ext cx="11492915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指出数轴上的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所表示的数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6fc99"/>
                  </a:rPr>
                  <a:t>，－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这三个数分别用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在数轴上表示出来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79" name="yt_shape_10179" descr="{&quot;rangeId&quot;: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918" r="-714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81" name="yt_image_10181" title="H_36.95409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1960" y="2223139"/>
            <a:ext cx="4248079" cy="469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83" name="yt_shape_10183"/>
              <p:cNvSpPr txBox="1"/>
              <p:nvPr/>
            </p:nvSpPr>
            <p:spPr>
              <a:xfrm>
                <a:off x="540000" y="2743140"/>
                <a:ext cx="8653010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所表示的数分别是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这三个数分别用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在数轴上表示如图所示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83" name="yt_shape_10183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43140"/>
                <a:ext cx="8653010" cy="1119987"/>
              </a:xfrm>
              <a:prstGeom prst="rect">
                <a:avLst/>
              </a:prstGeom>
              <a:blipFill>
                <a:blip r:embed="rId4"/>
                <a:stretch>
                  <a:fillRect l="-2185" t="-4891" r="-1268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86" name="yt_shape_10186"/>
          <p:cNvSpPr txBox="1"/>
          <p:nvPr/>
        </p:nvSpPr>
        <p:spPr>
          <a:xfrm>
            <a:off x="540000" y="4066279"/>
            <a:ext cx="4514506" cy="4412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spc="-245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50" b="0" i="0" u="none" spc="34591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0185" name="yt_image_10185" title="H_38.8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3832" y="4013778"/>
            <a:ext cx="4468264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04A59C-7EAA-51C4-B29D-580B5E682F5E}"/>
              </a:ext>
            </a:extLst>
          </p:cNvPr>
          <p:cNvSpPr txBox="1"/>
          <p:nvPr/>
        </p:nvSpPr>
        <p:spPr>
          <a:xfrm>
            <a:off x="449989" y="2696334"/>
            <a:ext cx="6984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所表示的数分别是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CCECC07-9449-5E52-6A94-9F9204CF207C}"/>
                  </a:ext>
                </a:extLst>
              </p:cNvPr>
              <p:cNvSpPr txBox="1"/>
              <p:nvPr/>
            </p:nvSpPr>
            <p:spPr>
              <a:xfrm>
                <a:off x="449989" y="3171822"/>
                <a:ext cx="8749412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这三个数分别用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在数轴上表示如图所示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mathAnswerShape': 1}">
                <a:extLst>
                  <a:ext uri="{FF2B5EF4-FFF2-40B4-BE49-F238E27FC236}">
                    <a16:creationId xmlns:a16="http://schemas.microsoft.com/office/drawing/2014/main" id="{4CCECC07-9449-5E52-6A94-9F9204CF20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71822"/>
                <a:ext cx="8749412" cy="727279"/>
              </a:xfrm>
              <a:prstGeom prst="rect">
                <a:avLst/>
              </a:prstGeom>
              <a:blipFill>
                <a:blip r:embed="rId6"/>
                <a:stretch>
                  <a:fillRect l="-1115" r="-118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8" name="yt_shape_10188"/>
          <p:cNvSpPr txBox="1"/>
          <p:nvPr/>
        </p:nvSpPr>
        <p:spPr>
          <a:xfrm>
            <a:off x="540000" y="900000"/>
            <a:ext cx="769441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忽视在数轴上与某点距离相等的点有两个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65CF4C-1D2E-034A-D682-C34932B10FBC}"/>
              </a:ext>
            </a:extLst>
          </p:cNvPr>
          <p:cNvSpPr txBox="1"/>
          <p:nvPr/>
        </p:nvSpPr>
        <p:spPr>
          <a:xfrm>
            <a:off x="449989" y="853194"/>
            <a:ext cx="7800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忽视在数轴上与某点距离相等的点有两个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189" name="yt_shape_10189"/>
          <p:cNvSpPr txBox="1"/>
          <p:nvPr/>
        </p:nvSpPr>
        <p:spPr>
          <a:xfrm>
            <a:off x="540119" y="138734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lang="en-US"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数轴上到表示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个单位长度的点表示的数为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</a:t>
            </a:r>
            <a:r>
              <a:rPr lang="en-US"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3F30AD-9170-3340-80C2-69182089168A}"/>
              </a:ext>
            </a:extLst>
          </p:cNvPr>
          <p:cNvSpPr txBox="1"/>
          <p:nvPr/>
        </p:nvSpPr>
        <p:spPr>
          <a:xfrm>
            <a:off x="10689482" y="1340537"/>
            <a:ext cx="637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E1483F-BC02-C4A0-8474-42D376FBB70A}"/>
              </a:ext>
            </a:extLst>
          </p:cNvPr>
          <p:cNvSpPr txBox="1"/>
          <p:nvPr/>
        </p:nvSpPr>
        <p:spPr>
          <a:xfrm>
            <a:off x="450108" y="181602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_⨹_1_5392c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3A1363-3B84-CA12-1631-CB5831BF698E}"/>
              </a:ext>
            </a:extLst>
          </p:cNvPr>
          <p:cNvSpPr txBox="1"/>
          <p:nvPr/>
        </p:nvSpPr>
        <p:spPr>
          <a:xfrm>
            <a:off x="9898907" y="2291513"/>
            <a:ext cx="87761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93B9FD-18FF-FD8D-A164-895C17039337}"/>
              </a:ext>
            </a:extLst>
          </p:cNvPr>
          <p:cNvSpPr txBox="1"/>
          <p:nvPr/>
        </p:nvSpPr>
        <p:spPr>
          <a:xfrm>
            <a:off x="450108" y="276700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_⨹_1_421cc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2" name="yt_shape_1019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91" name="yt_image_10191" title="H_41.8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94" name="yt_shape_10194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小明发现一个被墨水污染的数轴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31990"/>
              </a:rPr>
              <a:t>被墨迹盖住部分的整数共有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96" name="yt_table_1019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720553"/>
              </p:ext>
            </p:extLst>
          </p:nvPr>
        </p:nvGraphicFramePr>
        <p:xfrm>
          <a:off x="540056" y="288498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p:pic>
        <p:nvPicPr>
          <p:cNvPr id="10195" name="yt_image_10195_skip" title="H_34.9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9782" y="2441600"/>
            <a:ext cx="4450968" cy="44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98" name="yt_shape_10198"/>
          <p:cNvSpPr txBox="1"/>
          <p:nvPr/>
        </p:nvSpPr>
        <p:spPr>
          <a:xfrm>
            <a:off x="540119" y="34111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马鞍山博望初中月考卷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80256,isEnd"/>
              </a:rPr>
              <a:t>个单位长度的圆从原点沿数轴向右滚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圆上的一点由原点到达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199" name="yt_image_10199" title="H_56.16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6035" y="4522956"/>
            <a:ext cx="2999928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1CE131-531E-1B30-57C3-EC6D8E60800E}"/>
              </a:ext>
            </a:extLst>
          </p:cNvPr>
          <p:cNvSpPr txBox="1"/>
          <p:nvPr/>
        </p:nvSpPr>
        <p:spPr>
          <a:xfrm>
            <a:off x="105970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972826-62AD-275A-84A6-FAD991142F31}"/>
              </a:ext>
            </a:extLst>
          </p:cNvPr>
          <p:cNvSpPr txBox="1"/>
          <p:nvPr/>
        </p:nvSpPr>
        <p:spPr>
          <a:xfrm>
            <a:off x="8032007" y="3839839"/>
            <a:ext cx="63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1" name="yt_shape_10201"/>
          <p:cNvSpPr txBox="1"/>
          <p:nvPr/>
        </p:nvSpPr>
        <p:spPr>
          <a:xfrm>
            <a:off x="540000" y="900000"/>
            <a:ext cx="1051730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在数轴上标出原点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原点在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的右侧距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04" name="yt_image_10204" title="H_23.47992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2184" y="2626931"/>
            <a:ext cx="4013780" cy="29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7" name="yt_shape_10207"/>
          <p:cNvSpPr txBox="1"/>
          <p:nvPr/>
        </p:nvSpPr>
        <p:spPr>
          <a:xfrm>
            <a:off x="540000" y="3106092"/>
            <a:ext cx="4242636" cy="27917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50" b="0" i="0" u="none" spc="32696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206" name="yt_image_10206" title="H_19.4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3257" y="2433986"/>
            <a:ext cx="4199086" cy="24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9" name="yt_shape_10209"/>
          <p:cNvSpPr txBox="1"/>
          <p:nvPr/>
        </p:nvSpPr>
        <p:spPr>
          <a:xfrm>
            <a:off x="540000" y="3043527"/>
            <a:ext cx="1104308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在数轴上找一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点表示什么数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C045AC-A541-BB93-B09B-41432029FC95}"/>
              </a:ext>
            </a:extLst>
          </p:cNvPr>
          <p:cNvSpPr txBox="1"/>
          <p:nvPr/>
        </p:nvSpPr>
        <p:spPr>
          <a:xfrm>
            <a:off x="449989" y="1804170"/>
            <a:ext cx="85144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原点在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的右侧距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个单位长度处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721E42-9CB2-0EDC-EDFA-8CAA596692BE}"/>
              </a:ext>
            </a:extLst>
          </p:cNvPr>
          <p:cNvSpPr txBox="1"/>
          <p:nvPr/>
        </p:nvSpPr>
        <p:spPr>
          <a:xfrm>
            <a:off x="449989" y="3472209"/>
            <a:ext cx="3051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803F2F-D6E4-A3BA-B6E8-B66F023DFA2C}"/>
              </a:ext>
            </a:extLst>
          </p:cNvPr>
          <p:cNvSpPr txBox="1"/>
          <p:nvPr/>
        </p:nvSpPr>
        <p:spPr>
          <a:xfrm>
            <a:off x="449989" y="4423185"/>
            <a:ext cx="3526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8" name="yt_shape_1021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17" name="yt_image_10217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20" name="yt_shape_10220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刘晓梅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地出发向东走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然后折回向西走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1479"/>
              </a:rPr>
              <a:t>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折回向东走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问此人此时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地哪个方向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地多远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设原点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向东为正方向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观察数轴可得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刘晓梅此时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58e8e"/>
              </a:rPr>
              <a:t>地的正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东方向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离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223" name="yt_shape_10223"/>
          <p:cNvSpPr txBox="1"/>
          <p:nvPr/>
        </p:nvSpPr>
        <p:spPr>
          <a:xfrm>
            <a:off x="540000" y="3553399"/>
            <a:ext cx="4547527" cy="64831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600" b="0" i="0" u="none" spc="-3600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  <a:r>
              <a:rPr lang="en-US" altLang="zh-CN" sz="3600" b="0" i="0" u="none" spc="34561">
                <a:solidFill>
                  <a:srgbClr val="1EE3CF"/>
                </a:solidFill>
                <a:effectLst/>
                <a:latin typeface="Times New Roman" pitchFamily="36"/>
                <a:ea typeface="宋体" pitchFamily="36"/>
              </a:rPr>
              <a:t> </a:t>
            </a:r>
          </a:p>
        </p:txBody>
      </p:sp>
      <p:pic>
        <p:nvPicPr>
          <p:cNvPr id="10222" name="yt_image_10222" title="H_56.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9816" y="3537441"/>
            <a:ext cx="4502593" cy="71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D0CB22-5B6E-8B3A-B369-6EF9325CD772}"/>
              </a:ext>
            </a:extLst>
          </p:cNvPr>
          <p:cNvSpPr txBox="1"/>
          <p:nvPr/>
        </p:nvSpPr>
        <p:spPr>
          <a:xfrm>
            <a:off x="450108" y="2386335"/>
            <a:ext cx="11181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设原点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向东为正方向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观察数轴可得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刘晓梅此时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58e8e"/>
              </a:rPr>
              <a:t>地的正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8D6244-A0DF-6D4D-8F2D-E62834A19E6F}"/>
              </a:ext>
            </a:extLst>
          </p:cNvPr>
          <p:cNvSpPr txBox="1"/>
          <p:nvPr/>
        </p:nvSpPr>
        <p:spPr>
          <a:xfrm>
            <a:off x="450108" y="2861823"/>
            <a:ext cx="3288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东方向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离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902</Words>
  <Application>Microsoft Office PowerPoint</Application>
  <PresentationFormat>宽屏</PresentationFormat>
  <Paragraphs>63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15</cp:revision>
  <dcterms:created xsi:type="dcterms:W3CDTF">2024-08-14T05:26:56Z</dcterms:created>
  <dcterms:modified xsi:type="dcterms:W3CDTF">2024-08-15T05:45:38Z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