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3" r:id="rId6"/>
    <p:sldId id="316" r:id="rId7"/>
    <p:sldId id="318" r:id="rId8"/>
    <p:sldId id="320" r:id="rId9"/>
    <p:sldId id="322" r:id="rId10"/>
    <p:sldId id="323" r:id="rId11"/>
    <p:sldId id="324" r:id="rId12"/>
    <p:sldId id="325" r:id="rId13"/>
    <p:sldId id="326" r:id="rId14"/>
    <p:sldId id="328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6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1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9" name="yt_shape_116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78" name="yt_image_116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1" name="yt_shape_11681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2" name="yt_shape_11682"/>
              <p:cNvSpPr txBox="1"/>
              <p:nvPr/>
            </p:nvSpPr>
            <p:spPr>
              <a:xfrm>
                <a:off x="540119" y="1971599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df27"/>
                  </a:rPr>
                  <a:t>单项式共有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82" name="yt_shape_1168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84" name="yt_table_116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066128"/>
              </p:ext>
            </p:extLst>
          </p:nvPr>
        </p:nvGraphicFramePr>
        <p:xfrm>
          <a:off x="540056" y="313249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</a:tbl>
          </a:graphicData>
        </a:graphic>
      </p:graphicFrame>
      <p:sp>
        <p:nvSpPr>
          <p:cNvPr id="11686" name="yt_shape_11686"/>
          <p:cNvSpPr txBox="1"/>
          <p:nvPr/>
        </p:nvSpPr>
        <p:spPr>
          <a:xfrm>
            <a:off x="540000" y="365867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87" name="yt_table_11687" title="H_166.95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2942510"/>
                  </p:ext>
                </p:extLst>
              </p:nvPr>
            </p:nvGraphicFramePr>
            <p:xfrm>
              <a:off x="540056" y="4137973"/>
              <a:ext cx="5073650" cy="2120266"/>
            </p:xfrm>
            <a:graphic>
              <a:graphicData uri="http://schemas.openxmlformats.org/drawingml/2006/table">
                <a:tbl>
                  <a:tblPr/>
                  <a:tblGrid>
                    <a:gridCol w="5073650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的系数与次数都是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687" name="yt_table_11687" descr="{&quot;rangeId&quot;:3,&quot;type&quot;:&quot;Option&quot;}" title="H_166.95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2942510"/>
                  </p:ext>
                </p:extLst>
              </p:nvPr>
            </p:nvGraphicFramePr>
            <p:xfrm>
              <a:off x="540056" y="4137973"/>
              <a:ext cx="5073650" cy="2120266"/>
            </p:xfrm>
            <a:graphic>
              <a:graphicData uri="http://schemas.openxmlformats.org/drawingml/2006/table">
                <a:tbl>
                  <a:tblPr/>
                  <a:tblGrid>
                    <a:gridCol w="5073650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的系数与次数都是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9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42308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4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457545">
            <a:extLst>
              <a:ext uri="{FF2B5EF4-FFF2-40B4-BE49-F238E27FC236}">
                <a16:creationId xmlns:a16="http://schemas.microsoft.com/office/drawing/2014/main" id="{422C11EB-4E4B-DEC9-18D5-60A08936D6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82097D-EA71-9089-E647-E39639A3B37E}"/>
              </a:ext>
            </a:extLst>
          </p:cNvPr>
          <p:cNvSpPr txBox="1"/>
          <p:nvPr/>
        </p:nvSpPr>
        <p:spPr>
          <a:xfrm>
            <a:off x="1059708" y="25997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E4CD97-E26F-1001-944A-B5A10D88BE31}"/>
              </a:ext>
            </a:extLst>
          </p:cNvPr>
          <p:cNvSpPr txBox="1"/>
          <p:nvPr/>
        </p:nvSpPr>
        <p:spPr>
          <a:xfrm>
            <a:off x="4183789" y="36118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7" name="yt_shape_11737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ec94"/>
              </a:rPr>
              <a:t>不含二次项和三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求出这个多项式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因为关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的多项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3a401"/>
              </a:rPr>
              <a:t>不含二次项和三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所以这个多项式为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D22F33-0E93-ABE3-60E2-EE739397C967}"/>
              </a:ext>
            </a:extLst>
          </p:cNvPr>
          <p:cNvSpPr txBox="1"/>
          <p:nvPr/>
        </p:nvSpPr>
        <p:spPr>
          <a:xfrm>
            <a:off x="450108" y="1804170"/>
            <a:ext cx="1128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的多项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3a401"/>
              </a:rPr>
              <a:t>不含二次项和三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C2507B-B5F7-93EC-01D1-973574DCA575}"/>
              </a:ext>
            </a:extLst>
          </p:cNvPr>
          <p:cNvSpPr txBox="1"/>
          <p:nvPr/>
        </p:nvSpPr>
        <p:spPr>
          <a:xfrm>
            <a:off x="4501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71AAC4-C9D5-57EA-DD37-F728DD98CA19}"/>
              </a:ext>
            </a:extLst>
          </p:cNvPr>
          <p:cNvSpPr txBox="1"/>
          <p:nvPr/>
        </p:nvSpPr>
        <p:spPr>
          <a:xfrm>
            <a:off x="450108" y="2755146"/>
            <a:ext cx="470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18824F-492F-2D48-827B-F67155F12036}"/>
              </a:ext>
            </a:extLst>
          </p:cNvPr>
          <p:cNvSpPr txBox="1"/>
          <p:nvPr/>
        </p:nvSpPr>
        <p:spPr>
          <a:xfrm>
            <a:off x="450108" y="3230634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6516DF-7768-A295-0F0B-50C0305D0D3F}"/>
              </a:ext>
            </a:extLst>
          </p:cNvPr>
          <p:cNvSpPr txBox="1"/>
          <p:nvPr/>
        </p:nvSpPr>
        <p:spPr>
          <a:xfrm>
            <a:off x="450108" y="3706122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所以这个多项式为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9" name="yt_shape_11739"/>
              <p:cNvSpPr txBox="1"/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是六次四项式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23eaa"/>
                  </a:rPr>
                  <a:t>与该多项式的次数相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因为多项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是六次四项式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因为单项式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与该多项式的次数相同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9" name="yt_shape_11739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  <a:blipFill>
                <a:blip r:embed="rId2"/>
                <a:stretch>
                  <a:fillRect l="-1645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762D4A-C1C1-BEEF-A553-EB2888AB2A92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7328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因为多项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式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是六次四项式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69762D4A-C1C1-BEEF-A553-EB2888AB2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7328598" cy="765061"/>
              </a:xfrm>
              <a:prstGeom prst="rect">
                <a:avLst/>
              </a:prstGeom>
              <a:blipFill>
                <a:blip r:embed="rId3"/>
                <a:stretch>
                  <a:fillRect l="-1331" r="-13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254C6D6-0DC3-CC73-7875-739A90A6A1C2}"/>
              </a:ext>
            </a:extLst>
          </p:cNvPr>
          <p:cNvSpPr txBox="1"/>
          <p:nvPr/>
        </p:nvSpPr>
        <p:spPr>
          <a:xfrm>
            <a:off x="450108" y="2671580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BC5270-C61D-477B-FF6F-2EB4DEFC67BD}"/>
              </a:ext>
            </a:extLst>
          </p:cNvPr>
          <p:cNvSpPr txBox="1"/>
          <p:nvPr/>
        </p:nvSpPr>
        <p:spPr>
          <a:xfrm>
            <a:off x="450108" y="3147068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AA28B6-D1D1-5F4F-A4CD-D9E87C7B4567}"/>
              </a:ext>
            </a:extLst>
          </p:cNvPr>
          <p:cNvSpPr txBox="1"/>
          <p:nvPr/>
        </p:nvSpPr>
        <p:spPr>
          <a:xfrm>
            <a:off x="450108" y="3622556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因为单项式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与该多项式的次数相同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B143C4D-C20D-C161-96F8-C2D966EC888D}"/>
              </a:ext>
            </a:extLst>
          </p:cNvPr>
          <p:cNvSpPr txBox="1"/>
          <p:nvPr/>
        </p:nvSpPr>
        <p:spPr>
          <a:xfrm>
            <a:off x="450108" y="4098044"/>
            <a:ext cx="2877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45D1DE-835B-2F0A-8939-36C002B394A0}"/>
              </a:ext>
            </a:extLst>
          </p:cNvPr>
          <p:cNvSpPr txBox="1"/>
          <p:nvPr/>
        </p:nvSpPr>
        <p:spPr>
          <a:xfrm>
            <a:off x="450108" y="4573532"/>
            <a:ext cx="3639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93CE20-AA4B-03D1-8D3C-B378B6C7D22C}"/>
              </a:ext>
            </a:extLst>
          </p:cNvPr>
          <p:cNvSpPr txBox="1"/>
          <p:nvPr/>
        </p:nvSpPr>
        <p:spPr>
          <a:xfrm>
            <a:off x="450108" y="5049020"/>
            <a:ext cx="4712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" name="yt_shape_1174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43" name="yt_image_1174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6" name="yt_shape_11746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的构成规律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ed6,isEnd"/>
              </a:rPr>
              <a:t>并回答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749" name="yt_shape_11749"/>
          <p:cNvSpPr txBox="1"/>
          <p:nvPr/>
        </p:nvSpPr>
        <p:spPr>
          <a:xfrm>
            <a:off x="540000" y="2924944"/>
            <a:ext cx="538609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试写出它的第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求它的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3C229C-15CE-4DF1-CBCE-79241D7B1C6A}"/>
              </a:ext>
            </a:extLst>
          </p:cNvPr>
          <p:cNvSpPr txBox="1"/>
          <p:nvPr/>
        </p:nvSpPr>
        <p:spPr>
          <a:xfrm>
            <a:off x="3498108" y="2386335"/>
            <a:ext cx="1734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A2969B-702C-2FFF-72BC-FE6D53F4BC07}"/>
              </a:ext>
            </a:extLst>
          </p:cNvPr>
          <p:cNvSpPr txBox="1"/>
          <p:nvPr/>
        </p:nvSpPr>
        <p:spPr>
          <a:xfrm>
            <a:off x="449989" y="3353626"/>
            <a:ext cx="488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A4A25C-79C1-1F60-6486-D19DE948CB1C}"/>
              </a:ext>
            </a:extLst>
          </p:cNvPr>
          <p:cNvSpPr txBox="1"/>
          <p:nvPr/>
        </p:nvSpPr>
        <p:spPr>
          <a:xfrm>
            <a:off x="449989" y="3829114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B577BC-7FC1-006A-D5B3-232ABD9C06E3}"/>
              </a:ext>
            </a:extLst>
          </p:cNvPr>
          <p:cNvSpPr txBox="1"/>
          <p:nvPr/>
        </p:nvSpPr>
        <p:spPr>
          <a:xfrm>
            <a:off x="449989" y="478009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E82442-1615-F1FA-DD47-9F5B2837D861}"/>
              </a:ext>
            </a:extLst>
          </p:cNvPr>
          <p:cNvSpPr txBox="1"/>
          <p:nvPr/>
        </p:nvSpPr>
        <p:spPr>
          <a:xfrm>
            <a:off x="449989" y="5255578"/>
            <a:ext cx="4798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000" y="900000"/>
            <a:ext cx="700191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判断单项式、多项式及整式的方法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单项式不含加减运算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多项式必含加减运算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多项式是几个单项式的和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单项式和多项式都是整式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8" name="yt_shape_11688"/>
          <p:cNvSpPr txBox="1"/>
          <p:nvPr/>
        </p:nvSpPr>
        <p:spPr>
          <a:xfrm>
            <a:off x="540000" y="900000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89" name="yt_table_11689" title="H_155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4541200"/>
                  </p:ext>
                </p:extLst>
              </p:nvPr>
            </p:nvGraphicFramePr>
            <p:xfrm>
              <a:off x="540000" y="1531667"/>
              <a:ext cx="11111996" cy="197428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676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652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676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3755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136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6015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𝑣𝑡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689" name="yt_table_11689" descr="{&quot;rangeId&quot;:4,&quot;mathAnswerShape&quot;:1}" title="H_155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4541200"/>
                  </p:ext>
                </p:extLst>
              </p:nvPr>
            </p:nvGraphicFramePr>
            <p:xfrm>
              <a:off x="540000" y="1531667"/>
              <a:ext cx="11111996" cy="197428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676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6528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676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3755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13612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6015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2739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98361" t="-833" r="-328" b="-19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739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2π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98361" t="-101681" r="-328" b="-915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91" name="yt_shape_11691"/>
          <p:cNvSpPr txBox="1"/>
          <p:nvPr/>
        </p:nvSpPr>
        <p:spPr>
          <a:xfrm>
            <a:off x="540000" y="3556299"/>
            <a:ext cx="69217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的五次单项式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8EA3A5-FE09-8B0A-0866-A69F12F1D540}"/>
              </a:ext>
            </a:extLst>
          </p:cNvPr>
          <p:cNvSpPr txBox="1"/>
          <p:nvPr/>
        </p:nvSpPr>
        <p:spPr>
          <a:xfrm>
            <a:off x="3628860" y="2372122"/>
            <a:ext cx="48647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4D68D1-F93D-64B4-A193-ECD2EA8547FC}"/>
              </a:ext>
            </a:extLst>
          </p:cNvPr>
          <p:cNvSpPr txBox="1"/>
          <p:nvPr/>
        </p:nvSpPr>
        <p:spPr>
          <a:xfrm>
            <a:off x="5489417" y="23816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91E210-4B6F-EACA-42CF-6760744296DA}"/>
              </a:ext>
            </a:extLst>
          </p:cNvPr>
          <p:cNvSpPr txBox="1"/>
          <p:nvPr/>
        </p:nvSpPr>
        <p:spPr>
          <a:xfrm>
            <a:off x="7609442" y="2381647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991D5B-2C05-CFAB-1A6C-13E98C4F4F88}"/>
              </a:ext>
            </a:extLst>
          </p:cNvPr>
          <p:cNvSpPr txBox="1"/>
          <p:nvPr/>
        </p:nvSpPr>
        <p:spPr>
          <a:xfrm>
            <a:off x="8732717" y="238164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89B06D-1E74-D11E-8651-C98EA9D8A1EB}"/>
                  </a:ext>
                </a:extLst>
              </p:cNvPr>
              <p:cNvSpPr txBox="1"/>
              <p:nvPr/>
            </p:nvSpPr>
            <p:spPr>
              <a:xfrm>
                <a:off x="10398730" y="2276872"/>
                <a:ext cx="70872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89B06D-1E74-D11E-8651-C98EA9D8A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98730" y="2276872"/>
                <a:ext cx="708724" cy="729565"/>
              </a:xfrm>
              <a:prstGeom prst="rect">
                <a:avLst/>
              </a:prstGeom>
              <a:blipFill>
                <a:blip r:embed="rId3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10E6025-CB05-0FDE-821C-DEE45DB266B5}"/>
              </a:ext>
            </a:extLst>
          </p:cNvPr>
          <p:cNvSpPr txBox="1"/>
          <p:nvPr/>
        </p:nvSpPr>
        <p:spPr>
          <a:xfrm>
            <a:off x="3705060" y="307866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9B2291-7A1D-1555-6529-29E62461409C}"/>
              </a:ext>
            </a:extLst>
          </p:cNvPr>
          <p:cNvSpPr txBox="1"/>
          <p:nvPr/>
        </p:nvSpPr>
        <p:spPr>
          <a:xfrm>
            <a:off x="5794217" y="307866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A2999B8-4AA8-35FE-C90B-627F6362A23B}"/>
              </a:ext>
            </a:extLst>
          </p:cNvPr>
          <p:cNvSpPr txBox="1"/>
          <p:nvPr/>
        </p:nvSpPr>
        <p:spPr>
          <a:xfrm>
            <a:off x="7580867" y="307866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37A7E4-3478-2D90-A324-E0104CE98D97}"/>
              </a:ext>
            </a:extLst>
          </p:cNvPr>
          <p:cNvSpPr txBox="1"/>
          <p:nvPr/>
        </p:nvSpPr>
        <p:spPr>
          <a:xfrm>
            <a:off x="8856542" y="307866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63D2A7-43A5-D59C-EB3C-BFFD44208445}"/>
              </a:ext>
            </a:extLst>
          </p:cNvPr>
          <p:cNvSpPr txBox="1"/>
          <p:nvPr/>
        </p:nvSpPr>
        <p:spPr>
          <a:xfrm>
            <a:off x="10541605" y="3078661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B941984-C80C-C23E-193C-90678323E944}"/>
              </a:ext>
            </a:extLst>
          </p:cNvPr>
          <p:cNvSpPr txBox="1"/>
          <p:nvPr/>
        </p:nvSpPr>
        <p:spPr>
          <a:xfrm>
            <a:off x="6695214" y="35094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2" name="yt_shape_11692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93" name="yt_shape_11693"/>
              <p:cNvSpPr txBox="1"/>
              <p:nvPr/>
            </p:nvSpPr>
            <p:spPr>
              <a:xfrm>
                <a:off x="540119" y="1389434"/>
                <a:ext cx="11492915" cy="14938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百色市田阳区第三初级中学单元卷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747a"/>
                  </a:rPr>
                  <a:t>＋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693" name="yt_shape_1169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493807"/>
              </a:xfrm>
              <a:prstGeom prst="rect">
                <a:avLst/>
              </a:prstGeom>
              <a:blipFill>
                <a:blip r:embed="rId2"/>
                <a:stretch>
                  <a:fillRect l="-1645" b="-32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695" name="yt_table_116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619158"/>
              </p:ext>
            </p:extLst>
          </p:nvPr>
        </p:nvGraphicFramePr>
        <p:xfrm>
          <a:off x="540056" y="2934029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</a:tbl>
          </a:graphicData>
        </a:graphic>
      </p:graphicFrame>
      <p:sp>
        <p:nvSpPr>
          <p:cNvPr id="11697" name="yt_shape_11697"/>
          <p:cNvSpPr txBox="1"/>
          <p:nvPr/>
        </p:nvSpPr>
        <p:spPr>
          <a:xfrm>
            <a:off x="540000" y="3460200"/>
            <a:ext cx="95490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的项数及次数分别是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98" name="yt_table_1169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451378"/>
              </p:ext>
            </p:extLst>
          </p:nvPr>
        </p:nvGraphicFramePr>
        <p:xfrm>
          <a:off x="540056" y="3939503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11700" name="yt_shape_11700"/>
          <p:cNvSpPr txBox="1"/>
          <p:nvPr/>
        </p:nvSpPr>
        <p:spPr>
          <a:xfrm>
            <a:off x="540000" y="4465674"/>
            <a:ext cx="62052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01" name="yt_table_117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667186"/>
              </p:ext>
            </p:extLst>
          </p:nvPr>
        </p:nvGraphicFramePr>
        <p:xfrm>
          <a:off x="540056" y="4944977"/>
          <a:ext cx="8357236" cy="950976"/>
        </p:xfrm>
        <a:graphic>
          <a:graphicData uri="http://schemas.openxmlformats.org/drawingml/2006/table">
            <a:tbl>
              <a:tblPr/>
              <a:tblGrid>
                <a:gridCol w="513302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  <a:gridCol w="322421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5"/>
                  </a:ext>
                </a:extLst>
              </a:tr>
            </a:tbl>
          </a:graphicData>
        </a:graphic>
      </p:graphicFrame>
      <p:sp>
        <p:nvSpPr>
          <p:cNvPr id="11703" name="yt_shape_11703"/>
          <p:cNvSpPr txBox="1"/>
          <p:nvPr/>
        </p:nvSpPr>
        <p:spPr>
          <a:xfrm>
            <a:off x="540000" y="5946531"/>
            <a:ext cx="71990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57621">
            <a:extLst>
              <a:ext uri="{FF2B5EF4-FFF2-40B4-BE49-F238E27FC236}">
                <a16:creationId xmlns:a16="http://schemas.microsoft.com/office/drawing/2014/main" id="{04F0E1BF-4090-843A-353C-F239906E0C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9BB56A-F79F-83D2-6689-055A29313DE6}"/>
              </a:ext>
            </a:extLst>
          </p:cNvPr>
          <p:cNvSpPr txBox="1"/>
          <p:nvPr/>
        </p:nvSpPr>
        <p:spPr>
          <a:xfrm>
            <a:off x="4717943" y="2093897"/>
            <a:ext cx="383286" cy="821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40148A-7427-05D4-AECA-D01F5DAD4232}"/>
              </a:ext>
            </a:extLst>
          </p:cNvPr>
          <p:cNvSpPr txBox="1"/>
          <p:nvPr/>
        </p:nvSpPr>
        <p:spPr>
          <a:xfrm>
            <a:off x="9076464" y="3413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0C6DAC-4173-9B5D-3576-A3702D9E58F5}"/>
              </a:ext>
            </a:extLst>
          </p:cNvPr>
          <p:cNvSpPr txBox="1"/>
          <p:nvPr/>
        </p:nvSpPr>
        <p:spPr>
          <a:xfrm>
            <a:off x="5764939" y="44188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C4A606-C623-8C66-E61C-E1319B9F4D91}"/>
              </a:ext>
            </a:extLst>
          </p:cNvPr>
          <p:cNvSpPr txBox="1"/>
          <p:nvPr/>
        </p:nvSpPr>
        <p:spPr>
          <a:xfrm>
            <a:off x="6969851" y="589972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4" name="yt_shape_11704"/>
              <p:cNvSpPr txBox="1"/>
              <p:nvPr/>
            </p:nvSpPr>
            <p:spPr>
              <a:xfrm>
                <a:off x="540119" y="900000"/>
                <a:ext cx="11492915" cy="42689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下列多项式分别是几次几项式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93f1f"/>
                  </a:rPr>
                  <a:t>指出各多项式的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二次三项式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常数项是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三次三项式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常数项是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四次二项式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常数项是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04" name="yt_shape_11704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68989"/>
              </a:xfrm>
              <a:prstGeom prst="rect">
                <a:avLst/>
              </a:prstGeom>
              <a:blipFill>
                <a:blip r:embed="rId2"/>
                <a:stretch>
                  <a:fillRect l="-1645" t="-1286" b="-3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68F07F-F927-C0C3-060D-978ED571AE10}"/>
              </a:ext>
            </a:extLst>
          </p:cNvPr>
          <p:cNvSpPr txBox="1"/>
          <p:nvPr/>
        </p:nvSpPr>
        <p:spPr>
          <a:xfrm>
            <a:off x="450108" y="247803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二次三项式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6B3FDB-92ED-0AAB-C76B-FA591EE27DB4}"/>
              </a:ext>
            </a:extLst>
          </p:cNvPr>
          <p:cNvSpPr txBox="1"/>
          <p:nvPr/>
        </p:nvSpPr>
        <p:spPr>
          <a:xfrm>
            <a:off x="450108" y="3429008"/>
            <a:ext cx="500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三次三项式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B48E0B-2062-F784-1A75-569989349E78}"/>
              </a:ext>
            </a:extLst>
          </p:cNvPr>
          <p:cNvSpPr txBox="1"/>
          <p:nvPr/>
        </p:nvSpPr>
        <p:spPr>
          <a:xfrm>
            <a:off x="450108" y="4656527"/>
            <a:ext cx="490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四次二项式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常数项是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3" name="yt_shape_11713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14" name="yt_shape_11714"/>
              <p:cNvSpPr txBox="1"/>
              <p:nvPr/>
            </p:nvSpPr>
            <p:spPr>
              <a:xfrm>
                <a:off x="540119" y="1389434"/>
                <a:ext cx="11492915" cy="13204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则其中单项式有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5.75496,H:53.15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0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4" name="yt_shape_117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320490"/>
              </a:xfrm>
              <a:prstGeom prst="rect">
                <a:avLst/>
              </a:prstGeom>
              <a:blipFill>
                <a:blip r:embed="rId2"/>
                <a:stretch>
                  <a:fillRect l="-164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457694">
            <a:extLst>
              <a:ext uri="{FF2B5EF4-FFF2-40B4-BE49-F238E27FC236}">
                <a16:creationId xmlns:a16="http://schemas.microsoft.com/office/drawing/2014/main" id="{9CC2D25F-D533-8669-24E3-D01EBCA30D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4F99DD-6F37-5A11-D226-8B1B2643FE33}"/>
              </a:ext>
            </a:extLst>
          </p:cNvPr>
          <p:cNvSpPr txBox="1"/>
          <p:nvPr/>
        </p:nvSpPr>
        <p:spPr>
          <a:xfrm>
            <a:off x="9557469" y="1314881"/>
            <a:ext cx="1707261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68e6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13509D-0FE7-1ACB-C143-5EB19E34E6F6}"/>
              </a:ext>
            </a:extLst>
          </p:cNvPr>
          <p:cNvSpPr txBox="1"/>
          <p:nvPr/>
        </p:nvSpPr>
        <p:spPr>
          <a:xfrm>
            <a:off x="450108" y="2017633"/>
            <a:ext cx="753174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8F7B53-12D5-AAEC-2C7E-7BF96A0C28AC}"/>
                  </a:ext>
                </a:extLst>
              </p:cNvPr>
              <p:cNvSpPr txBox="1"/>
              <p:nvPr/>
            </p:nvSpPr>
            <p:spPr>
              <a:xfrm>
                <a:off x="2851996" y="2017633"/>
                <a:ext cx="220694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3E8F7B53-12D5-AAEC-2C7E-7BF96A0C2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996" y="2017633"/>
                <a:ext cx="2206943" cy="726326"/>
              </a:xfrm>
              <a:prstGeom prst="rect">
                <a:avLst/>
              </a:prstGeom>
              <a:blipFill>
                <a:blip r:embed="rId4"/>
                <a:stretch>
                  <a:fillRect l="-44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3B6EB21-ACBD-21B7-734C-7D766BE4C3C1}"/>
              </a:ext>
            </a:extLst>
          </p:cNvPr>
          <p:cNvCxnSpPr/>
          <p:nvPr/>
        </p:nvCxnSpPr>
        <p:spPr>
          <a:xfrm>
            <a:off x="2637207" y="2716203"/>
            <a:ext cx="233172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9BAB021-F92C-86FD-D0DE-45D780208EBE}"/>
                  </a:ext>
                </a:extLst>
              </p:cNvPr>
              <p:cNvSpPr txBox="1"/>
              <p:nvPr/>
            </p:nvSpPr>
            <p:spPr>
              <a:xfrm>
                <a:off x="6402852" y="1989886"/>
                <a:ext cx="410718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hasSerialNum': 1, 'mathAnswerShape': 1}">
                <a:extLst>
                  <a:ext uri="{FF2B5EF4-FFF2-40B4-BE49-F238E27FC236}">
                    <a16:creationId xmlns:a16="http://schemas.microsoft.com/office/drawing/2014/main" id="{69BAB021-F92C-86FD-D0DE-45D780208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2852" y="1989886"/>
                <a:ext cx="4107180" cy="726326"/>
              </a:xfrm>
              <a:prstGeom prst="rect">
                <a:avLst/>
              </a:prstGeom>
              <a:blipFill>
                <a:blip r:embed="rId5"/>
                <a:stretch>
                  <a:fillRect l="-222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0B827CA-F452-0F54-C7C9-E0262A03E4B1}"/>
              </a:ext>
            </a:extLst>
          </p:cNvPr>
          <p:cNvCxnSpPr/>
          <p:nvPr/>
        </p:nvCxnSpPr>
        <p:spPr>
          <a:xfrm>
            <a:off x="6188063" y="2716203"/>
            <a:ext cx="423195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6" name="yt_shape_11716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确定多项式各项及各项系数时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易漏掉前面的符号而出错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39BFA7-FC66-FF5D-5659-69684583688E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确定多项式各项及各项系数时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易漏掉前面的符号而出错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717" name="yt_shape_11717"/>
          <p:cNvSpPr txBox="1"/>
          <p:nvPr/>
        </p:nvSpPr>
        <p:spPr>
          <a:xfrm>
            <a:off x="540000" y="1404958"/>
            <a:ext cx="89285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8" name="yt_table_117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241680"/>
              </p:ext>
            </p:extLst>
          </p:nvPr>
        </p:nvGraphicFramePr>
        <p:xfrm>
          <a:off x="540056" y="1884261"/>
          <a:ext cx="7032943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最高次项是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是四次三项式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11720" name="yt_shape_11720"/>
          <p:cNvSpPr txBox="1"/>
          <p:nvPr/>
        </p:nvSpPr>
        <p:spPr>
          <a:xfrm>
            <a:off x="540000" y="2885815"/>
            <a:ext cx="78675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的各项系数之和是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8A0476-A47C-C5DD-0D70-33BF73BAE4A4}"/>
              </a:ext>
            </a:extLst>
          </p:cNvPr>
          <p:cNvSpPr txBox="1"/>
          <p:nvPr/>
        </p:nvSpPr>
        <p:spPr>
          <a:xfrm>
            <a:off x="8479373" y="135815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25C08B-1C43-9D07-D157-975160C1300B}"/>
              </a:ext>
            </a:extLst>
          </p:cNvPr>
          <p:cNvSpPr txBox="1"/>
          <p:nvPr/>
        </p:nvSpPr>
        <p:spPr>
          <a:xfrm>
            <a:off x="7327039" y="283900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2" name="yt_shape_1172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21" name="yt_image_11721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4" name="yt_shape_11724"/>
          <p:cNvSpPr txBox="1"/>
          <p:nvPr/>
        </p:nvSpPr>
        <p:spPr>
          <a:xfrm>
            <a:off x="540000" y="1482165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25" name="yt_table_11725" title="H_155.30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7294572"/>
                  </p:ext>
                </p:extLst>
              </p:nvPr>
            </p:nvGraphicFramePr>
            <p:xfrm>
              <a:off x="540056" y="1961468"/>
              <a:ext cx="4903788" cy="1972375"/>
            </p:xfrm>
            <a:graphic>
              <a:graphicData uri="http://schemas.openxmlformats.org/drawingml/2006/table">
                <a:tbl>
                  <a:tblPr/>
                  <a:tblGrid>
                    <a:gridCol w="4903788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式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xyz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25" name="yt_table_11725" descr="{&quot;rangeId&quot;:16,&quot;type&quot;:&quot;Option&quot;}" title="H_155.30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7294572"/>
                  </p:ext>
                </p:extLst>
              </p:nvPr>
            </p:nvGraphicFramePr>
            <p:xfrm>
              <a:off x="540056" y="1961468"/>
              <a:ext cx="4903788" cy="1972375"/>
            </p:xfrm>
            <a:graphic>
              <a:graphicData uri="http://schemas.openxmlformats.org/drawingml/2006/table">
                <a:tbl>
                  <a:tblPr/>
                  <a:tblGrid>
                    <a:gridCol w="4903788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095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式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xyz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C4C639-6795-B32B-3DA3-F0E5B8865869}"/>
              </a:ext>
            </a:extLst>
          </p:cNvPr>
          <p:cNvSpPr txBox="1"/>
          <p:nvPr/>
        </p:nvSpPr>
        <p:spPr>
          <a:xfrm>
            <a:off x="4336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26" name="yt_shape_11726"/>
              <p:cNvSpPr txBox="1"/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的五次单项式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凤阳县城北中学单元卷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246e,isEnd"/>
                  </a:rPr>
                  <a:t>的四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的三次多项式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5513,isEnd"/>
                  </a:rPr>
                  <a:t>n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26" name="yt_shape_117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46916"/>
              </a:xfrm>
              <a:prstGeom prst="rect">
                <a:avLst/>
              </a:prstGeom>
              <a:blipFill>
                <a:blip r:embed="rId2"/>
                <a:stretch>
                  <a:fillRect l="-1645" t="-2158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332CD6F-E146-F7DB-41EC-2E30802C3520}"/>
              </a:ext>
            </a:extLst>
          </p:cNvPr>
          <p:cNvSpPr txBox="1"/>
          <p:nvPr/>
        </p:nvSpPr>
        <p:spPr>
          <a:xfrm>
            <a:off x="9429007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1F9CAC-CF3C-8CB3-B1B4-0A4095B261E5}"/>
              </a:ext>
            </a:extLst>
          </p:cNvPr>
          <p:cNvSpPr txBox="1"/>
          <p:nvPr/>
        </p:nvSpPr>
        <p:spPr>
          <a:xfrm>
            <a:off x="3814021" y="200013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533714-387E-3087-2476-9195FBBB5A92}"/>
              </a:ext>
            </a:extLst>
          </p:cNvPr>
          <p:cNvSpPr txBox="1"/>
          <p:nvPr/>
        </p:nvSpPr>
        <p:spPr>
          <a:xfrm>
            <a:off x="1059708" y="295110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0" name="yt_shape_11730"/>
              <p:cNvSpPr txBox="1"/>
              <p:nvPr/>
            </p:nvSpPr>
            <p:spPr>
              <a:xfrm>
                <a:off x="540119" y="900000"/>
                <a:ext cx="11492915" cy="3574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7fdc"/>
                  </a:rPr>
                  <a:t>⑥</a:t>
                </a:r>
                <a:b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⑦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分别指出它们的项和次数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是多项式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的项分别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的项分别是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0" name="yt_shape_11730" descr="{&quot;rangeId&quot;:18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74312"/>
              </a:xfrm>
              <a:prstGeom prst="rect">
                <a:avLst/>
              </a:prstGeom>
              <a:blipFill>
                <a:blip r:embed="rId2"/>
                <a:stretch>
                  <a:fillRect l="-1645" b="-2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62D2A6E-B47B-A8AD-14C7-7716248F6F4B}"/>
              </a:ext>
            </a:extLst>
          </p:cNvPr>
          <p:cNvSpPr txBox="1"/>
          <p:nvPr/>
        </p:nvSpPr>
        <p:spPr>
          <a:xfrm>
            <a:off x="450108" y="280924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是多项式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74A16D-EEA2-2E5E-EB5F-EC968B39E8B4}"/>
              </a:ext>
            </a:extLst>
          </p:cNvPr>
          <p:cNvSpPr txBox="1"/>
          <p:nvPr/>
        </p:nvSpPr>
        <p:spPr>
          <a:xfrm>
            <a:off x="450108" y="3284736"/>
            <a:ext cx="590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的项分别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3F8DED3-F64C-9DE0-6DAF-CBF5165E90B7}"/>
                  </a:ext>
                </a:extLst>
              </p:cNvPr>
              <p:cNvSpPr txBox="1"/>
              <p:nvPr/>
            </p:nvSpPr>
            <p:spPr>
              <a:xfrm>
                <a:off x="450108" y="3760224"/>
                <a:ext cx="5849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的项分别是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pageBreak': True, 'mathAnswerShape': 1}">
                <a:extLst>
                  <a:ext uri="{FF2B5EF4-FFF2-40B4-BE49-F238E27FC236}">
                    <a16:creationId xmlns:a16="http://schemas.microsoft.com/office/drawing/2014/main" id="{33F8DED3-F64C-9DE0-6DAF-CBF5165E90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60224"/>
                <a:ext cx="5849048" cy="726326"/>
              </a:xfrm>
              <a:prstGeom prst="rect">
                <a:avLst/>
              </a:prstGeom>
              <a:blipFill>
                <a:blip r:embed="rId3"/>
                <a:stretch>
                  <a:fillRect l="-1668" r="-16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1609</Words>
  <Application>Microsoft Office PowerPoint</Application>
  <PresentationFormat>宽屏</PresentationFormat>
  <Paragraphs>162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