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1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38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8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4" name="yt_shape_136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33" name="yt_image_136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6" name="yt_shape_13636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的由来</a:t>
            </a:r>
          </a:p>
        </p:txBody>
      </p:sp>
      <p:pic>
        <p:nvPicPr>
          <p:cNvPr id="3" name="yt_shape_1723613715603">
            <a:extLst>
              <a:ext uri="{FF2B5EF4-FFF2-40B4-BE49-F238E27FC236}">
                <a16:creationId xmlns:a16="http://schemas.microsoft.com/office/drawing/2014/main" id="{4B9EB074-45C2-8AF5-AC10-F99BE39E07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13637" name="yt_shape_13637"/>
          <p:cNvSpPr txBox="1"/>
          <p:nvPr/>
        </p:nvSpPr>
        <p:spPr>
          <a:xfrm>
            <a:off x="540120" y="200163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第八章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今有武马一匹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中马二匹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下马三匹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e4b0"/>
              </a:rPr>
              <a:t>皆载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四十石至阪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皆不能上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武马借中马一匹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中马借下马一匹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下马借武马一匹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eb6"/>
              </a:rPr>
              <a:t>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皆上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下马一匹各力引几何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匹武马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下马各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c76"/>
              </a:rPr>
              <a:t>z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则可列方程租为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638" name="yt_table_13638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300822"/>
                  </p:ext>
                </p:extLst>
              </p:nvPr>
            </p:nvGraphicFramePr>
            <p:xfrm>
              <a:off x="540056" y="3705306"/>
              <a:ext cx="7774369" cy="3036062"/>
            </p:xfrm>
            <a:graphic>
              <a:graphicData uri="http://schemas.openxmlformats.org/drawingml/2006/table">
                <a:tbl>
                  <a:tblPr/>
                  <a:tblGrid>
                    <a:gridCol w="3970846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380352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638" name="yt_table_13638" title="H_239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4300822"/>
                  </p:ext>
                </p:extLst>
              </p:nvPr>
            </p:nvGraphicFramePr>
            <p:xfrm>
              <a:off x="540056" y="3705306"/>
              <a:ext cx="7774369" cy="3036062"/>
            </p:xfrm>
            <a:graphic>
              <a:graphicData uri="http://schemas.openxmlformats.org/drawingml/2006/table">
                <a:tbl>
                  <a:tblPr/>
                  <a:tblGrid>
                    <a:gridCol w="3970846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3803523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95706" b="-9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4487" b="-9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5"/>
                      </a:ext>
                    </a:extLst>
                  </a:tr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402" r="-95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4487" t="-100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DDF60A-F351-8789-058D-36C2D1379898}"/>
              </a:ext>
            </a:extLst>
          </p:cNvPr>
          <p:cNvSpPr txBox="1"/>
          <p:nvPr/>
        </p:nvSpPr>
        <p:spPr>
          <a:xfrm>
            <a:off x="3802909" y="33812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9" name="yt_shape_13639"/>
              <p:cNvSpPr txBox="1"/>
              <p:nvPr/>
            </p:nvSpPr>
            <p:spPr>
              <a:xfrm>
                <a:off x="540119" y="900000"/>
                <a:ext cx="11492915" cy="39335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并因此而得名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章为方程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dfae2,isEnd"/>
                  </a:rPr>
                  <a:t>里面有这样一道题目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用现代汉语表述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束上等的稻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束中等的稻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束下等的稻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共出谷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b9a7,isEnd"/>
                  </a:rPr>
                  <a:t>2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束上等的稻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束中等的稻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束下等的稻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共出谷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束上等的稻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bfd8,isEnd"/>
                  </a:rPr>
                  <a:t>束中等的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束下等的稻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共出谷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下三种稻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a247d,isEnd"/>
                  </a:rPr>
                  <a:t>每束的出谷量各是多少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下三种稻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每束的出谷量分别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a5c2a,isEnd"/>
                  </a:rPr>
                  <a:t>则列方程组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7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39" name="yt_shape_136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33513"/>
              </a:xfrm>
              <a:prstGeom prst="rect">
                <a:avLst/>
              </a:prstGeom>
              <a:blipFill>
                <a:blip r:embed="rId2"/>
                <a:stretch>
                  <a:fillRect l="-1645" t="-1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C6FF5A-951E-A503-A24B-A88A58CD3E4E}"/>
                  </a:ext>
                </a:extLst>
              </p:cNvPr>
              <p:cNvSpPr txBox="1"/>
              <p:nvPr/>
            </p:nvSpPr>
            <p:spPr>
              <a:xfrm>
                <a:off x="1059708" y="2852936"/>
                <a:ext cx="320154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C6FF5A-951E-A503-A24B-A88A58CD3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852936"/>
                <a:ext cx="3201544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42" name="yt_shape_13642"/>
              <p:cNvSpPr txBox="1"/>
              <p:nvPr/>
            </p:nvSpPr>
            <p:spPr>
              <a:xfrm>
                <a:off x="540119" y="900000"/>
                <a:ext cx="11492915" cy="53222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第八章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今有卖牛二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羊五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以买十三豕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0e75"/>
                  </a:rPr>
                  <a:t>有余钱一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卖牛三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豕三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以买九羊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钱适足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卖羊六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豕八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以买五牛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钱不足六百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1a38"/>
                  </a:rPr>
                  <a:t>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豕各几何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如果卖掉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头牛和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卖掉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807f"/>
                  </a:rPr>
                  <a:t>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牛和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头猪的钱恰好可买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而卖掉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只羊和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头牛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c76c"/>
                  </a:rPr>
                  <a:t>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猪的价格各是多少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设每头牛的价格是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每只羊的价格是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每头猪的价格是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de159"/>
                  </a:rPr>
                  <a:t>根据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题意得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spc="15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每头牛的价格是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每只羊的价格是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每头猪的价格是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42" name="yt_shape_13642" descr="{&quot;rangeId&quot;: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22291"/>
              </a:xfrm>
              <a:prstGeom prst="rect">
                <a:avLst/>
              </a:prstGeom>
              <a:blipFill>
                <a:blip r:embed="rId2"/>
                <a:stretch>
                  <a:fillRect l="-1645" t="-1031" b="-2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56B828-CB51-8D0C-5809-7ECFDC26C5CA}"/>
              </a:ext>
            </a:extLst>
          </p:cNvPr>
          <p:cNvSpPr txBox="1"/>
          <p:nvPr/>
        </p:nvSpPr>
        <p:spPr>
          <a:xfrm>
            <a:off x="450108" y="3230634"/>
            <a:ext cx="1108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设每头牛的价格是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每只羊的价格是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每头猪的价格是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de159"/>
              </a:rPr>
              <a:t>根据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D53557-AD6A-05D5-4528-95CA61696128}"/>
              </a:ext>
            </a:extLst>
          </p:cNvPr>
          <p:cNvSpPr txBox="1"/>
          <p:nvPr/>
        </p:nvSpPr>
        <p:spPr>
          <a:xfrm>
            <a:off x="450108" y="37061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题意得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B33A59C-DDFD-E5D7-43CA-7267B017C59F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646430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mathAnswerShape': 1, 'IsSplitBraceMath': 1}">
                <a:extLst>
                  <a:ext uri="{FF2B5EF4-FFF2-40B4-BE49-F238E27FC236}">
                    <a16:creationId xmlns:a16="http://schemas.microsoft.com/office/drawing/2014/main" id="{1B33A59C-DDFD-E5D7-43CA-7267B017C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6464300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5A9A32B-5A58-605B-DCD6-8FF0FCE2B600}"/>
              </a:ext>
            </a:extLst>
          </p:cNvPr>
          <p:cNvSpPr txBox="1"/>
          <p:nvPr/>
        </p:nvSpPr>
        <p:spPr>
          <a:xfrm>
            <a:off x="450108" y="5699641"/>
            <a:ext cx="1039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每头牛的价格是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每只羊的价格是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每头猪的价格是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000" y="83671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45" name="yt_image_1364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48" name="yt_shape_13648"/>
              <p:cNvSpPr txBox="1"/>
              <p:nvPr/>
            </p:nvSpPr>
            <p:spPr>
              <a:xfrm>
                <a:off x="540119" y="1368089"/>
                <a:ext cx="11492915" cy="3401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是我国古代著名的数学专著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章中给出了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遍乘直除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b4be"/>
                  </a:rPr>
                  <a:t>”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的算法解方程组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比如对于方程组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将其中数学排成长方形式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a0da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然后执行如下步骤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将第二行的数乘以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cc23"/>
                  </a:rPr>
                  <a:t>然后不断地减第一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直到第二行第一个数变为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对第三行做同样的操作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fcd73"/>
                  </a:rPr>
                  <a:t>其余步骤都类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其本质就是在消元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那么其中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648" name="yt_shape_136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8089"/>
                <a:ext cx="11492915" cy="3401765"/>
              </a:xfrm>
              <a:prstGeom prst="rect">
                <a:avLst/>
              </a:prstGeom>
              <a:blipFill>
                <a:blip r:embed="rId3"/>
                <a:stretch>
                  <a:fillRect l="-1645" t="-1434" b="-4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50" name="yt_shape_13650"/>
          <p:cNvSpPr txBox="1"/>
          <p:nvPr/>
        </p:nvSpPr>
        <p:spPr>
          <a:xfrm>
            <a:off x="540000" y="4820642"/>
            <a:ext cx="446276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32139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32139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32139</a:t>
            </a:r>
          </a:p>
        </p:txBody>
      </p:sp>
      <p:sp>
        <p:nvSpPr>
          <p:cNvPr id="13651" name="yt_shape_13651"/>
          <p:cNvSpPr txBox="1"/>
          <p:nvPr/>
        </p:nvSpPr>
        <p:spPr>
          <a:xfrm>
            <a:off x="540000" y="5303664"/>
            <a:ext cx="41165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23134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693102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  <p:sp>
        <p:nvSpPr>
          <p:cNvPr id="13652" name="yt_shape_13652"/>
          <p:cNvSpPr txBox="1"/>
          <p:nvPr/>
        </p:nvSpPr>
        <p:spPr>
          <a:xfrm>
            <a:off x="540000" y="5782967"/>
            <a:ext cx="31867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12326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839</a:t>
            </a:r>
          </a:p>
        </p:txBody>
      </p:sp>
      <p:graphicFrame>
        <p:nvGraphicFramePr>
          <p:cNvPr id="13653" name="yt_table_136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332364"/>
              </p:ext>
            </p:extLst>
          </p:nvPr>
        </p:nvGraphicFramePr>
        <p:xfrm>
          <a:off x="540056" y="6262270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</a:tbl>
          </a:graphicData>
        </a:graphic>
      </p:graphicFrame>
      <p:pic>
        <p:nvPicPr>
          <p:cNvPr id="3" name="yt_shape_1723613715748">
            <a:extLst>
              <a:ext uri="{FF2B5EF4-FFF2-40B4-BE49-F238E27FC236}">
                <a16:creationId xmlns:a16="http://schemas.microsoft.com/office/drawing/2014/main" id="{D0B7B6C8-D478-2506-21ED-17D15D4E94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5389157"/>
            <a:ext cx="463742" cy="253385"/>
          </a:xfrm>
          <a:prstGeom prst="rect">
            <a:avLst/>
          </a:prstGeom>
        </p:spPr>
      </p:pic>
      <p:pic>
        <p:nvPicPr>
          <p:cNvPr id="5" name="yt_shape_1723613715775">
            <a:extLst>
              <a:ext uri="{FF2B5EF4-FFF2-40B4-BE49-F238E27FC236}">
                <a16:creationId xmlns:a16="http://schemas.microsoft.com/office/drawing/2014/main" id="{D71831CB-216F-8C0F-3DCA-10A679F4E8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950" y="5389157"/>
            <a:ext cx="463742" cy="253385"/>
          </a:xfrm>
          <a:prstGeom prst="rect">
            <a:avLst/>
          </a:prstGeom>
        </p:spPr>
      </p:pic>
      <p:pic>
        <p:nvPicPr>
          <p:cNvPr id="7" name="yt_shape_1723613715800">
            <a:extLst>
              <a:ext uri="{FF2B5EF4-FFF2-40B4-BE49-F238E27FC236}">
                <a16:creationId xmlns:a16="http://schemas.microsoft.com/office/drawing/2014/main" id="{D3F59CA0-F7EB-3A6B-5D8C-10358E9D2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300" y="5389157"/>
            <a:ext cx="463742" cy="253385"/>
          </a:xfrm>
          <a:prstGeom prst="rect">
            <a:avLst/>
          </a:prstGeom>
        </p:spPr>
      </p:pic>
      <p:pic>
        <p:nvPicPr>
          <p:cNvPr id="9" name="yt_shape_1723613715900">
            <a:extLst>
              <a:ext uri="{FF2B5EF4-FFF2-40B4-BE49-F238E27FC236}">
                <a16:creationId xmlns:a16="http://schemas.microsoft.com/office/drawing/2014/main" id="{CACEBB26-1C41-CD47-331E-456950F94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00" y="5868460"/>
            <a:ext cx="463742" cy="253385"/>
          </a:xfrm>
          <a:prstGeom prst="rect">
            <a:avLst/>
          </a:prstGeom>
        </p:spPr>
      </p:pic>
      <p:pic>
        <p:nvPicPr>
          <p:cNvPr id="11" name="yt_shape_1723613715925">
            <a:extLst>
              <a:ext uri="{FF2B5EF4-FFF2-40B4-BE49-F238E27FC236}">
                <a16:creationId xmlns:a16="http://schemas.microsoft.com/office/drawing/2014/main" id="{58F46587-7715-CC95-8AA4-3D443AB7B8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150" y="5868460"/>
            <a:ext cx="463742" cy="25338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0A729E-2E48-8D8A-AF9A-328BD7181B18}"/>
              </a:ext>
            </a:extLst>
          </p:cNvPr>
          <p:cNvSpPr txBox="1"/>
          <p:nvPr/>
        </p:nvSpPr>
        <p:spPr>
          <a:xfrm>
            <a:off x="8108207" y="42657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56" name="yt_shape_13656"/>
              <p:cNvSpPr txBox="1"/>
              <p:nvPr/>
            </p:nvSpPr>
            <p:spPr>
              <a:xfrm>
                <a:off x="540119" y="900198"/>
                <a:ext cx="11492915" cy="5393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九章算术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第八章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今有令一人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吏五人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从者一十人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eacc"/>
                  </a:rPr>
                  <a:t>食鸡一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令一十一人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吏一人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从者五人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食鸡八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令五人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吏一十人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从者一人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cd80"/>
                  </a:rPr>
                  <a:t>食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鸡六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从者食鸡各几何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今有县令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官员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人和随从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e887"/>
                  </a:rPr>
                  <a:t>共吃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县令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官员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人共吃了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县令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官员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07c2"/>
                  </a:rPr>
                  <a:t>随从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人共吃了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问县令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官员和随从每人各吃了多少鸡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设县令、官员、随从每人各吃鸡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97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县令每人吃鸡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官员每人吃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随从每人吃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56" name="yt_shape_13656" descr="{&quot;rangeId&quot;:7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393784"/>
              </a:xfrm>
              <a:prstGeom prst="rect">
                <a:avLst/>
              </a:prstGeom>
              <a:blipFill>
                <a:blip r:embed="rId2"/>
                <a:stretch>
                  <a:fillRect l="-1645" t="-1584" b="-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C7C0CBC-7A94-27B3-A219-83448CBACCA2}"/>
              </a:ext>
            </a:extLst>
          </p:cNvPr>
          <p:cNvSpPr txBox="1"/>
          <p:nvPr/>
        </p:nvSpPr>
        <p:spPr>
          <a:xfrm>
            <a:off x="450108" y="3047952"/>
            <a:ext cx="93891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设县令、官员、随从每人各吃鸡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2648E7-80CA-3FD9-81A2-26BE3D8B9512}"/>
                  </a:ext>
                </a:extLst>
              </p:cNvPr>
              <p:cNvSpPr txBox="1"/>
              <p:nvPr/>
            </p:nvSpPr>
            <p:spPr>
              <a:xfrm>
                <a:off x="450108" y="3486864"/>
                <a:ext cx="5213032" cy="22008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, 'IsSplitBraceMath': 1}">
                <a:extLst>
                  <a:ext uri="{FF2B5EF4-FFF2-40B4-BE49-F238E27FC236}">
                    <a16:creationId xmlns:a16="http://schemas.microsoft.com/office/drawing/2014/main" id="{F32648E7-80CA-3FD9-81A2-26BE3D8B95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86864"/>
                <a:ext cx="5213032" cy="22008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6C05E0-D879-61B9-C963-3A11045DC501}"/>
                  </a:ext>
                </a:extLst>
              </p:cNvPr>
              <p:cNvSpPr txBox="1"/>
              <p:nvPr/>
            </p:nvSpPr>
            <p:spPr>
              <a:xfrm>
                <a:off x="450108" y="5594112"/>
                <a:ext cx="9700323" cy="6945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县令每人吃鸡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官员每人吃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鸡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随从每人吃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鸡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只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, 'IsSplitBraceMath': 1}">
                <a:extLst>
                  <a:ext uri="{FF2B5EF4-FFF2-40B4-BE49-F238E27FC236}">
                    <a16:creationId xmlns:a16="http://schemas.microsoft.com/office/drawing/2014/main" id="{AB6C05E0-D879-61B9-C963-3A11045DC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94112"/>
                <a:ext cx="9700323" cy="694512"/>
              </a:xfrm>
              <a:prstGeom prst="rect">
                <a:avLst/>
              </a:prstGeom>
              <a:blipFill>
                <a:blip r:embed="rId4"/>
                <a:stretch>
                  <a:fillRect l="-1006" r="-943" b="-4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1086</Words>
  <Application>Microsoft Office PowerPoint</Application>
  <PresentationFormat>宽屏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2024-08-15T06:48:33Z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