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1" r:id="rId8"/>
    <p:sldId id="313" r:id="rId9"/>
    <p:sldId id="315" r:id="rId10"/>
    <p:sldId id="321" r:id="rId11"/>
    <p:sldId id="322" r:id="rId12"/>
    <p:sldId id="316" r:id="rId13"/>
    <p:sldId id="323" r:id="rId14"/>
    <p:sldId id="324" r:id="rId15"/>
    <p:sldId id="318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9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4" name="yt_shape_14784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83" name="yt_image_1478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6" name="yt_shape_14786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选用适当的统计图描述数据</a:t>
            </a:r>
          </a:p>
        </p:txBody>
      </p:sp>
      <p:sp>
        <p:nvSpPr>
          <p:cNvPr id="14787" name="yt_shape_14787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气象小组测得一周内每天的最高气温分别是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8bcb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为了反应这一周的最高气温的变化情况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应制作的统计图是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88" name="yt_table_147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94440"/>
              </p:ext>
            </p:extLst>
          </p:nvPr>
        </p:nvGraphicFramePr>
        <p:xfrm>
          <a:off x="540056" y="2931034"/>
          <a:ext cx="63519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非上述统计图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3"/>
                  </a:ext>
                </a:extLst>
              </a:tr>
            </a:tbl>
          </a:graphicData>
        </a:graphic>
      </p:graphicFrame>
      <p:pic>
        <p:nvPicPr>
          <p:cNvPr id="3" name="yt_shape_1723613844534">
            <a:extLst>
              <a:ext uri="{FF2B5EF4-FFF2-40B4-BE49-F238E27FC236}">
                <a16:creationId xmlns:a16="http://schemas.microsoft.com/office/drawing/2014/main" id="{689DD7A9-6D26-985C-7DC8-DE7BD81E81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5A4AB9-72BB-44F1-AA01-DB38C001D6C5}"/>
              </a:ext>
            </a:extLst>
          </p:cNvPr>
          <p:cNvSpPr txBox="1"/>
          <p:nvPr/>
        </p:nvSpPr>
        <p:spPr>
          <a:xfrm>
            <a:off x="10676782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用适当的统计图表示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年各季度销售量的变化情况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运用折线统计图表示如上图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从以上的统计图表中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你能得出什么结论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4726"/>
              </a:rPr>
              <a:t>请为张阿姨今后的经营提一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条建议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皮鞋的销量情况与季节有关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第一、四季度是销售旺季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50f7b"/>
              </a:rPr>
              <a:t>而第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二、三季度是销售淡季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建议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在销售旺季多进一些皮鞋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在淡季则少进一些皮鞋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0_801b9"/>
              </a:rPr>
              <a:t>或在销售淡季可以考虑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经营其他适合第二、三季度销售的商品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7B20BE-FF76-E2D7-2F3B-E72170B81952}"/>
              </a:ext>
            </a:extLst>
          </p:cNvPr>
          <p:cNvSpPr txBox="1"/>
          <p:nvPr/>
        </p:nvSpPr>
        <p:spPr>
          <a:xfrm>
            <a:off x="450108" y="132868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运用折线统计图表示如上图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FC2CE1-ADF2-C3E6-C299-9FEEC4C8A75A}"/>
              </a:ext>
            </a:extLst>
          </p:cNvPr>
          <p:cNvSpPr txBox="1"/>
          <p:nvPr/>
        </p:nvSpPr>
        <p:spPr>
          <a:xfrm>
            <a:off x="450108" y="2755146"/>
            <a:ext cx="10771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皮鞋的销量情况与季节有关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第一、四季度是销售旺季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50f7b"/>
              </a:rPr>
              <a:t>而第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A3B27D-6548-A0F7-08FF-BC893BBFC69A}"/>
              </a:ext>
            </a:extLst>
          </p:cNvPr>
          <p:cNvSpPr txBox="1"/>
          <p:nvPr/>
        </p:nvSpPr>
        <p:spPr>
          <a:xfrm>
            <a:off x="450108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二、三季度是销售淡季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865BCC-E5A7-99D9-5D1D-D67A00B5610F}"/>
              </a:ext>
            </a:extLst>
          </p:cNvPr>
          <p:cNvSpPr txBox="1"/>
          <p:nvPr/>
        </p:nvSpPr>
        <p:spPr>
          <a:xfrm>
            <a:off x="450108" y="370612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建议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在销售旺季多进一些皮鞋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在淡季则少进一些皮鞋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0_801b9"/>
              </a:rPr>
              <a:t>或在销售淡季可以考虑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198BB1-DAD2-9DAB-7454-E22C11EFD7C2}"/>
              </a:ext>
            </a:extLst>
          </p:cNvPr>
          <p:cNvSpPr txBox="1"/>
          <p:nvPr/>
        </p:nvSpPr>
        <p:spPr>
          <a:xfrm>
            <a:off x="450108" y="4181610"/>
            <a:ext cx="551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经营其他适合第二、三季度销售的商品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7" name="yt_shape_14837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36" name="yt_image_14836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9" name="yt_shape_14839"/>
          <p:cNvSpPr txBox="1"/>
          <p:nvPr/>
        </p:nvSpPr>
        <p:spPr>
          <a:xfrm>
            <a:off x="540119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小明对某班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名学生喜欢的体育项目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5a01"/>
              </a:rPr>
              <a:t>每人可喜欢多个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进行了一次调查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调查情况如下表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840" name="yt_table_1484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07177"/>
              </p:ext>
            </p:extLst>
          </p:nvPr>
        </p:nvGraphicFramePr>
        <p:xfrm>
          <a:off x="540000" y="2577484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00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3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3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27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喜欢的项目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篮球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足球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羽毛球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乒乓球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43" name="yt_shape_14843"/>
              <p:cNvSpPr txBox="1"/>
              <p:nvPr/>
            </p:nvSpPr>
            <p:spPr>
              <a:xfrm>
                <a:off x="540000" y="1357004"/>
                <a:ext cx="8156079" cy="50963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计算喜欢各项体育项目的人数占全班总人数的百分率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喜欢篮球的人数占全班总人数的百分率为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喜欢足球的人数占全班总人数的百分率为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喜欢羽毛球的人数占全班总人数的百分率为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喜欢乒乓球的人数占全班总人数的百分率为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43" name="yt_shape_148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7004"/>
                <a:ext cx="8156079" cy="5096332"/>
              </a:xfrm>
              <a:prstGeom prst="rect">
                <a:avLst/>
              </a:prstGeom>
              <a:blipFill>
                <a:blip r:embed="rId2"/>
                <a:stretch>
                  <a:fillRect l="-2317" t="-1077" r="-1271" b="-9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452ACF-A77D-2C7C-0054-5A278CB32E85}"/>
              </a:ext>
            </a:extLst>
          </p:cNvPr>
          <p:cNvSpPr txBox="1"/>
          <p:nvPr/>
        </p:nvSpPr>
        <p:spPr>
          <a:xfrm>
            <a:off x="449989" y="1785686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喜欢篮球的人数占全班总人数的百分率为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7AECAF-62BE-781E-6596-C55A51175279}"/>
                  </a:ext>
                </a:extLst>
              </p:cNvPr>
              <p:cNvSpPr txBox="1"/>
              <p:nvPr/>
            </p:nvSpPr>
            <p:spPr>
              <a:xfrm>
                <a:off x="449989" y="2261174"/>
                <a:ext cx="27708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7AECAF-62BE-781E-6596-C55A51175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1174"/>
                <a:ext cx="2770886" cy="775793"/>
              </a:xfrm>
              <a:prstGeom prst="rect">
                <a:avLst/>
              </a:prstGeom>
              <a:blipFill>
                <a:blip r:embed="rId3"/>
                <a:stretch>
                  <a:fillRect r="-352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D20FC24-5B70-11A1-C6E3-78F42444D95E}"/>
              </a:ext>
            </a:extLst>
          </p:cNvPr>
          <p:cNvSpPr txBox="1"/>
          <p:nvPr/>
        </p:nvSpPr>
        <p:spPr>
          <a:xfrm>
            <a:off x="449989" y="294335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喜欢足球的人数占全班总人数的百分率为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D253D7-511E-8ECC-711A-BE9EF142AC15}"/>
                  </a:ext>
                </a:extLst>
              </p:cNvPr>
              <p:cNvSpPr txBox="1"/>
              <p:nvPr/>
            </p:nvSpPr>
            <p:spPr>
              <a:xfrm>
                <a:off x="449989" y="3418843"/>
                <a:ext cx="27708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9D253D7-511E-8ECC-711A-BE9EF142AC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8843"/>
                <a:ext cx="2770886" cy="769061"/>
              </a:xfrm>
              <a:prstGeom prst="rect">
                <a:avLst/>
              </a:prstGeom>
              <a:blipFill>
                <a:blip r:embed="rId4"/>
                <a:stretch>
                  <a:fillRect r="-35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02FE295-91F1-1691-E5B8-40B4809E32DA}"/>
              </a:ext>
            </a:extLst>
          </p:cNvPr>
          <p:cNvSpPr txBox="1"/>
          <p:nvPr/>
        </p:nvSpPr>
        <p:spPr>
          <a:xfrm>
            <a:off x="449989" y="4094292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喜欢羽毛球的人数占全班总人数的百分率为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99DF04-F882-AFC4-9145-CFA6F32B0C51}"/>
                  </a:ext>
                </a:extLst>
              </p:cNvPr>
              <p:cNvSpPr txBox="1"/>
              <p:nvPr/>
            </p:nvSpPr>
            <p:spPr>
              <a:xfrm>
                <a:off x="449989" y="4569780"/>
                <a:ext cx="27708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299DF04-F882-AFC4-9145-CFA6F32B0C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9780"/>
                <a:ext cx="2770886" cy="769062"/>
              </a:xfrm>
              <a:prstGeom prst="rect">
                <a:avLst/>
              </a:prstGeom>
              <a:blipFill>
                <a:blip r:embed="rId5"/>
                <a:stretch>
                  <a:fillRect r="-35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CF2A82C-A6EB-0962-B60A-234A13333C3F}"/>
              </a:ext>
            </a:extLst>
          </p:cNvPr>
          <p:cNvSpPr txBox="1"/>
          <p:nvPr/>
        </p:nvSpPr>
        <p:spPr>
          <a:xfrm>
            <a:off x="449989" y="524523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喜欢乒乓球的人数占全班总人数的百分率为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99F5937-95F6-44FC-4D3A-641B841F6D34}"/>
                  </a:ext>
                </a:extLst>
              </p:cNvPr>
              <p:cNvSpPr txBox="1"/>
              <p:nvPr/>
            </p:nvSpPr>
            <p:spPr>
              <a:xfrm>
                <a:off x="449989" y="5720718"/>
                <a:ext cx="26184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99F5937-95F6-44FC-4D3A-641B841F6D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20718"/>
                <a:ext cx="2618486" cy="730136"/>
              </a:xfrm>
              <a:prstGeom prst="rect">
                <a:avLst/>
              </a:prstGeom>
              <a:blipFill>
                <a:blip r:embed="rId6"/>
                <a:stretch>
                  <a:fillRect r="-373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42" name="yt_shape_14842"/>
          <p:cNvSpPr txBox="1"/>
          <p:nvPr/>
        </p:nvSpPr>
        <p:spPr>
          <a:xfrm>
            <a:off x="540000" y="873348"/>
            <a:ext cx="369331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6" name="yt_shape_1484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上述调查结果能否用扇形统计图表示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不能用扇形统计图表示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而扇形统计图的百分率之和是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79646"/>
              </a:rPr>
              <a:t>所以不能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用扇形统计图表示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若想用统计图表示上述百分率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可选用什么统计图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请作出该统计图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可选用条形统计图来表示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851" name="yt_shape_14851"/>
          <p:cNvSpPr txBox="1"/>
          <p:nvPr/>
        </p:nvSpPr>
        <p:spPr>
          <a:xfrm>
            <a:off x="540000" y="3913360"/>
            <a:ext cx="4429482" cy="184601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50" b="0" i="0" u="none" spc="-102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  <a:r>
              <a:rPr lang="en-US" altLang="zh-CN" sz="10250" b="0" i="0" u="none" spc="31978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</a:rPr>
              <a:t> </a:t>
            </a:r>
          </a:p>
        </p:txBody>
      </p:sp>
      <p:pic>
        <p:nvPicPr>
          <p:cNvPr id="14850" name="yt_image_14850" title="H_160.6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2576" y="3892496"/>
            <a:ext cx="4384085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47BCBF-9A95-AE68-B90D-EF2A80128976}"/>
              </a:ext>
            </a:extLst>
          </p:cNvPr>
          <p:cNvSpPr txBox="1"/>
          <p:nvPr/>
        </p:nvSpPr>
        <p:spPr>
          <a:xfrm>
            <a:off x="450108" y="132868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不能用扇形统计图表示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9F4FC1-7552-E03E-285A-5A7524DE2D68}"/>
              </a:ext>
            </a:extLst>
          </p:cNvPr>
          <p:cNvSpPr txBox="1"/>
          <p:nvPr/>
        </p:nvSpPr>
        <p:spPr>
          <a:xfrm>
            <a:off x="450108" y="180417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而扇形统计图的百分率之和是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79646"/>
              </a:rPr>
              <a:t>所以不能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94A8F1-9435-FD5C-AC1E-7F7DA801D783}"/>
              </a:ext>
            </a:extLst>
          </p:cNvPr>
          <p:cNvSpPr txBox="1"/>
          <p:nvPr/>
        </p:nvSpPr>
        <p:spPr>
          <a:xfrm>
            <a:off x="450108" y="2279658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用扇形统计图表示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13A0A8-6316-65EC-B47E-2107F7CC4021}"/>
              </a:ext>
            </a:extLst>
          </p:cNvPr>
          <p:cNvSpPr txBox="1"/>
          <p:nvPr/>
        </p:nvSpPr>
        <p:spPr>
          <a:xfrm>
            <a:off x="450108" y="323063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可选用条形统计图来表示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3" name="yt_shape_1485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通过实例进一步理解三种统计图的特点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6_0604a"/>
              </a:rPr>
              <a:t>能根据具体的问题情境灵活地选择统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计图描述数据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0" name="yt_shape_14790"/>
          <p:cNvSpPr txBox="1"/>
          <p:nvPr/>
        </p:nvSpPr>
        <p:spPr>
          <a:xfrm>
            <a:off x="540000" y="900000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安徽五座名山的海拔高度如下表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91" name="yt_table_1479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699894"/>
              </p:ext>
            </p:extLst>
          </p:nvPr>
        </p:nvGraphicFramePr>
        <p:xfrm>
          <a:off x="540000" y="1531667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3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5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5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5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59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山名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黄山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九华山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天柱山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齐云山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琅琊山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主峰海拔高度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1864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1489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585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93" name="yt_shape_14793"/>
          <p:cNvSpPr txBox="1"/>
          <p:nvPr/>
        </p:nvSpPr>
        <p:spPr>
          <a:xfrm>
            <a:off x="540119" y="29352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若要根据表中的数据制作统计图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0_d8f96"/>
              </a:rPr>
              <a:t>从而更清楚地对几座山的主峰海拔高度进行比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应选用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4" name="yt_table_147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310779"/>
              </p:ext>
            </p:extLst>
          </p:nvPr>
        </p:nvGraphicFramePr>
        <p:xfrm>
          <a:off x="540056" y="3894708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以上都可以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E44848F-3E53-F1C7-44E9-CF55B62C8133}"/>
              </a:ext>
            </a:extLst>
          </p:cNvPr>
          <p:cNvSpPr txBox="1"/>
          <p:nvPr/>
        </p:nvSpPr>
        <p:spPr>
          <a:xfrm>
            <a:off x="2583708" y="33639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6" name="yt_shape_14796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为了直观地表示世界七大洲的面积各占全球陆地面积的百分比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ceca"/>
              </a:rPr>
              <a:t>最适合使用的统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97" name="yt_table_147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186885"/>
              </p:ext>
            </p:extLst>
          </p:nvPr>
        </p:nvGraphicFramePr>
        <p:xfrm>
          <a:off x="540056" y="1859435"/>
          <a:ext cx="54375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复式条形图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</a:tbl>
          </a:graphicData>
        </a:graphic>
      </p:graphicFrame>
      <p:sp>
        <p:nvSpPr>
          <p:cNvPr id="14799" name="yt_shape_14799"/>
          <p:cNvSpPr txBox="1"/>
          <p:nvPr/>
        </p:nvSpPr>
        <p:spPr>
          <a:xfrm>
            <a:off x="540119" y="286098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合肥市五十中单元卷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空气由多种气体混合而成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640a,isEnd"/>
              </a:rPr>
              <a:t>为了直观介绍空气中各成分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的百分率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最适合使用的统计图是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62A7DD-04AA-62AF-F4FC-6365A1816C0F}"/>
              </a:ext>
            </a:extLst>
          </p:cNvPr>
          <p:cNvSpPr txBox="1"/>
          <p:nvPr/>
        </p:nvSpPr>
        <p:spPr>
          <a:xfrm>
            <a:off x="19741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1B46C7-E90C-A5A3-2C19-F89A1D0AE038}"/>
              </a:ext>
            </a:extLst>
          </p:cNvPr>
          <p:cNvSpPr txBox="1"/>
          <p:nvPr/>
        </p:nvSpPr>
        <p:spPr>
          <a:xfrm>
            <a:off x="5326908" y="3289671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扇形统计图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0" name="yt_shape_14800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复式统计图</a:t>
            </a:r>
          </a:p>
        </p:txBody>
      </p:sp>
      <p:sp>
        <p:nvSpPr>
          <p:cNvPr id="14801" name="yt_shape_1480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天的日平均气温如图所示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则两地温差最小的是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808f,isEn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02" name="yt_image_148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7357" y="2501233"/>
            <a:ext cx="3757285" cy="1881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44608">
            <a:extLst>
              <a:ext uri="{FF2B5EF4-FFF2-40B4-BE49-F238E27FC236}">
                <a16:creationId xmlns:a16="http://schemas.microsoft.com/office/drawing/2014/main" id="{A1626602-9EBC-AC17-9580-35215B9AC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BF8648-985E-B6B1-ED97-36F769F707BF}"/>
              </a:ext>
            </a:extLst>
          </p:cNvPr>
          <p:cNvSpPr txBox="1"/>
          <p:nvPr/>
        </p:nvSpPr>
        <p:spPr>
          <a:xfrm>
            <a:off x="1059708" y="181811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某厂一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二车间去年第一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四季度所获利润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ff7a"/>
              </a:rPr>
              <a:t>情况如下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请选用复式统计图表示出两车间的获利情况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805" name="yt_table_14805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25813"/>
              </p:ext>
            </p:extLst>
          </p:nvPr>
        </p:nvGraphicFramePr>
        <p:xfrm>
          <a:off x="6384032" y="2520472"/>
          <a:ext cx="5267968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74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7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16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一车间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二车间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716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第一季度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16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第二季度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16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第三季度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7162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第四季度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808" name="yt_image_14808" title="H_173.1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5201" y="2708920"/>
            <a:ext cx="4072768" cy="219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8DA030-2DAF-87A9-E04D-0BF7392A1FB8}"/>
              </a:ext>
            </a:extLst>
          </p:cNvPr>
          <p:cNvSpPr txBox="1"/>
          <p:nvPr/>
        </p:nvSpPr>
        <p:spPr>
          <a:xfrm>
            <a:off x="481677" y="189442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1" name="yt_shape_14811"/>
          <p:cNvSpPr txBox="1"/>
          <p:nvPr/>
        </p:nvSpPr>
        <p:spPr>
          <a:xfrm>
            <a:off x="540000" y="900000"/>
            <a:ext cx="646330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不能根据题意选择合适的统计图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087EC6-F8FF-A4B1-23A0-9798ABB277C0}"/>
              </a:ext>
            </a:extLst>
          </p:cNvPr>
          <p:cNvSpPr txBox="1"/>
          <p:nvPr/>
        </p:nvSpPr>
        <p:spPr>
          <a:xfrm>
            <a:off x="449989" y="853194"/>
            <a:ext cx="658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不能根据题意选择合适的统计图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812" name="yt_shape_14812"/>
          <p:cNvSpPr txBox="1"/>
          <p:nvPr/>
        </p:nvSpPr>
        <p:spPr>
          <a:xfrm>
            <a:off x="540119" y="14150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下列四个统计图中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73ec5"/>
              </a:rPr>
              <a:t>用来表示不同品种的奶牛的平均产奶量最为合适的是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813" name="yt_shape_14813"/>
          <p:cNvSpPr txBox="1"/>
          <p:nvPr/>
        </p:nvSpPr>
        <p:spPr>
          <a:xfrm>
            <a:off x="540000" y="2502103"/>
            <a:ext cx="4106894" cy="17649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>
                <a:solidFill>
                  <a:srgbClr val="1EE3CF"/>
                </a:solidFill>
                <a:effectLst/>
                <a:latin typeface="Times New Roman" pitchFamily="91"/>
                <a:ea typeface="Times New Roman" pitchFamily="9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9800" b="0" i="0" u="none">
                <a:solidFill>
                  <a:srgbClr val="1EE3CF"/>
                </a:solidFill>
                <a:effectLst/>
                <a:latin typeface="Times New Roman" pitchFamily="98"/>
                <a:ea typeface="Times New Roman" pitchFamily="9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</a:p>
        </p:txBody>
      </p:sp>
      <p:sp>
        <p:nvSpPr>
          <p:cNvPr id="14814" name="yt_shape_14814"/>
          <p:cNvSpPr txBox="1"/>
          <p:nvPr/>
        </p:nvSpPr>
        <p:spPr>
          <a:xfrm>
            <a:off x="839416" y="4364918"/>
            <a:ext cx="338010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4816" name="yt_shape_14816"/>
          <p:cNvSpPr txBox="1"/>
          <p:nvPr/>
        </p:nvSpPr>
        <p:spPr>
          <a:xfrm>
            <a:off x="5800064" y="4336945"/>
            <a:ext cx="338010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	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3613844704">
            <a:extLst>
              <a:ext uri="{FF2B5EF4-FFF2-40B4-BE49-F238E27FC236}">
                <a16:creationId xmlns:a16="http://schemas.microsoft.com/office/drawing/2014/main" id="{18C6F778-924F-AA86-9894-803B65C97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1088"/>
            <a:ext cx="1387667" cy="1389931"/>
          </a:xfrm>
          <a:prstGeom prst="rect">
            <a:avLst/>
          </a:prstGeom>
        </p:spPr>
      </p:pic>
      <p:pic>
        <p:nvPicPr>
          <p:cNvPr id="5" name="yt_shape_1723613844730">
            <a:extLst>
              <a:ext uri="{FF2B5EF4-FFF2-40B4-BE49-F238E27FC236}">
                <a16:creationId xmlns:a16="http://schemas.microsoft.com/office/drawing/2014/main" id="{E9996370-39B0-89D3-AF42-9AE7B466ED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579479"/>
            <a:ext cx="2238567" cy="1593149"/>
          </a:xfrm>
          <a:prstGeom prst="rect">
            <a:avLst/>
          </a:prstGeom>
        </p:spPr>
      </p:pic>
      <p:pic>
        <p:nvPicPr>
          <p:cNvPr id="7" name="yt_shape_1723613844805">
            <a:extLst>
              <a:ext uri="{FF2B5EF4-FFF2-40B4-BE49-F238E27FC236}">
                <a16:creationId xmlns:a16="http://schemas.microsoft.com/office/drawing/2014/main" id="{4564D0A2-9582-9896-100B-613A9073AB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32" y="2563039"/>
            <a:ext cx="2041717" cy="1728326"/>
          </a:xfrm>
          <a:prstGeom prst="rect">
            <a:avLst/>
          </a:prstGeom>
        </p:spPr>
      </p:pic>
      <p:pic>
        <p:nvPicPr>
          <p:cNvPr id="9" name="yt_shape_1723613844833">
            <a:extLst>
              <a:ext uri="{FF2B5EF4-FFF2-40B4-BE49-F238E27FC236}">
                <a16:creationId xmlns:a16="http://schemas.microsoft.com/office/drawing/2014/main" id="{7637B665-5997-40A1-217D-DFB5068397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232" y="2548469"/>
            <a:ext cx="2302067" cy="17574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EA9AA88-A113-689C-FC9B-96EC4905E585}"/>
              </a:ext>
            </a:extLst>
          </p:cNvPr>
          <p:cNvSpPr txBox="1"/>
          <p:nvPr/>
        </p:nvSpPr>
        <p:spPr>
          <a:xfrm>
            <a:off x="1059708" y="184376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8" name="yt_shape_14818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817" name="yt_image_1481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0" name="yt_shape_1482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下面是反映世界人口情况的数据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9f1c"/>
              </a:rPr>
              <a:t>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世界人口数依次达到了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c52d"/>
              </a:rPr>
              <a:t>年世界人口将达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年世界人口将达到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上面的数据不能制成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1" name="yt_table_148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78402"/>
              </p:ext>
            </p:extLst>
          </p:nvPr>
        </p:nvGraphicFramePr>
        <p:xfrm>
          <a:off x="540056" y="2921731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统计表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扇形统计图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E9CEC47-F5DF-5DC8-DE7A-352A8E347179}"/>
              </a:ext>
            </a:extLst>
          </p:cNvPr>
          <p:cNvSpPr txBox="1"/>
          <p:nvPr/>
        </p:nvSpPr>
        <p:spPr>
          <a:xfrm>
            <a:off x="8832107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3" name="yt_shape_14823"/>
          <p:cNvSpPr txBox="1"/>
          <p:nvPr/>
        </p:nvSpPr>
        <p:spPr>
          <a:xfrm>
            <a:off x="540000" y="900000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张阿姨开了一家皮鞋专卖店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年各月份的销售情况如下表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824" name="yt_table_1482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593044"/>
              </p:ext>
            </p:extLst>
          </p:nvPr>
        </p:nvGraphicFramePr>
        <p:xfrm>
          <a:off x="540000" y="1531667"/>
          <a:ext cx="11111994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091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39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18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8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18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18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18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5117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销售量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540119" y="1352872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年各季度的销售量占全年销售量的百分比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6a35"/>
              </a:rPr>
              <a:t>并用一个适当的统计图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第一、二、三、四季度的销售量分别为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全年总销售量为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第一、二、三、四季度的销售量占全年销售量的百分比分别为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c7a84"/>
              </a:rPr>
              <a:t>％，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用扇形统计图表示如下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829" name="yt_image_14829" title="H_168.0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9467" y="4386546"/>
            <a:ext cx="4563055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36DBF1-70FC-CBCA-C3E4-738399A845ED}"/>
              </a:ext>
            </a:extLst>
          </p:cNvPr>
          <p:cNvSpPr txBox="1"/>
          <p:nvPr/>
        </p:nvSpPr>
        <p:spPr>
          <a:xfrm>
            <a:off x="450108" y="2257042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第一、二、三、四季度的销售量分别为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557B54-AAA7-EB89-4C72-36E498E096A7}"/>
              </a:ext>
            </a:extLst>
          </p:cNvPr>
          <p:cNvSpPr txBox="1"/>
          <p:nvPr/>
        </p:nvSpPr>
        <p:spPr>
          <a:xfrm>
            <a:off x="450108" y="2732530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全年总销售量为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61C60C-2B08-B6BC-ABCF-1E86B5C1129D}"/>
              </a:ext>
            </a:extLst>
          </p:cNvPr>
          <p:cNvSpPr txBox="1"/>
          <p:nvPr/>
        </p:nvSpPr>
        <p:spPr>
          <a:xfrm>
            <a:off x="450108" y="3208018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第一、二、三、四季度的销售量占全年销售量的百分比分别为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c7a84"/>
              </a:rPr>
              <a:t>％，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8AD659-5186-3473-FB4C-EE257B32E336}"/>
              </a:ext>
            </a:extLst>
          </p:cNvPr>
          <p:cNvSpPr txBox="1"/>
          <p:nvPr/>
        </p:nvSpPr>
        <p:spPr>
          <a:xfrm>
            <a:off x="450108" y="368350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D1C94A-379F-8F51-28E8-6B0200FF8386}"/>
              </a:ext>
            </a:extLst>
          </p:cNvPr>
          <p:cNvSpPr txBox="1"/>
          <p:nvPr/>
        </p:nvSpPr>
        <p:spPr>
          <a:xfrm>
            <a:off x="450108" y="4158994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用扇形统计图表示如下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826"/>
          <p:cNvSpPr txBox="1"/>
          <p:nvPr/>
        </p:nvSpPr>
        <p:spPr>
          <a:xfrm>
            <a:off x="505565" y="806352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根据上表解答下列问题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1423</Words>
  <Application>Microsoft Office PowerPoint</Application>
  <PresentationFormat>宽屏</PresentationFormat>
  <Paragraphs>163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2024-08-15T07:10:11Z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