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4" r:id="rId4"/>
    <p:sldId id="305" r:id="rId5"/>
    <p:sldId id="308" r:id="rId6"/>
    <p:sldId id="311" r:id="rId7"/>
    <p:sldId id="312" r:id="rId8"/>
    <p:sldId id="256" r:id="rId9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28" autoAdjust="0"/>
    <p:restoredTop sz="94660"/>
  </p:normalViewPr>
  <p:slideViewPr>
    <p:cSldViewPr showGuides="1">
      <p:cViewPr varScale="1">
        <p:scale>
          <a:sx n="91" d="100"/>
          <a:sy n="91" d="100"/>
        </p:scale>
        <p:origin x="102" y="4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bin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85" name="yt_shape_14085"/>
          <p:cNvSpPr txBox="1"/>
          <p:nvPr/>
        </p:nvSpPr>
        <p:spPr>
          <a:xfrm>
            <a:off x="540000" y="900000"/>
            <a:ext cx="252793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方程思想</a:t>
            </a:r>
          </a:p>
        </p:txBody>
      </p:sp>
      <p:sp>
        <p:nvSpPr>
          <p:cNvPr id="14086" name="yt_shape_14086"/>
          <p:cNvSpPr txBox="1"/>
          <p:nvPr/>
        </p:nvSpPr>
        <p:spPr>
          <a:xfrm>
            <a:off x="540119" y="1389434"/>
            <a:ext cx="11492915" cy="1372299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当已知几条线段之间的比例关系或倍分关系求某条线段的长时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6_dcb98"/>
              </a:rPr>
              <a:t>可根据所求线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36_daf89"/>
              </a:rPr>
              <a:t>段与其他线段之间的等量关系列方程求解。通过列方程解决几何问题能清晰、简洁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地表示出几何图形中的数量关系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3613769904">
            <a:extLst>
              <a:ext uri="{FF2B5EF4-FFF2-40B4-BE49-F238E27FC236}">
                <a16:creationId xmlns:a16="http://schemas.microsoft.com/office/drawing/2014/main" id="{0DA78E52-8AAE-5242-C8FF-5030A37A453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087" name="yt_shape_14087"/>
              <p:cNvSpPr txBox="1"/>
              <p:nvPr/>
            </p:nvSpPr>
            <p:spPr>
              <a:xfrm>
                <a:off x="540119" y="900198"/>
                <a:ext cx="11492915" cy="102893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已知线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段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的公共部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线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段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的中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60110"/>
                  </a:rPr>
                  <a:t>点</a:t>
                </a:r>
                <a:b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之间距离是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087" name="yt_shape_14087" descr="{&quot;rangeId&quot;:8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198"/>
                <a:ext cx="11111999" cy="1028936"/>
              </a:xfrm>
              <a:prstGeom prst="rect">
                <a:avLst/>
              </a:prstGeom>
              <a:blipFill>
                <a:blip r:embed="rId2"/>
                <a:stretch>
                  <a:fillRect l="-1701" r="-274" b="-178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089" name="yt_image_14089" title="H_21.51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27520" y="1979935"/>
            <a:ext cx="3936958" cy="273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091" name="yt_shape_14091"/>
              <p:cNvSpPr txBox="1"/>
              <p:nvPr/>
            </p:nvSpPr>
            <p:spPr>
              <a:xfrm>
                <a:off x="540000" y="2303912"/>
                <a:ext cx="7582204" cy="406662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15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15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15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分别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15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F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15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F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12cm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16cm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091" name="yt_shape_14091" descr="{&quot;rangeId&quot;:9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03912"/>
                <a:ext cx="7582204" cy="4066626"/>
              </a:xfrm>
              <a:prstGeom prst="rect">
                <a:avLst/>
              </a:prstGeom>
              <a:blipFill>
                <a:blip r:embed="rId4"/>
                <a:stretch>
                  <a:fillRect l="-2494" t="-2099" r="-1368" b="-37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F5B888B-ED3A-3C01-3F5F-5CD19ECB7468}"/>
              </a:ext>
            </a:extLst>
          </p:cNvPr>
          <p:cNvSpPr txBox="1"/>
          <p:nvPr/>
        </p:nvSpPr>
        <p:spPr>
          <a:xfrm>
            <a:off x="449989" y="2257106"/>
            <a:ext cx="6825362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15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15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15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BCCACB0-96B2-FD53-66E4-4B6B7AEBE24C}"/>
              </a:ext>
            </a:extLst>
          </p:cNvPr>
          <p:cNvSpPr txBox="1"/>
          <p:nvPr/>
        </p:nvSpPr>
        <p:spPr>
          <a:xfrm>
            <a:off x="449989" y="2696018"/>
            <a:ext cx="7406387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CBBAB7D-9E0D-7734-D906-E2F1D98DAF15}"/>
              </a:ext>
            </a:extLst>
          </p:cNvPr>
          <p:cNvSpPr txBox="1"/>
          <p:nvPr/>
        </p:nvSpPr>
        <p:spPr>
          <a:xfrm>
            <a:off x="449989" y="3134930"/>
            <a:ext cx="5385498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分别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D4A89AF-6524-9B42-CACD-FD1C52C4DF09}"/>
                  </a:ext>
                </a:extLst>
              </p:cNvPr>
              <p:cNvSpPr txBox="1"/>
              <p:nvPr/>
            </p:nvSpPr>
            <p:spPr>
              <a:xfrm>
                <a:off x="449989" y="3573842"/>
                <a:ext cx="6439598" cy="71432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E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15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cm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F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15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9, 'mathAnswerShape': 1}">
                <a:extLst>
                  <a:ext uri="{FF2B5EF4-FFF2-40B4-BE49-F238E27FC236}">
                    <a16:creationId xmlns:a16="http://schemas.microsoft.com/office/drawing/2014/main" id="{2D4A89AF-6524-9B42-CACD-FD1C52C4DF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73842"/>
                <a:ext cx="6439598" cy="714325"/>
              </a:xfrm>
              <a:prstGeom prst="rect">
                <a:avLst/>
              </a:prstGeom>
              <a:blipFill>
                <a:blip r:embed="rId5"/>
                <a:stretch>
                  <a:fillRect l="-1515" r="-1326" b="-68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C370D18-D9CA-EC04-EE42-9FA6983930D1}"/>
                  </a:ext>
                </a:extLst>
              </p:cNvPr>
              <p:cNvSpPr txBox="1"/>
              <p:nvPr/>
            </p:nvSpPr>
            <p:spPr>
              <a:xfrm>
                <a:off x="449989" y="4194555"/>
                <a:ext cx="7688962" cy="72061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E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F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E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9, 'mathAnswerShape': 1}">
                <a:extLst>
                  <a:ext uri="{FF2B5EF4-FFF2-40B4-BE49-F238E27FC236}">
                    <a16:creationId xmlns:a16="http://schemas.microsoft.com/office/drawing/2014/main" id="{EC370D18-D9CA-EC04-EE42-9FA6983930D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94555"/>
                <a:ext cx="7688962" cy="720611"/>
              </a:xfrm>
              <a:prstGeom prst="rect">
                <a:avLst/>
              </a:prstGeom>
              <a:blipFill>
                <a:blip r:embed="rId6"/>
                <a:stretch>
                  <a:fillRect l="-1269" r="-1110" b="-59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A287C6F9-B8BF-E28E-7F82-EC6884D1FDE8}"/>
                  </a:ext>
                </a:extLst>
              </p:cNvPr>
              <p:cNvSpPr txBox="1"/>
              <p:nvPr/>
            </p:nvSpPr>
            <p:spPr>
              <a:xfrm>
                <a:off x="449989" y="4821554"/>
                <a:ext cx="4320286" cy="72061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因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为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E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以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9, 'mathAnswerShape': 1}">
                <a:extLst>
                  <a:ext uri="{FF2B5EF4-FFF2-40B4-BE49-F238E27FC236}">
                    <a16:creationId xmlns:a16="http://schemas.microsoft.com/office/drawing/2014/main" id="{A287C6F9-B8BF-E28E-7F82-EC6884D1FDE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821554"/>
                <a:ext cx="4320286" cy="720611"/>
              </a:xfrm>
              <a:prstGeom prst="rect">
                <a:avLst/>
              </a:prstGeom>
              <a:blipFill>
                <a:blip r:embed="rId7"/>
                <a:stretch>
                  <a:fillRect l="-2257" r="-2116" b="-59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346CA156-320A-17DF-E3E7-1A6C8DD46212}"/>
              </a:ext>
            </a:extLst>
          </p:cNvPr>
          <p:cNvSpPr txBox="1"/>
          <p:nvPr/>
        </p:nvSpPr>
        <p:spPr>
          <a:xfrm>
            <a:off x="449989" y="5448553"/>
            <a:ext cx="1781873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A12D247-92BE-9ADB-DAE8-6DED0925A851}"/>
              </a:ext>
            </a:extLst>
          </p:cNvPr>
          <p:cNvSpPr txBox="1"/>
          <p:nvPr/>
        </p:nvSpPr>
        <p:spPr>
          <a:xfrm>
            <a:off x="449989" y="5887465"/>
            <a:ext cx="4194873" cy="49055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12cm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16cm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94" name="yt_shape_14094"/>
          <p:cNvSpPr txBox="1"/>
          <p:nvPr/>
        </p:nvSpPr>
        <p:spPr>
          <a:xfrm>
            <a:off x="540000" y="900000"/>
            <a:ext cx="314348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分类讨论思想</a:t>
            </a:r>
          </a:p>
        </p:txBody>
      </p:sp>
      <p:sp>
        <p:nvSpPr>
          <p:cNvPr id="14095" name="yt_shape_14095"/>
          <p:cNvSpPr txBox="1"/>
          <p:nvPr/>
        </p:nvSpPr>
        <p:spPr>
          <a:xfrm>
            <a:off x="540119" y="1389434"/>
            <a:ext cx="11111999" cy="89216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在解决与线段的长度有关的问题时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有时会有多种情况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9_04e87"/>
              </a:rPr>
              <a:t>需要对各种情况分类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讨论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逐类求解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这就是分类讨论思想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4096" name="yt_shape_14096"/>
          <p:cNvSpPr txBox="1"/>
          <p:nvPr/>
        </p:nvSpPr>
        <p:spPr>
          <a:xfrm>
            <a:off x="540119" y="233238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已知线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是线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在直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e470f"/>
              </a:rPr>
              <a:t>＝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则线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的长度为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097" name="yt_table_1409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3741069"/>
              </p:ext>
            </p:extLst>
          </p:nvPr>
        </p:nvGraphicFramePr>
        <p:xfrm>
          <a:off x="540056" y="3291824"/>
          <a:ext cx="5686743" cy="950976"/>
        </p:xfrm>
        <a:graphic>
          <a:graphicData uri="http://schemas.openxmlformats.org/drawingml/2006/table">
            <a:tbl>
              <a:tblPr/>
              <a:tblGrid>
                <a:gridCol w="3300730">
                  <a:extLst>
                    <a:ext uri="{9D8B030D-6E8A-4147-A177-3AD203B41FA5}">
                      <a16:colId xmlns:a16="http://schemas.microsoft.com/office/drawing/2014/main" val="10785"/>
                    </a:ext>
                  </a:extLst>
                </a:gridCol>
                <a:gridCol w="2386013">
                  <a:extLst>
                    <a:ext uri="{9D8B030D-6E8A-4147-A177-3AD203B41FA5}">
                      <a16:colId xmlns:a16="http://schemas.microsoft.com/office/drawing/2014/main" val="1078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3cm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6cm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3cm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26"/>
                  </a:ext>
                </a:extLst>
              </a:tr>
            </a:tbl>
          </a:graphicData>
        </a:graphic>
      </p:graphicFrame>
      <p:sp>
        <p:nvSpPr>
          <p:cNvPr id="14099" name="yt_shape_14099"/>
          <p:cNvSpPr txBox="1"/>
          <p:nvPr/>
        </p:nvSpPr>
        <p:spPr>
          <a:xfrm>
            <a:off x="540119" y="429337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上有一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6cm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e6a72"/>
              </a:rPr>
              <a:t>的中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100" name="yt_table_1410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055617"/>
              </p:ext>
            </p:extLst>
          </p:nvPr>
        </p:nvGraphicFramePr>
        <p:xfrm>
          <a:off x="540056" y="5252813"/>
          <a:ext cx="5839143" cy="950976"/>
        </p:xfrm>
        <a:graphic>
          <a:graphicData uri="http://schemas.openxmlformats.org/drawingml/2006/table">
            <a:tbl>
              <a:tblPr/>
              <a:tblGrid>
                <a:gridCol w="3300730">
                  <a:extLst>
                    <a:ext uri="{9D8B030D-6E8A-4147-A177-3AD203B41FA5}">
                      <a16:colId xmlns:a16="http://schemas.microsoft.com/office/drawing/2014/main" val="10787"/>
                    </a:ext>
                  </a:extLst>
                </a:gridCol>
                <a:gridCol w="2538413">
                  <a:extLst>
                    <a:ext uri="{9D8B030D-6E8A-4147-A177-3AD203B41FA5}">
                      <a16:colId xmlns:a16="http://schemas.microsoft.com/office/drawing/2014/main" val="10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9cm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9cm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28"/>
                  </a:ext>
                </a:extLst>
              </a:tr>
            </a:tbl>
          </a:graphicData>
        </a:graphic>
      </p:graphicFrame>
      <p:pic>
        <p:nvPicPr>
          <p:cNvPr id="3" name="yt_shape_1723613769978">
            <a:extLst>
              <a:ext uri="{FF2B5EF4-FFF2-40B4-BE49-F238E27FC236}">
                <a16:creationId xmlns:a16="http://schemas.microsoft.com/office/drawing/2014/main" id="{B957678A-344E-FB18-D9DE-D970F09A858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E48A19F-68D2-0FC6-340C-ECC5C96921B0}"/>
              </a:ext>
            </a:extLst>
          </p:cNvPr>
          <p:cNvSpPr txBox="1"/>
          <p:nvPr/>
        </p:nvSpPr>
        <p:spPr>
          <a:xfrm>
            <a:off x="4671271" y="276107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EB1A357-5A7C-12E6-9CAC-238186A50F7B}"/>
              </a:ext>
            </a:extLst>
          </p:cNvPr>
          <p:cNvSpPr txBox="1"/>
          <p:nvPr/>
        </p:nvSpPr>
        <p:spPr>
          <a:xfrm>
            <a:off x="4033096" y="4722060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02" name="yt_shape_14102"/>
          <p:cNvSpPr txBox="1"/>
          <p:nvPr/>
        </p:nvSpPr>
        <p:spPr>
          <a:xfrm>
            <a:off x="540000" y="900000"/>
            <a:ext cx="252793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整体思想</a:t>
            </a:r>
          </a:p>
        </p:txBody>
      </p:sp>
      <p:sp>
        <p:nvSpPr>
          <p:cNvPr id="14103" name="yt_shape_14103"/>
          <p:cNvSpPr txBox="1"/>
          <p:nvPr/>
        </p:nvSpPr>
        <p:spPr>
          <a:xfrm>
            <a:off x="540119" y="1389434"/>
            <a:ext cx="11111999" cy="1372299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整体思想是指从问题的整体性出发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对问题的整体结构进行分析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5_b618a"/>
              </a:rPr>
              <a:t>发现问题的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整体结构特征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在进行线段的计算时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可以把某些线段看成一个整体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5_08dc4"/>
              </a:rPr>
              <a:t>从而使问题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得以解决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4104" name="yt_shape_14104"/>
          <p:cNvSpPr txBox="1"/>
          <p:nvPr/>
        </p:nvSpPr>
        <p:spPr>
          <a:xfrm>
            <a:off x="540119" y="2812521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8cm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832e5"/>
              </a:rPr>
              <a:t>，</a:t>
            </a:r>
            <a:b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4105"/>
              <p:cNvSpPr txBox="1"/>
              <p:nvPr/>
            </p:nvSpPr>
            <p:spPr>
              <a:xfrm>
                <a:off x="540000" y="3924320"/>
                <a:ext cx="6710170" cy="226465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、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分别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2" name="yt_shape_14105" descr="{&quot;rangeId&quot;:7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24320"/>
                <a:ext cx="6710170" cy="2264659"/>
              </a:xfrm>
              <a:prstGeom prst="rect">
                <a:avLst/>
              </a:prstGeom>
              <a:blipFill>
                <a:blip r:embed="rId2"/>
                <a:stretch>
                  <a:fillRect l="-2818" t="-2426" r="-2000" b="-75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107" name="yt_image_14107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71158" y="3924320"/>
            <a:ext cx="2980841" cy="273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shape_1723613770046">
            <a:extLst>
              <a:ext uri="{FF2B5EF4-FFF2-40B4-BE49-F238E27FC236}">
                <a16:creationId xmlns:a16="http://schemas.microsoft.com/office/drawing/2014/main" id="{07651E3E-577E-3177-975D-CB1FE573964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236ACBC6-51AC-E1A5-7571-C26D0593AC80}"/>
              </a:ext>
            </a:extLst>
          </p:cNvPr>
          <p:cNvSpPr txBox="1"/>
          <p:nvPr/>
        </p:nvSpPr>
        <p:spPr>
          <a:xfrm>
            <a:off x="449989" y="3877514"/>
            <a:ext cx="68253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、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分别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、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2CD65D7-959E-1E9B-4110-C0C85683BFA8}"/>
                  </a:ext>
                </a:extLst>
              </p:cNvPr>
              <p:cNvSpPr txBox="1"/>
              <p:nvPr/>
            </p:nvSpPr>
            <p:spPr>
              <a:xfrm>
                <a:off x="449989" y="4353003"/>
                <a:ext cx="503624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5" name="文本框 4" descr="{'rangeId': 7}">
                <a:extLst>
                  <a:ext uri="{FF2B5EF4-FFF2-40B4-BE49-F238E27FC236}">
                    <a16:creationId xmlns:a16="http://schemas.microsoft.com/office/drawing/2014/main" id="{E2CD65D7-959E-1E9B-4110-C0C85683BFA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353003"/>
                <a:ext cx="5036248" cy="765061"/>
              </a:xfrm>
              <a:prstGeom prst="rect">
                <a:avLst/>
              </a:prstGeom>
              <a:blipFill>
                <a:blip r:embed="rId5"/>
                <a:stretch>
                  <a:fillRect l="-1937" r="-1574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8B7413B-BAE3-0D84-04FD-AE2BB66F53E2}"/>
                  </a:ext>
                </a:extLst>
              </p:cNvPr>
              <p:cNvSpPr txBox="1"/>
              <p:nvPr/>
            </p:nvSpPr>
            <p:spPr>
              <a:xfrm>
                <a:off x="449989" y="5024451"/>
                <a:ext cx="43282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6" name="文本框 5" descr="{'rangeId': 7}">
                <a:extLst>
                  <a:ext uri="{FF2B5EF4-FFF2-40B4-BE49-F238E27FC236}">
                    <a16:creationId xmlns:a16="http://schemas.microsoft.com/office/drawing/2014/main" id="{F8B7413B-BAE3-0D84-04FD-AE2BB66F53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024451"/>
                <a:ext cx="4328223" cy="765061"/>
              </a:xfrm>
              <a:prstGeom prst="rect">
                <a:avLst/>
              </a:prstGeom>
              <a:blipFill>
                <a:blip r:embed="rId6"/>
                <a:stretch>
                  <a:fillRect l="-2254" r="-1831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D2FBEE9D-D832-9887-60C8-7F9B6BD57FFB}"/>
              </a:ext>
            </a:extLst>
          </p:cNvPr>
          <p:cNvSpPr txBox="1"/>
          <p:nvPr/>
        </p:nvSpPr>
        <p:spPr>
          <a:xfrm>
            <a:off x="449989" y="5695900"/>
            <a:ext cx="55109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  <p:bldP spid="6" grpId="0" build="allAtOnce"/>
      <p:bldP spid="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4110"/>
              <p:cNvSpPr txBox="1"/>
              <p:nvPr/>
            </p:nvSpPr>
            <p:spPr>
              <a:xfrm>
                <a:off x="540119" y="900000"/>
                <a:ext cx="11492915" cy="343529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为线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段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上任意一点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满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15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其他条件不变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500c2"/>
                  </a:rPr>
                  <a:t>你能猜想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的长度吗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并说明理由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15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理由如下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分别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15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3" name="yt_shape_14110" descr="{&quot;rangeId&quot;:7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435299"/>
              </a:xfrm>
              <a:prstGeom prst="rect">
                <a:avLst/>
              </a:prstGeom>
              <a:blipFill>
                <a:blip r:embed="rId2"/>
                <a:stretch>
                  <a:fillRect l="-1645" t="-1599" b="-21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112" name="yt_image_14112" title="H_21.51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71158" y="2011799"/>
            <a:ext cx="2980841" cy="273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4810CB2-2948-016C-6747-293A0110EA59}"/>
                  </a:ext>
                </a:extLst>
              </p:cNvPr>
              <p:cNvSpPr txBox="1"/>
              <p:nvPr/>
            </p:nvSpPr>
            <p:spPr>
              <a:xfrm>
                <a:off x="450108" y="1804170"/>
                <a:ext cx="488067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zh-CN" altLang="zh-CN" sz="15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cm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理由如下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7}">
                <a:extLst>
                  <a:ext uri="{FF2B5EF4-FFF2-40B4-BE49-F238E27FC236}">
                    <a16:creationId xmlns:a16="http://schemas.microsoft.com/office/drawing/2014/main" id="{64810CB2-2948-016C-6747-293A0110EA5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804170"/>
                <a:ext cx="4880673" cy="765061"/>
              </a:xfrm>
              <a:prstGeom prst="rect">
                <a:avLst/>
              </a:prstGeom>
              <a:blipFill>
                <a:blip r:embed="rId4"/>
                <a:stretch>
                  <a:fillRect l="-2000" r="-1750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0F9BBB7C-B8BD-4792-D72F-6685B1704CA8}"/>
              </a:ext>
            </a:extLst>
          </p:cNvPr>
          <p:cNvSpPr txBox="1"/>
          <p:nvPr/>
        </p:nvSpPr>
        <p:spPr>
          <a:xfrm>
            <a:off x="450108" y="2475619"/>
            <a:ext cx="5453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分别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AB3C16D-D701-C3BB-18CA-83BA8EB17170}"/>
                  </a:ext>
                </a:extLst>
              </p:cNvPr>
              <p:cNvSpPr txBox="1"/>
              <p:nvPr/>
            </p:nvSpPr>
            <p:spPr>
              <a:xfrm>
                <a:off x="450108" y="2951107"/>
                <a:ext cx="438378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7}">
                <a:extLst>
                  <a:ext uri="{FF2B5EF4-FFF2-40B4-BE49-F238E27FC236}">
                    <a16:creationId xmlns:a16="http://schemas.microsoft.com/office/drawing/2014/main" id="{CAB3C16D-D701-C3BB-18CA-83BA8EB171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951107"/>
                <a:ext cx="4383786" cy="765061"/>
              </a:xfrm>
              <a:prstGeom prst="rect">
                <a:avLst/>
              </a:prstGeom>
              <a:blipFill>
                <a:blip r:embed="rId5"/>
                <a:stretch>
                  <a:fillRect l="-2225" r="-2225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CEFFC96-44D9-03AA-F882-C358A8CAA286}"/>
                  </a:ext>
                </a:extLst>
              </p:cNvPr>
              <p:cNvSpPr txBox="1"/>
              <p:nvPr/>
            </p:nvSpPr>
            <p:spPr>
              <a:xfrm>
                <a:off x="450108" y="3622556"/>
                <a:ext cx="9547923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zh-CN" altLang="zh-CN" sz="15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cm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7}">
                <a:extLst>
                  <a:ext uri="{FF2B5EF4-FFF2-40B4-BE49-F238E27FC236}">
                    <a16:creationId xmlns:a16="http://schemas.microsoft.com/office/drawing/2014/main" id="{ACEFFC96-44D9-03AA-F882-C358A8CAA28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622556"/>
                <a:ext cx="9547923" cy="726326"/>
              </a:xfrm>
              <a:prstGeom prst="rect">
                <a:avLst/>
              </a:prstGeom>
              <a:blipFill>
                <a:blip r:embed="rId6"/>
                <a:stretch>
                  <a:fillRect l="-1022" r="-830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14" name="yt_shape_14114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【变式】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的延长线上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且满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15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1dfb8"/>
              </a:rPr>
              <a:t>分别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你能猜想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的长度吗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请画出图形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写出你的结论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5cdb1"/>
              </a:rPr>
              <a:t>并说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、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分别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的中点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116" name="yt_image_14116" title="H_21.51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71158" y="2475451"/>
            <a:ext cx="2980841" cy="273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19" name="yt_shape_14119"/>
          <p:cNvSpPr txBox="1"/>
          <p:nvPr/>
        </p:nvSpPr>
        <p:spPr>
          <a:xfrm>
            <a:off x="540000" y="3107023"/>
            <a:ext cx="3009735" cy="24314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350" b="0" i="0" u="none" spc="23132">
                <a:solidFill>
                  <a:srgbClr val="1EE3CF"/>
                </a:solidFill>
                <a:effectLst/>
                <a:latin typeface="Times New Roman" pitchFamily="14"/>
                <a:ea typeface="宋体" pitchFamily="14"/>
              </a:rPr>
              <a:t> </a:t>
            </a:r>
          </a:p>
        </p:txBody>
      </p:sp>
      <p:pic>
        <p:nvPicPr>
          <p:cNvPr id="14118" name="yt_image_14118" title="H_15.662992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37425" y="3214894"/>
            <a:ext cx="2978418" cy="198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121" name="yt_shape_14121"/>
              <p:cNvSpPr txBox="1"/>
              <p:nvPr/>
            </p:nvSpPr>
            <p:spPr>
              <a:xfrm>
                <a:off x="540000" y="3430927"/>
                <a:ext cx="9459321" cy="131689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15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121" name="yt_shape_14121" descr="{&quot;rangeId&quot;:13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430927"/>
                <a:ext cx="9459321" cy="1316899"/>
              </a:xfrm>
              <a:prstGeom prst="rect">
                <a:avLst/>
              </a:prstGeom>
              <a:blipFill>
                <a:blip r:embed="rId4"/>
                <a:stretch>
                  <a:fillRect l="-1999" r="-838" b="-69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91D9FB6-2404-8E02-537E-95B4C26B9F0C}"/>
              </a:ext>
            </a:extLst>
          </p:cNvPr>
          <p:cNvSpPr txBox="1"/>
          <p:nvPr/>
        </p:nvSpPr>
        <p:spPr>
          <a:xfrm>
            <a:off x="450108" y="2279658"/>
            <a:ext cx="75873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、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分别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8EBECAD-7BFA-A586-899C-213BD3A6FF44}"/>
                  </a:ext>
                </a:extLst>
              </p:cNvPr>
              <p:cNvSpPr txBox="1"/>
              <p:nvPr/>
            </p:nvSpPr>
            <p:spPr>
              <a:xfrm>
                <a:off x="449989" y="3384121"/>
                <a:ext cx="438378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3, 'mathAnswerShape': 1}">
                <a:extLst>
                  <a:ext uri="{FF2B5EF4-FFF2-40B4-BE49-F238E27FC236}">
                    <a16:creationId xmlns:a16="http://schemas.microsoft.com/office/drawing/2014/main" id="{B8EBECAD-7BFA-A586-899C-213BD3A6FF4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384121"/>
                <a:ext cx="4383786" cy="765061"/>
              </a:xfrm>
              <a:prstGeom prst="rect">
                <a:avLst/>
              </a:prstGeom>
              <a:blipFill>
                <a:blip r:embed="rId5"/>
                <a:stretch>
                  <a:fillRect l="-2225" r="-2225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948C228-31EE-CBB5-9A12-673296317BD8}"/>
                  </a:ext>
                </a:extLst>
              </p:cNvPr>
              <p:cNvSpPr txBox="1"/>
              <p:nvPr/>
            </p:nvSpPr>
            <p:spPr>
              <a:xfrm>
                <a:off x="449989" y="4055570"/>
                <a:ext cx="9547923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zh-CN" altLang="zh-CN" sz="15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cm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3, 'mathAnswerShape': 1}">
                <a:extLst>
                  <a:ext uri="{FF2B5EF4-FFF2-40B4-BE49-F238E27FC236}">
                    <a16:creationId xmlns:a16="http://schemas.microsoft.com/office/drawing/2014/main" id="{E948C228-31EE-CBB5-9A12-673296317BD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55570"/>
                <a:ext cx="9547923" cy="726326"/>
              </a:xfrm>
              <a:prstGeom prst="rect">
                <a:avLst/>
              </a:prstGeom>
              <a:blipFill>
                <a:blip r:embed="rId6"/>
                <a:stretch>
                  <a:fillRect l="-1022" r="-830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1156</Words>
  <Application>Microsoft Office PowerPoint</Application>
  <PresentationFormat>宽屏</PresentationFormat>
  <Paragraphs>66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等线</vt:lpstr>
      <vt:lpstr>等线 Light</vt:lpstr>
      <vt:lpstr>黑体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崇阳 徐</cp:lastModifiedBy>
  <cp:revision>10</cp:revision>
  <dcterms:created xsi:type="dcterms:W3CDTF">2024-08-14T05:26:56Z</dcterms:created>
  <dcterms:modified xsi:type="dcterms:W3CDTF">2024-08-15T06:56:55Z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