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0" r:id="rId6"/>
    <p:sldId id="329" r:id="rId7"/>
    <p:sldId id="312" r:id="rId8"/>
    <p:sldId id="314" r:id="rId9"/>
    <p:sldId id="316" r:id="rId10"/>
    <p:sldId id="321" r:id="rId11"/>
    <p:sldId id="324" r:id="rId12"/>
    <p:sldId id="326" r:id="rId13"/>
    <p:sldId id="327" r:id="rId14"/>
    <p:sldId id="32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80" autoAdjust="0"/>
    <p:restoredTop sz="94660"/>
  </p:normalViewPr>
  <p:slideViewPr>
    <p:cSldViewPr showGuides="1">
      <p:cViewPr varScale="1">
        <p:scale>
          <a:sx n="89" d="100"/>
          <a:sy n="89" d="100"/>
        </p:scale>
        <p:origin x="120" y="5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1" name="yt_shape_1129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90" name="yt_image_11290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93" name="yt_shape_11293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有理数的乘方的意义</a:t>
            </a:r>
          </a:p>
        </p:txBody>
      </p:sp>
      <p:sp>
        <p:nvSpPr>
          <p:cNvPr id="11294" name="yt_shape_11294"/>
          <p:cNvSpPr txBox="1"/>
          <p:nvPr/>
        </p:nvSpPr>
        <p:spPr>
          <a:xfrm>
            <a:off x="540000" y="1971599"/>
            <a:ext cx="33262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95" name="yt_table_112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281101"/>
              </p:ext>
            </p:extLst>
          </p:nvPr>
        </p:nvGraphicFramePr>
        <p:xfrm>
          <a:off x="540056" y="2450902"/>
          <a:ext cx="5572443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</a:tbl>
          </a:graphicData>
        </a:graphic>
      </p:graphicFrame>
      <p:sp>
        <p:nvSpPr>
          <p:cNvPr id="11297" name="yt_shape_11297"/>
          <p:cNvSpPr txBox="1"/>
          <p:nvPr/>
        </p:nvSpPr>
        <p:spPr>
          <a:xfrm>
            <a:off x="540000" y="3452456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98" name="yt_table_11298" title="H_154.9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9508072"/>
                  </p:ext>
                </p:extLst>
              </p:nvPr>
            </p:nvGraphicFramePr>
            <p:xfrm>
              <a:off x="540000" y="4084123"/>
              <a:ext cx="11111997" cy="196780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82113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306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2306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223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32237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乘方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底数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spc="375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指数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298" name="yt_table_11298" descr="{&quot;rangeId&quot;:3,&quot;mathAnswerShape&quot;:1}" title="H_154.9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9508072"/>
                  </p:ext>
                </p:extLst>
              </p:nvPr>
            </p:nvGraphicFramePr>
            <p:xfrm>
              <a:off x="540000" y="4084123"/>
              <a:ext cx="11111997" cy="196780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82113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306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2306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223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32237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72415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乘方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279003" r="-100262" b="-1924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2415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底数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279003" t="-100000" r="-100262" b="-924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指数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413088">
            <a:extLst>
              <a:ext uri="{FF2B5EF4-FFF2-40B4-BE49-F238E27FC236}">
                <a16:creationId xmlns:a16="http://schemas.microsoft.com/office/drawing/2014/main" id="{09C360C6-DEBB-8D21-26F4-1AAE5335DE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B3A16A-8701-C069-DC98-9F666976D052}"/>
              </a:ext>
            </a:extLst>
          </p:cNvPr>
          <p:cNvSpPr txBox="1"/>
          <p:nvPr/>
        </p:nvSpPr>
        <p:spPr>
          <a:xfrm>
            <a:off x="2913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B41869-585E-B3CE-3A91-980FB1D8BB32}"/>
              </a:ext>
            </a:extLst>
          </p:cNvPr>
          <p:cNvSpPr txBox="1"/>
          <p:nvPr/>
        </p:nvSpPr>
        <p:spPr>
          <a:xfrm>
            <a:off x="3339492" y="4954885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1385A9-9E79-D779-8D4C-F41E4A07B882}"/>
              </a:ext>
            </a:extLst>
          </p:cNvPr>
          <p:cNvSpPr txBox="1"/>
          <p:nvPr/>
        </p:nvSpPr>
        <p:spPr>
          <a:xfrm>
            <a:off x="5538727" y="495488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B5E8235-1089-33B7-0A81-293203F44155}"/>
                  </a:ext>
                </a:extLst>
              </p:cNvPr>
              <p:cNvSpPr txBox="1"/>
              <p:nvPr/>
            </p:nvSpPr>
            <p:spPr>
              <a:xfrm>
                <a:off x="7842738" y="4869160"/>
                <a:ext cx="7087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B5E8235-1089-33B7-0A81-293203F441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2738" y="4869160"/>
                <a:ext cx="708724" cy="726326"/>
              </a:xfrm>
              <a:prstGeom prst="rect">
                <a:avLst/>
              </a:prstGeom>
              <a:blipFill>
                <a:blip r:embed="rId5"/>
                <a:stretch>
                  <a:fillRect l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CBC54B5-3E73-E4CA-BF49-B4E4DA632D97}"/>
              </a:ext>
            </a:extLst>
          </p:cNvPr>
          <p:cNvSpPr txBox="1"/>
          <p:nvPr/>
        </p:nvSpPr>
        <p:spPr>
          <a:xfrm>
            <a:off x="10307986" y="4954885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15B455D-EA28-2099-B0DE-C446E273CDDA}"/>
              </a:ext>
            </a:extLst>
          </p:cNvPr>
          <p:cNvSpPr txBox="1"/>
          <p:nvPr/>
        </p:nvSpPr>
        <p:spPr>
          <a:xfrm>
            <a:off x="3339492" y="5574263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9590B6-1B20-71B2-B75C-BF6A84B9FF4C}"/>
              </a:ext>
            </a:extLst>
          </p:cNvPr>
          <p:cNvSpPr txBox="1"/>
          <p:nvPr/>
        </p:nvSpPr>
        <p:spPr>
          <a:xfrm>
            <a:off x="5653027" y="5574263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E37E56E-B207-6469-615C-6585BEBD2445}"/>
              </a:ext>
            </a:extLst>
          </p:cNvPr>
          <p:cNvSpPr txBox="1"/>
          <p:nvPr/>
        </p:nvSpPr>
        <p:spPr>
          <a:xfrm>
            <a:off x="7985613" y="5574263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8CEE272-4BDD-5AC3-99B3-CCBDA1FF7F0E}"/>
              </a:ext>
            </a:extLst>
          </p:cNvPr>
          <p:cNvSpPr txBox="1"/>
          <p:nvPr/>
        </p:nvSpPr>
        <p:spPr>
          <a:xfrm>
            <a:off x="10307986" y="5574263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2" name="yt_shape_1136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61" name="yt_image_1136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64" name="yt_shape_11364"/>
              <p:cNvSpPr txBox="1"/>
              <p:nvPr/>
            </p:nvSpPr>
            <p:spPr>
              <a:xfrm>
                <a:off x="540119" y="1482165"/>
                <a:ext cx="11492915" cy="28981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【概念学习】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求若干个相同的有理数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9a844"/>
                  </a:rPr>
                  <a:t>均不等于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的除法运算叫做除方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a8de"/>
                  </a:rPr>
                  <a:t>.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类比有理数的乘方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读作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2809c"/>
                  </a:rPr>
                  <a:t>（－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读作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一般地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6e19"/>
                  </a:rPr>
                  <a:t>把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÷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÷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÷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groupChr>
                      </m:e>
                      <m:li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　</m:t>
                        </m:r>
                      </m:lim>
                    </m:limLow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记作</a:t>
                </a:r>
                <a:r>
                  <a:rPr lang="en-US" altLang="zh-CN" sz="2150" b="0" i="0" u="none">
                    <a:solidFill>
                      <a:srgbClr val="1EE3CF"/>
                    </a:solidFill>
                    <a:effectLst/>
                    <a:latin typeface="Times New Roman" pitchFamily="22"/>
                    <a:ea typeface="Times New Roman" pitchFamily="22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</a:t>
                </a:r>
                <a:r>
                  <a:rPr lang="en-US" altLang="zh-CN" sz="2000" b="0" i="0" u="none">
                    <a:solidFill>
                      <a:srgbClr val="1EE3CF"/>
                    </a:solidFill>
                    <a:effectLst/>
                    <a:latin typeface="Times New Roman" pitchFamily="20"/>
                    <a:ea typeface="宋体" pitchFamily="20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读作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364" name="yt_shape_11364" descr="{&quot;rangeId&quot;:19,&quot;color&quot;:&quot;B&quot;,&quot;hasSerialNum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2898101"/>
              </a:xfrm>
              <a:prstGeom prst="rect">
                <a:avLst/>
              </a:prstGeom>
              <a:blipFill>
                <a:blip r:embed="rId3"/>
                <a:stretch>
                  <a:fillRect l="-1701" t="-1681" r="-878" b="-4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414281">
            <a:extLst>
              <a:ext uri="{FF2B5EF4-FFF2-40B4-BE49-F238E27FC236}">
                <a16:creationId xmlns:a16="http://schemas.microsoft.com/office/drawing/2014/main" id="{8FB816F9-76D4-79C8-1585-9241CD1B6F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848" y="3748217"/>
            <a:ext cx="284352" cy="23992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66" name="yt_shape_11366"/>
              <p:cNvSpPr txBox="1"/>
              <p:nvPr/>
            </p:nvSpPr>
            <p:spPr>
              <a:xfrm>
                <a:off x="540000" y="900000"/>
                <a:ext cx="8095165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【初步探究】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直接写出计算结果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关于除方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下列说法错误的是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366" name="yt_shape_113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95165" cy="1586653"/>
              </a:xfrm>
              <a:prstGeom prst="rect">
                <a:avLst/>
              </a:prstGeom>
              <a:blipFill>
                <a:blip r:embed="rId2"/>
                <a:stretch>
                  <a:fillRect l="-2334" t="-3462" r="-1280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70" name="yt_table_1137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440826"/>
              </p:ext>
            </p:extLst>
          </p:nvPr>
        </p:nvGraphicFramePr>
        <p:xfrm>
          <a:off x="540056" y="2548287"/>
          <a:ext cx="9263063" cy="1901952"/>
        </p:xfrm>
        <a:graphic>
          <a:graphicData uri="http://schemas.openxmlformats.org/drawingml/2006/table">
            <a:tbl>
              <a:tblPr/>
              <a:tblGrid>
                <a:gridCol w="9263063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任何非零数的圈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次方都等于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负数的圈奇数次方结果是负数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负数的圈偶数次方结果是正数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87AB1F5-0D95-99B0-F915-31DA0A70DCB3}"/>
                  </a:ext>
                </a:extLst>
              </p:cNvPr>
              <p:cNvSpPr txBox="1"/>
              <p:nvPr/>
            </p:nvSpPr>
            <p:spPr>
              <a:xfrm>
                <a:off x="4968014" y="1328682"/>
                <a:ext cx="6610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2" name="文本框 1" descr="{'rangeId': 20, 'pageBreak': True}">
                <a:extLst>
                  <a:ext uri="{FF2B5EF4-FFF2-40B4-BE49-F238E27FC236}">
                    <a16:creationId xmlns:a16="http://schemas.microsoft.com/office/drawing/2014/main" id="{187AB1F5-0D95-99B0-F915-31DA0A70DC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014" y="1328682"/>
                <a:ext cx="661099" cy="76506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F3EB3BC-9B5C-3579-4331-2F0643B88223}"/>
              </a:ext>
            </a:extLst>
          </p:cNvPr>
          <p:cNvCxnSpPr/>
          <p:nvPr/>
        </p:nvCxnSpPr>
        <p:spPr>
          <a:xfrm>
            <a:off x="4705600" y="206598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8C0CC5A7-718F-C85A-BCC0-FFED856C67DD}"/>
              </a:ext>
            </a:extLst>
          </p:cNvPr>
          <p:cNvSpPr txBox="1"/>
          <p:nvPr/>
        </p:nvSpPr>
        <p:spPr>
          <a:xfrm>
            <a:off x="7704864" y="1328682"/>
            <a:ext cx="6372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C34155-5C82-E7F3-F60A-7EAB8933EDC5}"/>
              </a:ext>
            </a:extLst>
          </p:cNvPr>
          <p:cNvSpPr txBox="1"/>
          <p:nvPr/>
        </p:nvSpPr>
        <p:spPr>
          <a:xfrm>
            <a:off x="5783989" y="20001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72" name="yt_shape_11372"/>
              <p:cNvSpPr txBox="1"/>
              <p:nvPr/>
            </p:nvSpPr>
            <p:spPr>
              <a:xfrm>
                <a:off x="540119" y="900000"/>
                <a:ext cx="11492915" cy="48688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【深入思考】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我们知道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有理数的减法运算可以转化为加法运算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e9948,isEnd"/>
                  </a:rPr>
                  <a:t>除法运算可以转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化为乘法运算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有理数的除方运算也可以转化为乘方运算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21ea0,isEnd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试一试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仿照上面的算式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将下列运算结果直接写成幂的形式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da8e,isEnd"/>
                  </a:rPr>
                  <a:t>④</a:t>
                </a:r>
                <a:b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1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72" name="yt_shape_113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68897"/>
              </a:xfrm>
              <a:prstGeom prst="rect">
                <a:avLst/>
              </a:prstGeom>
              <a:blipFill>
                <a:blip r:embed="rId2"/>
                <a:stretch>
                  <a:fillRect l="-1645" t="-1128" b="-3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79FBBFD-966E-9234-1437-22D59FE11B54}"/>
                  </a:ext>
                </a:extLst>
              </p:cNvPr>
              <p:cNvSpPr txBox="1"/>
              <p:nvPr/>
            </p:nvSpPr>
            <p:spPr>
              <a:xfrm>
                <a:off x="1059708" y="2799147"/>
                <a:ext cx="17247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79FBBFD-966E-9234-1437-22D59FE11B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799147"/>
                <a:ext cx="1724723" cy="767474"/>
              </a:xfrm>
              <a:prstGeom prst="rect">
                <a:avLst/>
              </a:prstGeom>
              <a:blipFill>
                <a:blip r:embed="rId3"/>
                <a:stretch>
                  <a:fillRect l="-565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740AC6E-4929-3673-67DD-F6E02C983CA7}"/>
                  </a:ext>
                </a:extLst>
              </p:cNvPr>
              <p:cNvSpPr txBox="1"/>
              <p:nvPr/>
            </p:nvSpPr>
            <p:spPr>
              <a:xfrm>
                <a:off x="450108" y="4100457"/>
                <a:ext cx="4366323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pageBreak': True, 'mathAnswerShape': 1}">
                <a:extLst>
                  <a:ext uri="{FF2B5EF4-FFF2-40B4-BE49-F238E27FC236}">
                    <a16:creationId xmlns:a16="http://schemas.microsoft.com/office/drawing/2014/main" id="{C740AC6E-4929-3673-67DD-F6E02C983C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00457"/>
                <a:ext cx="4366323" cy="768300"/>
              </a:xfrm>
              <a:prstGeom prst="rect">
                <a:avLst/>
              </a:prstGeom>
              <a:blipFill>
                <a:blip r:embed="rId4"/>
                <a:stretch>
                  <a:fillRect l="-223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B3364EA-678D-3751-62D6-4AF02D082CF5}"/>
              </a:ext>
            </a:extLst>
          </p:cNvPr>
          <p:cNvSpPr txBox="1"/>
          <p:nvPr/>
        </p:nvSpPr>
        <p:spPr>
          <a:xfrm>
            <a:off x="450108" y="477514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1BEA79-A75B-009B-9B60-C55963EB5AF4}"/>
              </a:ext>
            </a:extLst>
          </p:cNvPr>
          <p:cNvSpPr txBox="1"/>
          <p:nvPr/>
        </p:nvSpPr>
        <p:spPr>
          <a:xfrm>
            <a:off x="450108" y="5250633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9" name="yt_shape_11379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在做乘方运算时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一定要注意别把乘方和乘法相混淆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a4507"/>
              </a:rPr>
              <a:t>别出现了将指数和底数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相乘的错误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0" name="yt_shape_11300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乘方的运算法则</a:t>
            </a:r>
          </a:p>
        </p:txBody>
      </p:sp>
      <p:sp>
        <p:nvSpPr>
          <p:cNvPr id="11301" name="yt_shape_11301"/>
          <p:cNvSpPr txBox="1"/>
          <p:nvPr/>
        </p:nvSpPr>
        <p:spPr>
          <a:xfrm>
            <a:off x="540000" y="1389434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下列各对数中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数值相等的是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02" name="yt_table_113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639054"/>
              </p:ext>
            </p:extLst>
          </p:nvPr>
        </p:nvGraphicFramePr>
        <p:xfrm>
          <a:off x="540056" y="1868737"/>
          <a:ext cx="84778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  <a:gridCol w="3954463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</a:tbl>
          </a:graphicData>
        </a:graphic>
      </p:graphicFrame>
      <p:sp>
        <p:nvSpPr>
          <p:cNvPr id="11304" name="yt_shape_11304"/>
          <p:cNvSpPr txBox="1"/>
          <p:nvPr/>
        </p:nvSpPr>
        <p:spPr>
          <a:xfrm>
            <a:off x="540000" y="2870291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05" name="yt_table_1130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506081"/>
              </p:ext>
            </p:extLst>
          </p:nvPr>
        </p:nvGraphicFramePr>
        <p:xfrm>
          <a:off x="540056" y="3349594"/>
          <a:ext cx="9029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</a:tbl>
          </a:graphicData>
        </a:graphic>
      </p:graphicFrame>
      <p:sp>
        <p:nvSpPr>
          <p:cNvPr id="11307" name="yt_shape_11307"/>
          <p:cNvSpPr txBox="1"/>
          <p:nvPr/>
        </p:nvSpPr>
        <p:spPr>
          <a:xfrm>
            <a:off x="540000" y="3875765"/>
            <a:ext cx="50270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308" name="yt_shape_11308"/>
          <p:cNvSpPr txBox="1"/>
          <p:nvPr/>
        </p:nvSpPr>
        <p:spPr>
          <a:xfrm>
            <a:off x="540000" y="4355068"/>
            <a:ext cx="76238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互为倒数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413162">
            <a:extLst>
              <a:ext uri="{FF2B5EF4-FFF2-40B4-BE49-F238E27FC236}">
                <a16:creationId xmlns:a16="http://schemas.microsoft.com/office/drawing/2014/main" id="{8B4925E4-CD5D-4F54-7FED-156B140078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129373-E0E1-A7F6-1095-64F81714B886}"/>
              </a:ext>
            </a:extLst>
          </p:cNvPr>
          <p:cNvSpPr txBox="1"/>
          <p:nvPr/>
        </p:nvSpPr>
        <p:spPr>
          <a:xfrm>
            <a:off x="5402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2FD2DB-9B42-AFC3-3CC8-F6FD62478902}"/>
              </a:ext>
            </a:extLst>
          </p:cNvPr>
          <p:cNvSpPr txBox="1"/>
          <p:nvPr/>
        </p:nvSpPr>
        <p:spPr>
          <a:xfrm>
            <a:off x="3523389" y="28234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1F54C0-CA17-3700-AA7D-9DE7C5C453E3}"/>
              </a:ext>
            </a:extLst>
          </p:cNvPr>
          <p:cNvSpPr txBox="1"/>
          <p:nvPr/>
        </p:nvSpPr>
        <p:spPr>
          <a:xfrm>
            <a:off x="4818789" y="382895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11AE378-0BD5-9ECD-D463-895130F66D98}"/>
              </a:ext>
            </a:extLst>
          </p:cNvPr>
          <p:cNvSpPr txBox="1"/>
          <p:nvPr/>
        </p:nvSpPr>
        <p:spPr>
          <a:xfrm>
            <a:off x="7085739" y="430826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9" name="yt_shape_11309"/>
          <p:cNvSpPr txBox="1"/>
          <p:nvPr/>
        </p:nvSpPr>
        <p:spPr>
          <a:xfrm>
            <a:off x="540000" y="900000"/>
            <a:ext cx="5463034" cy="57099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008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721FA5-20D8-A10F-7B77-6870A8CD20B2}"/>
              </a:ext>
            </a:extLst>
          </p:cNvPr>
          <p:cNvSpPr txBox="1"/>
          <p:nvPr/>
        </p:nvSpPr>
        <p:spPr>
          <a:xfrm>
            <a:off x="449989" y="180417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C5642C-D31F-18C6-52D9-AFE72BD0DE14}"/>
              </a:ext>
            </a:extLst>
          </p:cNvPr>
          <p:cNvSpPr txBox="1"/>
          <p:nvPr/>
        </p:nvSpPr>
        <p:spPr>
          <a:xfrm>
            <a:off x="449989" y="275514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49ACAA-66F1-D368-7B8A-500838ACDF57}"/>
              </a:ext>
            </a:extLst>
          </p:cNvPr>
          <p:cNvSpPr txBox="1"/>
          <p:nvPr/>
        </p:nvSpPr>
        <p:spPr>
          <a:xfrm>
            <a:off x="449989" y="323063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4F37B4-0AEA-3E15-6A3A-53150F7B6FE5}"/>
              </a:ext>
            </a:extLst>
          </p:cNvPr>
          <p:cNvSpPr txBox="1"/>
          <p:nvPr/>
        </p:nvSpPr>
        <p:spPr>
          <a:xfrm>
            <a:off x="449989" y="418161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F96956-5307-AB71-6C2E-B4C450E93818}"/>
              </a:ext>
            </a:extLst>
          </p:cNvPr>
          <p:cNvSpPr txBox="1"/>
          <p:nvPr/>
        </p:nvSpPr>
        <p:spPr>
          <a:xfrm>
            <a:off x="449989" y="465709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45A83E-D0E2-BD6E-AC12-53225F034021}"/>
              </a:ext>
            </a:extLst>
          </p:cNvPr>
          <p:cNvSpPr txBox="1"/>
          <p:nvPr/>
        </p:nvSpPr>
        <p:spPr>
          <a:xfrm>
            <a:off x="449989" y="5608074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58CC52-7C5F-66B9-ED17-C9B031465ABD}"/>
              </a:ext>
            </a:extLst>
          </p:cNvPr>
          <p:cNvSpPr txBox="1"/>
          <p:nvPr/>
        </p:nvSpPr>
        <p:spPr>
          <a:xfrm>
            <a:off x="449989" y="608356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8" name="yt_shape_11318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有理数的混合运算</a:t>
            </a:r>
          </a:p>
        </p:txBody>
      </p:sp>
      <p:sp>
        <p:nvSpPr>
          <p:cNvPr id="11319" name="yt_shape_11319"/>
          <p:cNvSpPr txBox="1"/>
          <p:nvPr/>
        </p:nvSpPr>
        <p:spPr>
          <a:xfrm>
            <a:off x="540000" y="1389434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320" name="yt_shape_11320"/>
          <p:cNvSpPr txBox="1"/>
          <p:nvPr/>
        </p:nvSpPr>
        <p:spPr>
          <a:xfrm>
            <a:off x="540000" y="1868737"/>
            <a:ext cx="71814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年广西自治区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321" name="yt_shape_11321"/>
          <p:cNvSpPr txBox="1"/>
          <p:nvPr/>
        </p:nvSpPr>
        <p:spPr>
          <a:xfrm>
            <a:off x="540000" y="2348040"/>
            <a:ext cx="261610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22" name="yt_shape_11322"/>
              <p:cNvSpPr txBox="1"/>
              <p:nvPr/>
            </p:nvSpPr>
            <p:spPr>
              <a:xfrm>
                <a:off x="540000" y="3307475"/>
                <a:ext cx="935672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年广西自治区改编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22" name="yt_shape_11322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07475"/>
                <a:ext cx="9356729" cy="638893"/>
              </a:xfrm>
              <a:prstGeom prst="rect">
                <a:avLst/>
              </a:prstGeom>
              <a:blipFill>
                <a:blip r:embed="rId2"/>
                <a:stretch>
                  <a:fillRect l="-2021" r="-1043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24" name="yt_shape_11324"/>
              <p:cNvSpPr txBox="1"/>
              <p:nvPr/>
            </p:nvSpPr>
            <p:spPr>
              <a:xfrm>
                <a:off x="540000" y="3997156"/>
                <a:ext cx="5304337" cy="19949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24" name="yt_shape_11324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7156"/>
                <a:ext cx="5304337" cy="1994905"/>
              </a:xfrm>
              <a:prstGeom prst="rect">
                <a:avLst/>
              </a:prstGeom>
              <a:blipFill>
                <a:blip r:embed="rId3"/>
                <a:stretch>
                  <a:fillRect l="-3563" r="-2529" b="-42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413247">
            <a:extLst>
              <a:ext uri="{FF2B5EF4-FFF2-40B4-BE49-F238E27FC236}">
                <a16:creationId xmlns:a16="http://schemas.microsoft.com/office/drawing/2014/main" id="{C8B680E8-FA22-753E-FE9B-EA3024CEC4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7E996B-17CD-41F0-2B01-8927A3F2585C}"/>
              </a:ext>
            </a:extLst>
          </p:cNvPr>
          <p:cNvSpPr txBox="1"/>
          <p:nvPr/>
        </p:nvSpPr>
        <p:spPr>
          <a:xfrm>
            <a:off x="449989" y="2301234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82ABD3-81CF-2AA1-F8F3-1D33F3F9305E}"/>
              </a:ext>
            </a:extLst>
          </p:cNvPr>
          <p:cNvSpPr txBox="1"/>
          <p:nvPr/>
        </p:nvSpPr>
        <p:spPr>
          <a:xfrm>
            <a:off x="449989" y="277672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3132404-8355-2A97-F703-F64E31C48E0C}"/>
                  </a:ext>
                </a:extLst>
              </p:cNvPr>
              <p:cNvSpPr txBox="1"/>
              <p:nvPr/>
            </p:nvSpPr>
            <p:spPr>
              <a:xfrm>
                <a:off x="449989" y="3950350"/>
                <a:ext cx="54331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4, 'mathAnswerShape': 1}">
                <a:extLst>
                  <a:ext uri="{FF2B5EF4-FFF2-40B4-BE49-F238E27FC236}">
                    <a16:creationId xmlns:a16="http://schemas.microsoft.com/office/drawing/2014/main" id="{83132404-8355-2A97-F703-F64E31C48E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50350"/>
                <a:ext cx="5433123" cy="765061"/>
              </a:xfrm>
              <a:prstGeom prst="rect">
                <a:avLst/>
              </a:prstGeom>
              <a:blipFill>
                <a:blip r:embed="rId5"/>
                <a:stretch>
                  <a:fillRect l="-1796" r="-179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EA37621-D78E-1171-2FF0-8FA7F767FEC9}"/>
                  </a:ext>
                </a:extLst>
              </p:cNvPr>
              <p:cNvSpPr txBox="1"/>
              <p:nvPr/>
            </p:nvSpPr>
            <p:spPr>
              <a:xfrm>
                <a:off x="449989" y="4621799"/>
                <a:ext cx="11659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, 'mathAnswerShape': 1}">
                <a:extLst>
                  <a:ext uri="{FF2B5EF4-FFF2-40B4-BE49-F238E27FC236}">
                    <a16:creationId xmlns:a16="http://schemas.microsoft.com/office/drawing/2014/main" id="{1EA37621-D78E-1171-2FF0-8FA7F767F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21799"/>
                <a:ext cx="1165924" cy="765061"/>
              </a:xfrm>
              <a:prstGeom prst="rect">
                <a:avLst/>
              </a:prstGeom>
              <a:blipFill>
                <a:blip r:embed="rId6"/>
                <a:stretch>
                  <a:fillRect l="-8377" r="-837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B1434B7-C88F-2FAE-CBCA-C1BD36BA6B92}"/>
                  </a:ext>
                </a:extLst>
              </p:cNvPr>
              <p:cNvSpPr txBox="1"/>
              <p:nvPr/>
            </p:nvSpPr>
            <p:spPr>
              <a:xfrm>
                <a:off x="449989" y="5293248"/>
                <a:ext cx="13183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4, 'mathAnswerShape': 1}">
                <a:extLst>
                  <a:ext uri="{FF2B5EF4-FFF2-40B4-BE49-F238E27FC236}">
                    <a16:creationId xmlns:a16="http://schemas.microsoft.com/office/drawing/2014/main" id="{4B1434B7-C88F-2FAE-CBCA-C1BD36BA6B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93248"/>
                <a:ext cx="1318324" cy="726326"/>
              </a:xfrm>
              <a:prstGeom prst="rect">
                <a:avLst/>
              </a:prstGeom>
              <a:blipFill>
                <a:blip r:embed="rId7"/>
                <a:stretch>
                  <a:fillRect l="-7407" r="-740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26" name="yt_shape_11326"/>
              <p:cNvSpPr txBox="1"/>
              <p:nvPr/>
            </p:nvSpPr>
            <p:spPr>
              <a:xfrm>
                <a:off x="540000" y="900000"/>
                <a:ext cx="6290183" cy="46094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26" name="yt_shape_11326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90183" cy="4609403"/>
              </a:xfrm>
              <a:prstGeom prst="rect">
                <a:avLst/>
              </a:prstGeom>
              <a:blipFill>
                <a:blip r:embed="rId2"/>
                <a:stretch>
                  <a:fillRect l="-3007" r="-194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C4D218E-5CB0-53AF-2DB6-3FAA2F9C29D3}"/>
                  </a:ext>
                </a:extLst>
              </p:cNvPr>
              <p:cNvSpPr txBox="1"/>
              <p:nvPr/>
            </p:nvSpPr>
            <p:spPr>
              <a:xfrm>
                <a:off x="449989" y="1527882"/>
                <a:ext cx="4237736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8C4D218E-5CB0-53AF-2DB6-3FAA2F9C29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882"/>
                <a:ext cx="4237736" cy="768045"/>
              </a:xfrm>
              <a:prstGeom prst="rect">
                <a:avLst/>
              </a:prstGeom>
              <a:blipFill>
                <a:blip r:embed="rId3"/>
                <a:stretch>
                  <a:fillRect l="-230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5CCFF4C-CDB1-BA30-5702-7DEC81FD3763}"/>
              </a:ext>
            </a:extLst>
          </p:cNvPr>
          <p:cNvSpPr txBox="1"/>
          <p:nvPr/>
        </p:nvSpPr>
        <p:spPr>
          <a:xfrm>
            <a:off x="449989" y="2202315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54DCE5-5124-451B-5594-D51F8762A7BA}"/>
              </a:ext>
            </a:extLst>
          </p:cNvPr>
          <p:cNvSpPr txBox="1"/>
          <p:nvPr/>
        </p:nvSpPr>
        <p:spPr>
          <a:xfrm>
            <a:off x="449989" y="2677803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452CDFD-E69B-8469-F72C-45E373BC73D3}"/>
                  </a:ext>
                </a:extLst>
              </p:cNvPr>
              <p:cNvSpPr txBox="1"/>
              <p:nvPr/>
            </p:nvSpPr>
            <p:spPr>
              <a:xfrm>
                <a:off x="449989" y="3835726"/>
                <a:ext cx="6409436" cy="776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}">
                <a:extLst>
                  <a:ext uri="{FF2B5EF4-FFF2-40B4-BE49-F238E27FC236}">
                    <a16:creationId xmlns:a16="http://schemas.microsoft.com/office/drawing/2014/main" id="{0452CDFD-E69B-8469-F72C-45E373BC73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5726"/>
                <a:ext cx="6409436" cy="776046"/>
              </a:xfrm>
              <a:prstGeom prst="rect">
                <a:avLst/>
              </a:prstGeom>
              <a:blipFill>
                <a:blip r:embed="rId4"/>
                <a:stretch>
                  <a:fillRect l="-1522" r="-1427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4A89E33-F3AE-89DE-6B4C-C5EEDEA9BA89}"/>
              </a:ext>
            </a:extLst>
          </p:cNvPr>
          <p:cNvSpPr txBox="1"/>
          <p:nvPr/>
        </p:nvSpPr>
        <p:spPr>
          <a:xfrm>
            <a:off x="449989" y="451816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722179-5850-4986-569A-9C602DEA4C7A}"/>
              </a:ext>
            </a:extLst>
          </p:cNvPr>
          <p:cNvSpPr txBox="1"/>
          <p:nvPr/>
        </p:nvSpPr>
        <p:spPr>
          <a:xfrm>
            <a:off x="449989" y="499364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4" name="yt_shape_11334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用计算器计算</a:t>
            </a:r>
          </a:p>
        </p:txBody>
      </p:sp>
      <p:sp>
        <p:nvSpPr>
          <p:cNvPr id="11335" name="yt_shape_11335"/>
          <p:cNvSpPr txBox="1"/>
          <p:nvPr/>
        </p:nvSpPr>
        <p:spPr>
          <a:xfrm>
            <a:off x="540000" y="1389434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336" name="yt_shape_11336"/>
          <p:cNvSpPr txBox="1"/>
          <p:nvPr/>
        </p:nvSpPr>
        <p:spPr>
          <a:xfrm>
            <a:off x="540000" y="1868737"/>
            <a:ext cx="55912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337" name="yt_shape_11337"/>
          <p:cNvSpPr txBox="1"/>
          <p:nvPr/>
        </p:nvSpPr>
        <p:spPr>
          <a:xfrm>
            <a:off x="540000" y="2348040"/>
            <a:ext cx="54373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413329">
            <a:extLst>
              <a:ext uri="{FF2B5EF4-FFF2-40B4-BE49-F238E27FC236}">
                <a16:creationId xmlns:a16="http://schemas.microsoft.com/office/drawing/2014/main" id="{E1FAAF2B-D6AF-799D-2746-DF5FFBA426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213AB4-EB15-4E5C-CB22-38037AE153A1}"/>
              </a:ext>
            </a:extLst>
          </p:cNvPr>
          <p:cNvSpPr txBox="1"/>
          <p:nvPr/>
        </p:nvSpPr>
        <p:spPr>
          <a:xfrm>
            <a:off x="4463189" y="182193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73CDA9-4176-D851-C35E-2A11BCAD8701}"/>
              </a:ext>
            </a:extLst>
          </p:cNvPr>
          <p:cNvSpPr txBox="1"/>
          <p:nvPr/>
        </p:nvSpPr>
        <p:spPr>
          <a:xfrm>
            <a:off x="4463189" y="230123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5312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8" name="yt_shape_11338"/>
          <p:cNvSpPr txBox="1"/>
          <p:nvPr/>
        </p:nvSpPr>
        <p:spPr>
          <a:xfrm>
            <a:off x="540000" y="900000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因混淆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与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14CF23-2F9A-FA56-9C8C-00518FB92B49}"/>
              </a:ext>
            </a:extLst>
          </p:cNvPr>
          <p:cNvSpPr txBox="1"/>
          <p:nvPr/>
        </p:nvSpPr>
        <p:spPr>
          <a:xfrm>
            <a:off x="449989" y="853194"/>
            <a:ext cx="642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因混淆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339" name="yt_shape_11339"/>
          <p:cNvSpPr txBox="1"/>
          <p:nvPr/>
        </p:nvSpPr>
        <p:spPr>
          <a:xfrm>
            <a:off x="540000" y="1404958"/>
            <a:ext cx="6362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40" name="yt_table_113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72427"/>
              </p:ext>
            </p:extLst>
          </p:nvPr>
        </p:nvGraphicFramePr>
        <p:xfrm>
          <a:off x="540056" y="1884261"/>
          <a:ext cx="6905943" cy="950976"/>
        </p:xfrm>
        <a:graphic>
          <a:graphicData uri="http://schemas.openxmlformats.org/drawingml/2006/table">
            <a:tbl>
              <a:tblPr/>
              <a:tblGrid>
                <a:gridCol w="4080193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  <a:gridCol w="2825750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</a:tbl>
          </a:graphicData>
        </a:graphic>
      </p:graphicFrame>
      <p:sp>
        <p:nvSpPr>
          <p:cNvPr id="11342" name="yt_shape_11342"/>
          <p:cNvSpPr txBox="1"/>
          <p:nvPr/>
        </p:nvSpPr>
        <p:spPr>
          <a:xfrm>
            <a:off x="540000" y="2885815"/>
            <a:ext cx="6052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EE7825-A66B-553A-7144-3B14F3B72F99}"/>
              </a:ext>
            </a:extLst>
          </p:cNvPr>
          <p:cNvSpPr txBox="1"/>
          <p:nvPr/>
        </p:nvSpPr>
        <p:spPr>
          <a:xfrm>
            <a:off x="5937977" y="135815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760791-6677-4C55-13E2-721E5A9147A2}"/>
              </a:ext>
            </a:extLst>
          </p:cNvPr>
          <p:cNvSpPr txBox="1"/>
          <p:nvPr/>
        </p:nvSpPr>
        <p:spPr>
          <a:xfrm>
            <a:off x="5834789" y="283900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4" name="yt_shape_1134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43" name="yt_image_1134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46" name="yt_shape_11346"/>
          <p:cNvSpPr txBox="1"/>
          <p:nvPr/>
        </p:nvSpPr>
        <p:spPr>
          <a:xfrm>
            <a:off x="540000" y="1482165"/>
            <a:ext cx="96612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47" name="yt_table_1134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151588"/>
              </p:ext>
            </p:extLst>
          </p:nvPr>
        </p:nvGraphicFramePr>
        <p:xfrm>
          <a:off x="540056" y="1961468"/>
          <a:ext cx="8724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</a:tbl>
          </a:graphicData>
        </a:graphic>
      </p:graphicFrame>
      <p:sp>
        <p:nvSpPr>
          <p:cNvPr id="11349" name="yt_shape_11349"/>
          <p:cNvSpPr txBox="1"/>
          <p:nvPr/>
        </p:nvSpPr>
        <p:spPr>
          <a:xfrm>
            <a:off x="540120" y="248763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世纪数学家斐波那契的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中有这样一个问题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f778"/>
              </a:rPr>
              <a:t>在罗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位老妇人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每人赶着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头毛驴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每头毛驴驮着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只口袋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每只口袋里装着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3203"/>
              </a:rPr>
              <a:t>个面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每个面包附有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把餐刀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每把餐刀有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只刀鞘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则刀鞘数为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50" name="yt_table_1135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042381"/>
              </p:ext>
            </p:extLst>
          </p:nvPr>
        </p:nvGraphicFramePr>
        <p:xfrm>
          <a:off x="540056" y="3927205"/>
          <a:ext cx="8343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</a:tbl>
          </a:graphicData>
        </a:graphic>
      </p:graphicFrame>
      <p:sp>
        <p:nvSpPr>
          <p:cNvPr id="11352" name="yt_shape_11352"/>
          <p:cNvSpPr txBox="1"/>
          <p:nvPr/>
        </p:nvSpPr>
        <p:spPr>
          <a:xfrm>
            <a:off x="540119" y="445337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f8428,isEnd"/>
              </a:rPr>
              <a:t>最大的数与最小的数的差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新定义题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定义新运算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m&amp;n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&amp;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5799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&amp;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&amp;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ED8C51-3513-CE52-632A-69EB9806A76A}"/>
              </a:ext>
            </a:extLst>
          </p:cNvPr>
          <p:cNvSpPr txBox="1"/>
          <p:nvPr/>
        </p:nvSpPr>
        <p:spPr>
          <a:xfrm>
            <a:off x="91875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D17CC0-9537-CD5D-3229-5DF4290E52CA}"/>
              </a:ext>
            </a:extLst>
          </p:cNvPr>
          <p:cNvSpPr txBox="1"/>
          <p:nvPr/>
        </p:nvSpPr>
        <p:spPr>
          <a:xfrm>
            <a:off x="9441708" y="33918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F2898F-E108-3537-1EFB-625F080378E7}"/>
              </a:ext>
            </a:extLst>
          </p:cNvPr>
          <p:cNvSpPr txBox="1"/>
          <p:nvPr/>
        </p:nvSpPr>
        <p:spPr>
          <a:xfrm>
            <a:off x="1364508" y="48820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C7DBFD-453A-4A23-4973-1820B257691F}"/>
              </a:ext>
            </a:extLst>
          </p:cNvPr>
          <p:cNvSpPr txBox="1"/>
          <p:nvPr/>
        </p:nvSpPr>
        <p:spPr>
          <a:xfrm>
            <a:off x="5026680" y="583303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54" name="yt_shape_11354"/>
              <p:cNvSpPr txBox="1"/>
              <p:nvPr/>
            </p:nvSpPr>
            <p:spPr>
              <a:xfrm>
                <a:off x="540000" y="900000"/>
                <a:ext cx="9100248" cy="55515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阜阳实验中学月考卷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54" name="yt_shape_11354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100248" cy="5551520"/>
              </a:xfrm>
              <a:prstGeom prst="rect">
                <a:avLst/>
              </a:prstGeom>
              <a:blipFill>
                <a:blip r:embed="rId2"/>
                <a:stretch>
                  <a:fillRect l="-2078" t="-989" r="-1139" b="-2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9097C1-A04A-1174-2C29-59FF811312AD}"/>
                  </a:ext>
                </a:extLst>
              </p:cNvPr>
              <p:cNvSpPr txBox="1"/>
              <p:nvPr/>
            </p:nvSpPr>
            <p:spPr>
              <a:xfrm>
                <a:off x="449989" y="2003116"/>
                <a:ext cx="565696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}">
                <a:extLst>
                  <a:ext uri="{FF2B5EF4-FFF2-40B4-BE49-F238E27FC236}">
                    <a16:creationId xmlns:a16="http://schemas.microsoft.com/office/drawing/2014/main" id="{D49097C1-A04A-1174-2C29-59FF811312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116"/>
                <a:ext cx="5656961" cy="768045"/>
              </a:xfrm>
              <a:prstGeom prst="rect">
                <a:avLst/>
              </a:prstGeom>
              <a:blipFill>
                <a:blip r:embed="rId3"/>
                <a:stretch>
                  <a:fillRect l="-1724" r="-161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28F284-AB90-2075-9976-28AC909022FD}"/>
                  </a:ext>
                </a:extLst>
              </p:cNvPr>
              <p:cNvSpPr txBox="1"/>
              <p:nvPr/>
            </p:nvSpPr>
            <p:spPr>
              <a:xfrm>
                <a:off x="449989" y="2677549"/>
                <a:ext cx="147072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}">
                <a:extLst>
                  <a:ext uri="{FF2B5EF4-FFF2-40B4-BE49-F238E27FC236}">
                    <a16:creationId xmlns:a16="http://schemas.microsoft.com/office/drawing/2014/main" id="{1428F284-AB90-2075-9976-28AC909022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7549"/>
                <a:ext cx="1470724" cy="768046"/>
              </a:xfrm>
              <a:prstGeom prst="rect">
                <a:avLst/>
              </a:prstGeom>
              <a:blipFill>
                <a:blip r:embed="rId4"/>
                <a:stretch>
                  <a:fillRect l="-663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652280-C8A1-A661-CD97-A85DAE9AE114}"/>
                  </a:ext>
                </a:extLst>
              </p:cNvPr>
              <p:cNvSpPr txBox="1"/>
              <p:nvPr/>
            </p:nvSpPr>
            <p:spPr>
              <a:xfrm>
                <a:off x="449989" y="3351983"/>
                <a:ext cx="1165924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hasSerialNum': 1}">
                <a:extLst>
                  <a:ext uri="{FF2B5EF4-FFF2-40B4-BE49-F238E27FC236}">
                    <a16:creationId xmlns:a16="http://schemas.microsoft.com/office/drawing/2014/main" id="{79652280-C8A1-A661-CD97-A85DAE9AE1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1983"/>
                <a:ext cx="1165924" cy="766331"/>
              </a:xfrm>
              <a:prstGeom prst="rect">
                <a:avLst/>
              </a:prstGeom>
              <a:blipFill>
                <a:blip r:embed="rId5"/>
                <a:stretch>
                  <a:fillRect l="-8377" r="-8377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C3170E7-543C-2571-F93A-E4FFA9AE344A}"/>
              </a:ext>
            </a:extLst>
          </p:cNvPr>
          <p:cNvSpPr txBox="1"/>
          <p:nvPr/>
        </p:nvSpPr>
        <p:spPr>
          <a:xfrm>
            <a:off x="449989" y="4500190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3D94AE-A08F-DF94-A6BF-1D9EAF6DCFAB}"/>
              </a:ext>
            </a:extLst>
          </p:cNvPr>
          <p:cNvSpPr txBox="1"/>
          <p:nvPr/>
        </p:nvSpPr>
        <p:spPr>
          <a:xfrm>
            <a:off x="449989" y="4975678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F2E738-615A-25FE-80F8-45F5C9943D6A}"/>
              </a:ext>
            </a:extLst>
          </p:cNvPr>
          <p:cNvSpPr txBox="1"/>
          <p:nvPr/>
        </p:nvSpPr>
        <p:spPr>
          <a:xfrm>
            <a:off x="449989" y="5451166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8F99B4-53D2-0D87-9CE9-1F5AAFA52E66}"/>
              </a:ext>
            </a:extLst>
          </p:cNvPr>
          <p:cNvSpPr txBox="1"/>
          <p:nvPr/>
        </p:nvSpPr>
        <p:spPr>
          <a:xfrm>
            <a:off x="449989" y="5926655"/>
            <a:ext cx="15516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1596</Words>
  <Application>Microsoft Office PowerPoint</Application>
  <PresentationFormat>宽屏</PresentationFormat>
  <Paragraphs>175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10</cp:revision>
  <dcterms:created xsi:type="dcterms:W3CDTF">2024-08-14T05:26:56Z</dcterms:created>
  <dcterms:modified xsi:type="dcterms:W3CDTF">2024-08-15T06:08:49Z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