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10" r:id="rId5"/>
    <p:sldId id="314" r:id="rId6"/>
    <p:sldId id="316" r:id="rId7"/>
    <p:sldId id="317" r:id="rId8"/>
    <p:sldId id="319" r:id="rId9"/>
    <p:sldId id="322" r:id="rId10"/>
    <p:sldId id="326" r:id="rId11"/>
    <p:sldId id="327" r:id="rId12"/>
    <p:sldId id="328" r:id="rId13"/>
    <p:sldId id="336" r:id="rId14"/>
    <p:sldId id="330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55" autoAdjust="0"/>
    <p:restoredTop sz="94660"/>
  </p:normalViewPr>
  <p:slideViewPr>
    <p:cSldViewPr showGuides="1">
      <p:cViewPr varScale="1">
        <p:scale>
          <a:sx n="91" d="100"/>
          <a:sy n="91" d="100"/>
        </p:scale>
        <p:origin x="102" y="4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0" name="yt_shape_11560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559" name="yt_image_1155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62" name="yt_shape_11562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用字母表示数</a:t>
            </a:r>
          </a:p>
        </p:txBody>
      </p:sp>
      <p:sp>
        <p:nvSpPr>
          <p:cNvPr id="11563" name="yt_shape_11563"/>
          <p:cNvSpPr txBox="1"/>
          <p:nvPr/>
        </p:nvSpPr>
        <p:spPr>
          <a:xfrm>
            <a:off x="540000" y="1971599"/>
            <a:ext cx="100732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两个数的和是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其中一个数用字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那么另一个数是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64" name="yt_table_1156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8070574"/>
              </p:ext>
            </p:extLst>
          </p:nvPr>
        </p:nvGraphicFramePr>
        <p:xfrm>
          <a:off x="540056" y="2450902"/>
          <a:ext cx="5624830" cy="950976"/>
        </p:xfrm>
        <a:graphic>
          <a:graphicData uri="http://schemas.openxmlformats.org/drawingml/2006/table">
            <a:tbl>
              <a:tblPr/>
              <a:tblGrid>
                <a:gridCol w="3703955">
                  <a:extLst>
                    <a:ext uri="{9D8B030D-6E8A-4147-A177-3AD203B41FA5}">
                      <a16:colId xmlns:a16="http://schemas.microsoft.com/office/drawing/2014/main" val="10322"/>
                    </a:ext>
                  </a:extLst>
                </a:gridCol>
                <a:gridCol w="1920875">
                  <a:extLst>
                    <a:ext uri="{9D8B030D-6E8A-4147-A177-3AD203B41FA5}">
                      <a16:colId xmlns:a16="http://schemas.microsoft.com/office/drawing/2014/main" val="103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0"/>
                  </a:ext>
                </a:extLst>
              </a:tr>
            </a:tbl>
          </a:graphicData>
        </a:graphic>
      </p:graphicFrame>
      <p:sp>
        <p:nvSpPr>
          <p:cNvPr id="11566" name="yt_shape_11566"/>
          <p:cNvSpPr txBox="1"/>
          <p:nvPr/>
        </p:nvSpPr>
        <p:spPr>
          <a:xfrm>
            <a:off x="540000" y="3452456"/>
            <a:ext cx="109212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一个两位数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它的十位数字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个位数字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那么这个两位数是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67" name="yt_table_1156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9308529"/>
              </p:ext>
            </p:extLst>
          </p:nvPr>
        </p:nvGraphicFramePr>
        <p:xfrm>
          <a:off x="540056" y="3931759"/>
          <a:ext cx="5855018" cy="950976"/>
        </p:xfrm>
        <a:graphic>
          <a:graphicData uri="http://schemas.openxmlformats.org/drawingml/2006/table">
            <a:tbl>
              <a:tblPr/>
              <a:tblGrid>
                <a:gridCol w="3703955">
                  <a:extLst>
                    <a:ext uri="{9D8B030D-6E8A-4147-A177-3AD203B41FA5}">
                      <a16:colId xmlns:a16="http://schemas.microsoft.com/office/drawing/2014/main" val="10324"/>
                    </a:ext>
                  </a:extLst>
                </a:gridCol>
                <a:gridCol w="2151063">
                  <a:extLst>
                    <a:ext uri="{9D8B030D-6E8A-4147-A177-3AD203B41FA5}">
                      <a16:colId xmlns:a16="http://schemas.microsoft.com/office/drawing/2014/main" val="103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2"/>
                  </a:ext>
                </a:extLst>
              </a:tr>
            </a:tbl>
          </a:graphicData>
        </a:graphic>
      </p:graphicFrame>
      <p:sp>
        <p:nvSpPr>
          <p:cNvPr id="11569" name="yt_shape_11569"/>
          <p:cNvSpPr txBox="1"/>
          <p:nvPr/>
        </p:nvSpPr>
        <p:spPr>
          <a:xfrm>
            <a:off x="540119" y="493331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三个连续偶数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中间一个为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e808b,isEnd"/>
              </a:rPr>
              <a:t>则它们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613442488">
            <a:extLst>
              <a:ext uri="{FF2B5EF4-FFF2-40B4-BE49-F238E27FC236}">
                <a16:creationId xmlns:a16="http://schemas.microsoft.com/office/drawing/2014/main" id="{FD77417A-90DB-CA8F-2865-73A94E193E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9B9D3DC-7801-0EE7-C336-63BBB82CA365}"/>
              </a:ext>
            </a:extLst>
          </p:cNvPr>
          <p:cNvSpPr txBox="1"/>
          <p:nvPr/>
        </p:nvSpPr>
        <p:spPr>
          <a:xfrm>
            <a:off x="9595576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DF42420-190E-13BB-C81C-5C16A27BD2EC}"/>
              </a:ext>
            </a:extLst>
          </p:cNvPr>
          <p:cNvSpPr txBox="1"/>
          <p:nvPr/>
        </p:nvSpPr>
        <p:spPr>
          <a:xfrm>
            <a:off x="10435364" y="340565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C00AF84-11A9-F037-213E-93E5960F051D}"/>
              </a:ext>
            </a:extLst>
          </p:cNvPr>
          <p:cNvSpPr txBox="1"/>
          <p:nvPr/>
        </p:nvSpPr>
        <p:spPr>
          <a:xfrm>
            <a:off x="1669308" y="5361995"/>
            <a:ext cx="3209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0" name="yt_shape_11610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数学与生活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张老师到体育用品专卖店为学校购买排球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排球单价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6ac9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个以上按七折优惠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用代数式表示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购买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个排球应付多少钱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购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买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个排球应付多少钱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分两种情况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且为整数时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购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买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个排球应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付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71d56"/>
              </a:rPr>
              <a:t>＞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且为整数时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购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买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个排球应付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CB3D3D4-FE03-2DE5-BB11-E0308A622E18}"/>
              </a:ext>
            </a:extLst>
          </p:cNvPr>
          <p:cNvSpPr txBox="1"/>
          <p:nvPr/>
        </p:nvSpPr>
        <p:spPr>
          <a:xfrm>
            <a:off x="450108" y="2279658"/>
            <a:ext cx="2561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E33504-9A29-67CB-7FD5-F9C1366AE7E6}"/>
              </a:ext>
            </a:extLst>
          </p:cNvPr>
          <p:cNvSpPr txBox="1"/>
          <p:nvPr/>
        </p:nvSpPr>
        <p:spPr>
          <a:xfrm>
            <a:off x="450108" y="3230634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分两种情况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且为整数时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购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买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个排球应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付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71d56"/>
              </a:rPr>
              <a:t>＞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A6ABD5E-6C04-28F6-108F-CE364FFDBBD9}"/>
              </a:ext>
            </a:extLst>
          </p:cNvPr>
          <p:cNvSpPr txBox="1"/>
          <p:nvPr/>
        </p:nvSpPr>
        <p:spPr>
          <a:xfrm>
            <a:off x="450108" y="3706122"/>
            <a:ext cx="6009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且为整数时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购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买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个排球应付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6" name="yt_shape_11616"/>
          <p:cNvSpPr txBox="1"/>
          <p:nvPr/>
        </p:nvSpPr>
        <p:spPr>
          <a:xfrm>
            <a:off x="540000" y="764704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615" name="yt_image_11615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64704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618" name="yt_shape_11618"/>
              <p:cNvSpPr txBox="1"/>
              <p:nvPr/>
            </p:nvSpPr>
            <p:spPr>
              <a:xfrm>
                <a:off x="540000" y="1296081"/>
                <a:ext cx="6290183" cy="54904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观察以下等式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个等式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个等式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个等式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个等式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个等式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楷体" pitchFamily="24"/>
                    <a:ea typeface="楷体" pitchFamily="24"/>
                    <a:sym typeface=",isEnd"/>
                  </a:rPr>
                  <a:t>…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按以上规律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解决下列问题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>
          <p:sp>
            <p:nvSpPr>
              <p:cNvPr id="11618" name="yt_shape_116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96081"/>
                <a:ext cx="6290183" cy="5490414"/>
              </a:xfrm>
              <a:prstGeom prst="rect">
                <a:avLst/>
              </a:prstGeom>
              <a:blipFill>
                <a:blip r:embed="rId3"/>
                <a:stretch>
                  <a:fillRect l="-3007" t="-1000" r="-2037" b="-1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0ADD4CC-4AB1-9937-AF16-52F128FB39DC}"/>
                  </a:ext>
                </a:extLst>
              </p:cNvPr>
              <p:cNvSpPr txBox="1"/>
              <p:nvPr/>
            </p:nvSpPr>
            <p:spPr>
              <a:xfrm>
                <a:off x="3850414" y="5877272"/>
                <a:ext cx="2704211" cy="734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0ADD4CC-4AB1-9937-AF16-52F128FB39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0414" y="5877272"/>
                <a:ext cx="2704211" cy="734391"/>
              </a:xfrm>
              <a:prstGeom prst="rect">
                <a:avLst/>
              </a:prstGeom>
              <a:blipFill>
                <a:blip r:embed="rId4"/>
                <a:stretch>
                  <a:fillRect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3" name="yt_shape_11633"/>
          <p:cNvSpPr txBox="1"/>
          <p:nvPr/>
        </p:nvSpPr>
        <p:spPr>
          <a:xfrm>
            <a:off x="540119" y="987406"/>
            <a:ext cx="11111999" cy="64139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写出你猜想的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个等式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3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的等式表示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8E9C5DC-AFDB-D077-695F-344F191A137B}"/>
                  </a:ext>
                </a:extLst>
              </p:cNvPr>
              <p:cNvSpPr txBox="1"/>
              <p:nvPr/>
            </p:nvSpPr>
            <p:spPr>
              <a:xfrm>
                <a:off x="5164983" y="772244"/>
                <a:ext cx="3363976" cy="7288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6, 'mathAnswerShape': 1}">
                <a:extLst>
                  <a:ext uri="{FF2B5EF4-FFF2-40B4-BE49-F238E27FC236}">
                    <a16:creationId xmlns:a16="http://schemas.microsoft.com/office/drawing/2014/main" id="{28E9C5DC-AFDB-D077-695F-344F191A13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4983" y="772244"/>
                <a:ext cx="3363976" cy="728803"/>
              </a:xfrm>
              <a:prstGeom prst="rect">
                <a:avLst/>
              </a:prstGeom>
              <a:blipFill>
                <a:blip r:embed="rId3"/>
                <a:stretch>
                  <a:fillRect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5" name="yt_shape_11635"/>
          <p:cNvSpPr txBox="1"/>
          <p:nvPr/>
        </p:nvSpPr>
        <p:spPr>
          <a:xfrm>
            <a:off x="540000" y="900000"/>
            <a:ext cx="9002464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用字母表示数的特点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任意性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用字母可以表示任何数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限制性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字母的取值应使具体式子有意义且符合实际情况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确定性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字母的取值一旦确定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式子的值也随之确定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一般性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用字母表示数能更准确地反映事物的一般规律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0" name="yt_shape_11570"/>
          <p:cNvSpPr txBox="1"/>
          <p:nvPr/>
        </p:nvSpPr>
        <p:spPr>
          <a:xfrm>
            <a:off x="540000" y="900000"/>
            <a:ext cx="612186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用字母表示实际问题中的数量关系</a:t>
            </a:r>
          </a:p>
        </p:txBody>
      </p:sp>
      <p:sp>
        <p:nvSpPr>
          <p:cNvPr id="11571" name="yt_shape_11571"/>
          <p:cNvSpPr txBox="1"/>
          <p:nvPr/>
        </p:nvSpPr>
        <p:spPr>
          <a:xfrm>
            <a:off x="540119" y="138943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贺州市八步区第三初级中学单元卷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为落实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双减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政策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fdb8b"/>
              </a:rPr>
              <a:t>某校利用课后服务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开展了主题为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书香满校园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的读书活动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现需购买甲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乙两种读本共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83dd"/>
              </a:rPr>
              <a:t>本供学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生阅读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其中甲种读本的单价为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乙种读本的单价为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98398"/>
              </a:rPr>
              <a:t>设购买甲种读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则购买乙种读本的费用为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72" name="yt_table_1157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0026101"/>
              </p:ext>
            </p:extLst>
          </p:nvPr>
        </p:nvGraphicFramePr>
        <p:xfrm>
          <a:off x="540056" y="3309132"/>
          <a:ext cx="7234556" cy="950976"/>
        </p:xfrm>
        <a:graphic>
          <a:graphicData uri="http://schemas.openxmlformats.org/drawingml/2006/table">
            <a:tbl>
              <a:tblPr/>
              <a:tblGrid>
                <a:gridCol w="4007168">
                  <a:extLst>
                    <a:ext uri="{9D8B030D-6E8A-4147-A177-3AD203B41FA5}">
                      <a16:colId xmlns:a16="http://schemas.microsoft.com/office/drawing/2014/main" val="10326"/>
                    </a:ext>
                  </a:extLst>
                </a:gridCol>
                <a:gridCol w="3227388">
                  <a:extLst>
                    <a:ext uri="{9D8B030D-6E8A-4147-A177-3AD203B41FA5}">
                      <a16:colId xmlns:a16="http://schemas.microsoft.com/office/drawing/2014/main" val="103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4"/>
                  </a:ext>
                </a:extLst>
              </a:tr>
            </a:tbl>
          </a:graphicData>
        </a:graphic>
      </p:graphicFrame>
      <p:sp>
        <p:nvSpPr>
          <p:cNvPr id="11574" name="yt_shape_11574"/>
          <p:cNvSpPr txBox="1"/>
          <p:nvPr/>
        </p:nvSpPr>
        <p:spPr>
          <a:xfrm>
            <a:off x="540119" y="431068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某商店购进一批商品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每件商品的进价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若要获利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3abfd"/>
              </a:rPr>
              <a:t>则每件商品的零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售价应定为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575" name="yt_table_11575" title="H_84.5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08198510"/>
                  </p:ext>
                </p:extLst>
              </p:nvPr>
            </p:nvGraphicFramePr>
            <p:xfrm>
              <a:off x="540056" y="5270121"/>
              <a:ext cx="7269481" cy="1073659"/>
            </p:xfrm>
            <a:graphic>
              <a:graphicData uri="http://schemas.openxmlformats.org/drawingml/2006/table">
                <a:tbl>
                  <a:tblPr/>
                  <a:tblGrid>
                    <a:gridCol w="4007168">
                      <a:extLst>
                        <a:ext uri="{9D8B030D-6E8A-4147-A177-3AD203B41FA5}">
                          <a16:colId xmlns:a16="http://schemas.microsoft.com/office/drawing/2014/main" val="10328"/>
                        </a:ext>
                      </a:extLst>
                    </a:gridCol>
                    <a:gridCol w="3262313">
                      <a:extLst>
                        <a:ext uri="{9D8B030D-6E8A-4147-A177-3AD203B41FA5}">
                          <a16:colId xmlns:a16="http://schemas.microsoft.com/office/drawing/2014/main" val="1032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20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％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元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％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元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1+20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％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元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％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元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575" name="yt_table_11575" descr="{&quot;rangeId&quot;:7,&quot;type&quot;:&quot;Option&quot;}" title="H_84.5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08198510"/>
                  </p:ext>
                </p:extLst>
              </p:nvPr>
            </p:nvGraphicFramePr>
            <p:xfrm>
              <a:off x="540056" y="5270121"/>
              <a:ext cx="7269481" cy="1073659"/>
            </p:xfrm>
            <a:graphic>
              <a:graphicData uri="http://schemas.openxmlformats.org/drawingml/2006/table">
                <a:tbl>
                  <a:tblPr/>
                  <a:tblGrid>
                    <a:gridCol w="4007168">
                      <a:extLst>
                        <a:ext uri="{9D8B030D-6E8A-4147-A177-3AD203B41FA5}">
                          <a16:colId xmlns:a16="http://schemas.microsoft.com/office/drawing/2014/main" val="10328"/>
                        </a:ext>
                      </a:extLst>
                    </a:gridCol>
                    <a:gridCol w="3262313">
                      <a:extLst>
                        <a:ext uri="{9D8B030D-6E8A-4147-A177-3AD203B41FA5}">
                          <a16:colId xmlns:a16="http://schemas.microsoft.com/office/drawing/2014/main" val="10329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20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％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元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％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元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5"/>
                      </a:ext>
                    </a:extLst>
                  </a:tr>
                  <a:tr h="64928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2897" r="-81459" b="-140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％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元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613442555">
            <a:extLst>
              <a:ext uri="{FF2B5EF4-FFF2-40B4-BE49-F238E27FC236}">
                <a16:creationId xmlns:a16="http://schemas.microsoft.com/office/drawing/2014/main" id="{3484489D-0195-9CE0-24DD-600F25FD39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A4E3B7C-49E4-D452-8F53-F6DA97C40F6C}"/>
              </a:ext>
            </a:extLst>
          </p:cNvPr>
          <p:cNvSpPr txBox="1"/>
          <p:nvPr/>
        </p:nvSpPr>
        <p:spPr>
          <a:xfrm>
            <a:off x="5557096" y="276909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4A3F3E2-3500-E76E-D9C1-AD3EDF212206}"/>
              </a:ext>
            </a:extLst>
          </p:cNvPr>
          <p:cNvSpPr txBox="1"/>
          <p:nvPr/>
        </p:nvSpPr>
        <p:spPr>
          <a:xfrm>
            <a:off x="2583708" y="473936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6" name="yt_shape_11576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一个正方体盒子的棱长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则盒子的体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V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表面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c6ab,isEnd"/>
              </a:rPr>
              <a:t>S</a:t>
            </a:r>
            <a:b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用字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母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表示正方形的边长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则图中的长方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的面积可用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e4e1a,isEnd"/>
              </a:rPr>
              <a:t>的式子表示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1578" name="yt_image_11578" title="H_96.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46991" y="2818870"/>
            <a:ext cx="1698017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1929905-CB28-876D-E0C6-0D944B114830}"/>
              </a:ext>
            </a:extLst>
          </p:cNvPr>
          <p:cNvSpPr txBox="1"/>
          <p:nvPr/>
        </p:nvSpPr>
        <p:spPr>
          <a:xfrm>
            <a:off x="7874846" y="853194"/>
            <a:ext cx="7388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AA8F701-DE19-454B-77B0-1BF13500DB2A}"/>
              </a:ext>
            </a:extLst>
          </p:cNvPr>
          <p:cNvSpPr txBox="1"/>
          <p:nvPr/>
        </p:nvSpPr>
        <p:spPr>
          <a:xfrm>
            <a:off x="1059708" y="1328682"/>
            <a:ext cx="938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AB574BD-EED1-8B9D-491B-EEFE821CB9A0}"/>
              </a:ext>
            </a:extLst>
          </p:cNvPr>
          <p:cNvSpPr txBox="1"/>
          <p:nvPr/>
        </p:nvSpPr>
        <p:spPr>
          <a:xfrm>
            <a:off x="1059708" y="2279658"/>
            <a:ext cx="3078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0" name="yt_shape_11580"/>
          <p:cNvSpPr txBox="1"/>
          <p:nvPr/>
        </p:nvSpPr>
        <p:spPr>
          <a:xfrm>
            <a:off x="540000" y="900000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用字母表示等量关系</a:t>
            </a:r>
          </a:p>
        </p:txBody>
      </p:sp>
      <p:sp>
        <p:nvSpPr>
          <p:cNvPr id="11581" name="yt_shape_11581"/>
          <p:cNvSpPr txBox="1"/>
          <p:nvPr/>
        </p:nvSpPr>
        <p:spPr>
          <a:xfrm>
            <a:off x="540000" y="1389434"/>
            <a:ext cx="64552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以下是用字母表示加法交换律的是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82" name="yt_table_1158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86540"/>
              </p:ext>
            </p:extLst>
          </p:nvPr>
        </p:nvGraphicFramePr>
        <p:xfrm>
          <a:off x="540056" y="1868737"/>
          <a:ext cx="4600575" cy="1901952"/>
        </p:xfrm>
        <a:graphic>
          <a:graphicData uri="http://schemas.openxmlformats.org/drawingml/2006/table">
            <a:tbl>
              <a:tblPr/>
              <a:tblGrid>
                <a:gridCol w="4600575">
                  <a:extLst>
                    <a:ext uri="{9D8B030D-6E8A-4147-A177-3AD203B41FA5}">
                      <a16:colId xmlns:a16="http://schemas.microsoft.com/office/drawing/2014/main" val="103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0"/>
                  </a:ext>
                </a:extLst>
              </a:tr>
            </a:tbl>
          </a:graphicData>
        </a:graphic>
      </p:graphicFrame>
      <p:pic>
        <p:nvPicPr>
          <p:cNvPr id="3" name="yt_shape_1723613442624">
            <a:extLst>
              <a:ext uri="{FF2B5EF4-FFF2-40B4-BE49-F238E27FC236}">
                <a16:creationId xmlns:a16="http://schemas.microsoft.com/office/drawing/2014/main" id="{D4BE5616-6B6A-18FC-07EC-A079FE4779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C6DE119-202E-D3D4-6EE0-C90D6E01CD48}"/>
              </a:ext>
            </a:extLst>
          </p:cNvPr>
          <p:cNvSpPr txBox="1"/>
          <p:nvPr/>
        </p:nvSpPr>
        <p:spPr>
          <a:xfrm>
            <a:off x="60125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4" name="yt_shape_11584"/>
          <p:cNvSpPr txBox="1"/>
          <p:nvPr/>
        </p:nvSpPr>
        <p:spPr>
          <a:xfrm>
            <a:off x="540119" y="900000"/>
            <a:ext cx="11492915" cy="10786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月历中用</a:t>
            </a:r>
            <a:r>
              <a:rPr lang="en-US" altLang="zh-CN" sz="3250" b="0" i="0" u="none">
                <a:solidFill>
                  <a:srgbClr val="1EE3CF"/>
                </a:solidFill>
                <a:effectLst/>
                <a:latin typeface="Times New Roman" pitchFamily="32"/>
                <a:ea typeface="Times New Roman" pitchFamily="3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表示三角形框中的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0de3,isEnd"/>
              </a:rPr>
              <a:t>么</a:t>
            </a:r>
            <a:b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之间的数量关系是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之间的数量关系是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1585" name="yt_image_115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7814" y="2181845"/>
            <a:ext cx="2596370" cy="2271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613442788">
            <a:extLst>
              <a:ext uri="{FF2B5EF4-FFF2-40B4-BE49-F238E27FC236}">
                <a16:creationId xmlns:a16="http://schemas.microsoft.com/office/drawing/2014/main" id="{5CFDC936-DCB8-150A-9012-6EAE067409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9919" y="1017888"/>
            <a:ext cx="408114" cy="40811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2E7084D-B35C-03F5-045B-ABA06C6A4E22}"/>
              </a:ext>
            </a:extLst>
          </p:cNvPr>
          <p:cNvSpPr txBox="1"/>
          <p:nvPr/>
        </p:nvSpPr>
        <p:spPr>
          <a:xfrm>
            <a:off x="3993408" y="1497084"/>
            <a:ext cx="1694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CE6F57-BBE3-61A3-93FA-6AC455B43719}"/>
              </a:ext>
            </a:extLst>
          </p:cNvPr>
          <p:cNvSpPr txBox="1"/>
          <p:nvPr/>
        </p:nvSpPr>
        <p:spPr>
          <a:xfrm>
            <a:off x="9386146" y="1497084"/>
            <a:ext cx="16770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7" name="yt_shape_11587"/>
          <p:cNvSpPr txBox="1"/>
          <p:nvPr/>
        </p:nvSpPr>
        <p:spPr>
          <a:xfrm>
            <a:off x="540000" y="900000"/>
            <a:ext cx="800219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【易错易混】</a:t>
            </a:r>
            <a:r>
              <a:rPr lang="zh-CN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因混淆平方和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差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与和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差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</a:rPr>
              <a:t>的平方出错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50F01F6-A985-174B-A3C0-125C32F4C547}"/>
              </a:ext>
            </a:extLst>
          </p:cNvPr>
          <p:cNvSpPr txBox="1"/>
          <p:nvPr/>
        </p:nvSpPr>
        <p:spPr>
          <a:xfrm>
            <a:off x="449989" y="853194"/>
            <a:ext cx="81048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【易错易混】</a:t>
            </a:r>
            <a:r>
              <a:rPr kumimoji="0" lang="zh-CN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因混淆平方和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与和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的平方出错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588" name="yt_shape_11588"/>
          <p:cNvSpPr txBox="1"/>
          <p:nvPr/>
        </p:nvSpPr>
        <p:spPr>
          <a:xfrm>
            <a:off x="540000" y="1474223"/>
            <a:ext cx="856644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的和的平方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用式子表示为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的平方差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用式子表示为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56F1FBC-1758-1C5D-CED1-B5370ED58116}"/>
              </a:ext>
            </a:extLst>
          </p:cNvPr>
          <p:cNvSpPr txBox="1"/>
          <p:nvPr/>
        </p:nvSpPr>
        <p:spPr>
          <a:xfrm>
            <a:off x="6812689" y="1427417"/>
            <a:ext cx="2148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2033B7C-A37E-9167-67B4-1C31717A37C6}"/>
              </a:ext>
            </a:extLst>
          </p:cNvPr>
          <p:cNvSpPr txBox="1"/>
          <p:nvPr/>
        </p:nvSpPr>
        <p:spPr>
          <a:xfrm>
            <a:off x="6479314" y="1902905"/>
            <a:ext cx="13453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1" name="yt_shape_11591"/>
          <p:cNvSpPr txBox="1"/>
          <p:nvPr/>
        </p:nvSpPr>
        <p:spPr>
          <a:xfrm>
            <a:off x="540000" y="900000"/>
            <a:ext cx="255756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590" name="yt_image_11590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93" name="yt_shape_11593"/>
          <p:cNvSpPr txBox="1"/>
          <p:nvPr/>
        </p:nvSpPr>
        <p:spPr>
          <a:xfrm>
            <a:off x="540120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小明步行的速度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m/min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小华骑自行车的速度是小明步行速度的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deb8"/>
              </a:rPr>
              <a:t>倍少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1m/min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则小华骑自行车的速度是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m/min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94" name="yt_table_1159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020594"/>
              </p:ext>
            </p:extLst>
          </p:nvPr>
        </p:nvGraphicFramePr>
        <p:xfrm>
          <a:off x="540056" y="2441600"/>
          <a:ext cx="6050280" cy="950976"/>
        </p:xfrm>
        <a:graphic>
          <a:graphicData uri="http://schemas.openxmlformats.org/drawingml/2006/table">
            <a:tbl>
              <a:tblPr/>
              <a:tblGrid>
                <a:gridCol w="3491230">
                  <a:extLst>
                    <a:ext uri="{9D8B030D-6E8A-4147-A177-3AD203B41FA5}">
                      <a16:colId xmlns:a16="http://schemas.microsoft.com/office/drawing/2014/main" val="10331"/>
                    </a:ext>
                  </a:extLst>
                </a:gridCol>
                <a:gridCol w="2559050">
                  <a:extLst>
                    <a:ext uri="{9D8B030D-6E8A-4147-A177-3AD203B41FA5}">
                      <a16:colId xmlns:a16="http://schemas.microsoft.com/office/drawing/2014/main" val="103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2"/>
                  </a:ext>
                </a:extLst>
              </a:tr>
            </a:tbl>
          </a:graphicData>
        </a:graphic>
      </p:graphicFrame>
      <p:sp>
        <p:nvSpPr>
          <p:cNvPr id="11596" name="yt_shape_11596"/>
          <p:cNvSpPr txBox="1"/>
          <p:nvPr/>
        </p:nvSpPr>
        <p:spPr>
          <a:xfrm>
            <a:off x="540120" y="344315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七年级某班有学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生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男生人数占全班人数的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21381"/>
              </a:rPr>
              <a:t>那么女生人数是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597" name="yt_table_11597" title="H_84.5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26933857"/>
                  </p:ext>
                </p:extLst>
              </p:nvPr>
            </p:nvGraphicFramePr>
            <p:xfrm>
              <a:off x="540056" y="4402589"/>
              <a:ext cx="6461443" cy="1073849"/>
            </p:xfrm>
            <a:graphic>
              <a:graphicData uri="http://schemas.openxmlformats.org/drawingml/2006/table">
                <a:tbl>
                  <a:tblPr/>
                  <a:tblGrid>
                    <a:gridCol w="3491230">
                      <a:extLst>
                        <a:ext uri="{9D8B030D-6E8A-4147-A177-3AD203B41FA5}">
                          <a16:colId xmlns:a16="http://schemas.microsoft.com/office/drawing/2014/main" val="10333"/>
                        </a:ext>
                      </a:extLst>
                    </a:gridCol>
                    <a:gridCol w="2970213">
                      <a:extLst>
                        <a:ext uri="{9D8B030D-6E8A-4147-A177-3AD203B41FA5}">
                          <a16:colId xmlns:a16="http://schemas.microsoft.com/office/drawing/2014/main" val="1033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48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％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％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48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％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45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％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597" name="yt_table_11597" descr="{&quot;rangeId&quot;:16,&quot;type&quot;:&quot;Option&quot;}" title="H_84.5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26933857"/>
                  </p:ext>
                </p:extLst>
              </p:nvPr>
            </p:nvGraphicFramePr>
            <p:xfrm>
              <a:off x="540056" y="4402589"/>
              <a:ext cx="6461443" cy="1073849"/>
            </p:xfrm>
            <a:graphic>
              <a:graphicData uri="http://schemas.openxmlformats.org/drawingml/2006/table">
                <a:tbl>
                  <a:tblPr/>
                  <a:tblGrid>
                    <a:gridCol w="3491230">
                      <a:extLst>
                        <a:ext uri="{9D8B030D-6E8A-4147-A177-3AD203B41FA5}">
                          <a16:colId xmlns:a16="http://schemas.microsoft.com/office/drawing/2014/main" val="10333"/>
                        </a:ext>
                      </a:extLst>
                    </a:gridCol>
                    <a:gridCol w="2970213">
                      <a:extLst>
                        <a:ext uri="{9D8B030D-6E8A-4147-A177-3AD203B41FA5}">
                          <a16:colId xmlns:a16="http://schemas.microsoft.com/office/drawing/2014/main" val="10334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48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％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％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3"/>
                      </a:ext>
                    </a:extLst>
                  </a:tr>
                  <a:tr h="64947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2897" r="-85166" b="-130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17418" t="-72897" b="-1308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6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DB37EA0-705B-0455-239A-E6CC195759EC}"/>
              </a:ext>
            </a:extLst>
          </p:cNvPr>
          <p:cNvSpPr txBox="1"/>
          <p:nvPr/>
        </p:nvSpPr>
        <p:spPr>
          <a:xfrm>
            <a:off x="76764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7E4E33D-3ED9-71A4-7C9A-D73D9EE54FFB}"/>
              </a:ext>
            </a:extLst>
          </p:cNvPr>
          <p:cNvSpPr txBox="1"/>
          <p:nvPr/>
        </p:nvSpPr>
        <p:spPr>
          <a:xfrm>
            <a:off x="1059709" y="387183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598" name="yt_shape_11598"/>
              <p:cNvSpPr txBox="1"/>
              <p:nvPr/>
            </p:nvSpPr>
            <p:spPr>
              <a:xfrm>
                <a:off x="540119" y="900000"/>
                <a:ext cx="11492915" cy="47962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明光市官山中学单元卷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按一定规律排列的一列数依次为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29769,isEnd"/>
                  </a:rPr>
                  <a:t>，</a:t>
                </a:r>
                <a:b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按此规律排列下去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这列数中的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个数是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spc="375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𝑛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1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f3138,isEnd"/>
                  </a:rPr>
                  <a:t>为正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整数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观察下列各式的规律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用含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的字母表示出来是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</a:t>
                </a:r>
                <a:r>
                  <a:rPr sz="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b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W:12.00504,H:37.44"/>
                  </a:rPr>
                </a:b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</a:t>
                </a:r>
                <a:r>
                  <a:rPr lang="en-US"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…</a:t>
                </a:r>
              </a:p>
            </p:txBody>
          </p:sp>
        </mc:Choice>
        <mc:Fallback>
          <p:sp>
            <p:nvSpPr>
              <p:cNvPr id="11598" name="yt_shape_115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796249"/>
              </a:xfrm>
              <a:prstGeom prst="rect">
                <a:avLst/>
              </a:prstGeom>
              <a:blipFill>
                <a:blip r:embed="rId2"/>
                <a:stretch>
                  <a:fillRect l="-1645" b="-29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891E2E8-3CDA-A97D-3523-1DB5FAC19F83}"/>
                  </a:ext>
                </a:extLst>
              </p:cNvPr>
              <p:cNvSpPr txBox="1"/>
              <p:nvPr/>
            </p:nvSpPr>
            <p:spPr>
              <a:xfrm>
                <a:off x="9186438" y="1600462"/>
                <a:ext cx="1171004" cy="8352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7, 'hasSerialNum': 1, 'mathAnswerShape': 1}">
                <a:extLst>
                  <a:ext uri="{FF2B5EF4-FFF2-40B4-BE49-F238E27FC236}">
                    <a16:creationId xmlns:a16="http://schemas.microsoft.com/office/drawing/2014/main" id="{9891E2E8-3CDA-A97D-3523-1DB5FAC19F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86438" y="1600462"/>
                <a:ext cx="1171004" cy="83522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4070E0C8-2642-E8BA-D3DC-506E528724C8}"/>
              </a:ext>
            </a:extLst>
          </p:cNvPr>
          <p:cNvCxnSpPr/>
          <p:nvPr/>
        </p:nvCxnSpPr>
        <p:spPr>
          <a:xfrm>
            <a:off x="8924024" y="2407935"/>
            <a:ext cx="1343407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3C87D406-4A8A-5E5F-8935-69FCFCBCCCC9}"/>
              </a:ext>
            </a:extLst>
          </p:cNvPr>
          <p:cNvSpPr txBox="1"/>
          <p:nvPr/>
        </p:nvSpPr>
        <p:spPr>
          <a:xfrm>
            <a:off x="8040216" y="2817567"/>
            <a:ext cx="344021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43EED5-E405-8DB8-78CA-C873C9BC0C9A}"/>
              </a:ext>
            </a:extLst>
          </p:cNvPr>
          <p:cNvSpPr txBox="1"/>
          <p:nvPr/>
        </p:nvSpPr>
        <p:spPr>
          <a:xfrm>
            <a:off x="450108" y="329305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_⨹_1_ac71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5" name="yt_shape_11605"/>
          <p:cNvSpPr txBox="1"/>
          <p:nvPr/>
        </p:nvSpPr>
        <p:spPr>
          <a:xfrm>
            <a:off x="540000" y="900000"/>
            <a:ext cx="97719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试用字母表示阴影部分的面积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1606" name="yt_image_1160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2507" y="1531667"/>
            <a:ext cx="1746984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608" name="yt_shape_11608"/>
              <p:cNvSpPr txBox="1"/>
              <p:nvPr/>
            </p:nvSpPr>
            <p:spPr>
              <a:xfrm>
                <a:off x="540000" y="2826907"/>
                <a:ext cx="3589765" cy="13843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阴影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08" name="yt_shape_11608" descr="{&quot;rangeId&quot;:1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26907"/>
                <a:ext cx="3589765" cy="1384353"/>
              </a:xfrm>
              <a:prstGeom prst="rect">
                <a:avLst/>
              </a:prstGeom>
              <a:blipFill>
                <a:blip r:embed="rId3"/>
                <a:stretch>
                  <a:fillRect l="-5272" r="-2721" b="-6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F19732B-1E48-5E0C-B6D1-C68C88A21F75}"/>
                  </a:ext>
                </a:extLst>
              </p:cNvPr>
              <p:cNvSpPr txBox="1"/>
              <p:nvPr/>
            </p:nvSpPr>
            <p:spPr>
              <a:xfrm>
                <a:off x="449989" y="2780101"/>
                <a:ext cx="373513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阴影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8, 'mathAnswerShape': 1}">
                <a:extLst>
                  <a:ext uri="{FF2B5EF4-FFF2-40B4-BE49-F238E27FC236}">
                    <a16:creationId xmlns:a16="http://schemas.microsoft.com/office/drawing/2014/main" id="{1F19732B-1E48-5E0C-B6D1-C68C88A21F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80101"/>
                <a:ext cx="3735133" cy="765061"/>
              </a:xfrm>
              <a:prstGeom prst="rect">
                <a:avLst/>
              </a:prstGeom>
              <a:blipFill>
                <a:blip r:embed="rId4"/>
                <a:stretch>
                  <a:fillRect l="-2610" r="-97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F83A654-DBBC-EF6C-7F72-A932CD5D7B8C}"/>
                  </a:ext>
                </a:extLst>
              </p:cNvPr>
              <p:cNvSpPr txBox="1"/>
              <p:nvPr/>
            </p:nvSpPr>
            <p:spPr>
              <a:xfrm>
                <a:off x="449989" y="3451550"/>
                <a:ext cx="1852042" cy="7931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8, 'mathAnswerShape': 1}">
                <a:extLst>
                  <a:ext uri="{FF2B5EF4-FFF2-40B4-BE49-F238E27FC236}">
                    <a16:creationId xmlns:a16="http://schemas.microsoft.com/office/drawing/2014/main" id="{5F83A654-DBBC-EF6C-7F72-A932CD5D7B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51550"/>
                <a:ext cx="1852042" cy="793128"/>
              </a:xfrm>
              <a:prstGeom prst="rect">
                <a:avLst/>
              </a:prstGeom>
              <a:blipFill>
                <a:blip r:embed="rId5"/>
                <a:stretch>
                  <a:fillRect l="-5263" r="-4934" b="-69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1414</Words>
  <Application>Microsoft Office PowerPoint</Application>
  <PresentationFormat>宽屏</PresentationFormat>
  <Paragraphs>109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13</cp:revision>
  <dcterms:created xsi:type="dcterms:W3CDTF">2024-08-14T05:26:56Z</dcterms:created>
  <dcterms:modified xsi:type="dcterms:W3CDTF">2024-08-15T06:12:15Z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