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3" r:id="rId7"/>
    <p:sldId id="315" r:id="rId8"/>
    <p:sldId id="318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5" autoAdjust="0"/>
    <p:restoredTop sz="94660"/>
  </p:normalViewPr>
  <p:slideViewPr>
    <p:cSldViewPr showGuides="1">
      <p:cViewPr varScale="1">
        <p:scale>
          <a:sx n="90" d="100"/>
          <a:sy n="90" d="100"/>
        </p:scale>
        <p:origin x="84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7" name="yt_shape_114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26" name="yt_image_1142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9" name="yt_shape_11429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准确数与近似数</a:t>
            </a:r>
          </a:p>
        </p:txBody>
      </p:sp>
      <p:sp>
        <p:nvSpPr>
          <p:cNvPr id="11430" name="yt_shape_11430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以下语句中的数据是近似数的是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31" name="yt_table_1143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531960"/>
              </p:ext>
            </p:extLst>
          </p:nvPr>
        </p:nvGraphicFramePr>
        <p:xfrm>
          <a:off x="540056" y="2450902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七年级上册数学课本共有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某同学的体重约是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纳米等于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毫米的一百万分之一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小明收集了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片树叶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p:pic>
        <p:nvPicPr>
          <p:cNvPr id="3" name="yt_shape_1723613425466">
            <a:extLst>
              <a:ext uri="{FF2B5EF4-FFF2-40B4-BE49-F238E27FC236}">
                <a16:creationId xmlns:a16="http://schemas.microsoft.com/office/drawing/2014/main" id="{F5A2B04A-97D9-3CC5-4326-CB3ED18380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F8081B-33EF-FD66-F1C0-6C536140F39D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33" name="yt_shape_11433"/>
          <p:cNvSpPr txBox="1"/>
          <p:nvPr/>
        </p:nvSpPr>
        <p:spPr>
          <a:xfrm>
            <a:off x="540000" y="444287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大门高约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BDFFF9-A2EB-294C-CB60-83E209A9B45A}"/>
              </a:ext>
            </a:extLst>
          </p:cNvPr>
          <p:cNvSpPr txBox="1"/>
          <p:nvPr/>
        </p:nvSpPr>
        <p:spPr>
          <a:xfrm>
            <a:off x="4793389" y="43960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准确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5808B4-48E8-D26E-91B6-1DFFD5AD014B}"/>
              </a:ext>
            </a:extLst>
          </p:cNvPr>
          <p:cNvSpPr txBox="1"/>
          <p:nvPr/>
        </p:nvSpPr>
        <p:spPr>
          <a:xfrm>
            <a:off x="10651263" y="4396065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8b622"/>
              </a:rPr>
              <a:t>近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C5A539-6239-EB99-A98F-C51283832944}"/>
              </a:ext>
            </a:extLst>
          </p:cNvPr>
          <p:cNvSpPr txBox="1"/>
          <p:nvPr/>
        </p:nvSpPr>
        <p:spPr>
          <a:xfrm>
            <a:off x="449989" y="4871553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4" name="yt_shape_11434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误差</a:t>
            </a:r>
          </a:p>
        </p:txBody>
      </p:sp>
      <p:sp>
        <p:nvSpPr>
          <p:cNvPr id="11435" name="yt_shape_1143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在某一次测量课桌的长度时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d8cd,isEnd"/>
              </a:rPr>
              <a:t>那么这次测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量的误差是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25532">
            <a:extLst>
              <a:ext uri="{FF2B5EF4-FFF2-40B4-BE49-F238E27FC236}">
                <a16:creationId xmlns:a16="http://schemas.microsoft.com/office/drawing/2014/main" id="{21FFAF8D-F50E-C4E9-5AC1-3751D1F99F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0CBF5A-F426-8D71-B1E2-11FD82A00384}"/>
              </a:ext>
            </a:extLst>
          </p:cNvPr>
          <p:cNvSpPr txBox="1"/>
          <p:nvPr/>
        </p:nvSpPr>
        <p:spPr>
          <a:xfrm>
            <a:off x="2278908" y="1818116"/>
            <a:ext cx="1465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6" name="yt_shape_11436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精确度</a:t>
            </a:r>
          </a:p>
        </p:txBody>
      </p:sp>
      <p:sp>
        <p:nvSpPr>
          <p:cNvPr id="11437" name="yt_shape_11437"/>
          <p:cNvSpPr txBox="1"/>
          <p:nvPr/>
        </p:nvSpPr>
        <p:spPr>
          <a:xfrm>
            <a:off x="540000" y="1389434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由四舍五入法得到的近似数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万精确到的数位是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38" name="yt_table_114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443924"/>
              </p:ext>
            </p:extLst>
          </p:nvPr>
        </p:nvGraphicFramePr>
        <p:xfrm>
          <a:off x="540056" y="1868737"/>
          <a:ext cx="45231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sp>
        <p:nvSpPr>
          <p:cNvPr id="11440" name="yt_shape_11440"/>
          <p:cNvSpPr txBox="1"/>
          <p:nvPr/>
        </p:nvSpPr>
        <p:spPr>
          <a:xfrm>
            <a:off x="540119" y="287029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39151"/>
              </a:rPr>
              <a:t>用四舍五入法按括号中的要求对下列各数取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441" name="yt_shape_11441"/>
          <p:cNvSpPr txBox="1"/>
          <p:nvPr/>
        </p:nvSpPr>
        <p:spPr>
          <a:xfrm>
            <a:off x="540000" y="3813246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442" name="yt_shape_11442"/>
          <p:cNvSpPr txBox="1"/>
          <p:nvPr/>
        </p:nvSpPr>
        <p:spPr>
          <a:xfrm>
            <a:off x="540000" y="4292549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443" name="yt_shape_11443"/>
          <p:cNvSpPr txBox="1"/>
          <p:nvPr/>
        </p:nvSpPr>
        <p:spPr>
          <a:xfrm>
            <a:off x="540000" y="4771852"/>
            <a:ext cx="64120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632400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444" name="yt_shape_11444"/>
          <p:cNvSpPr txBox="1"/>
          <p:nvPr/>
        </p:nvSpPr>
        <p:spPr>
          <a:xfrm>
            <a:off x="540000" y="5251155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25603">
            <a:extLst>
              <a:ext uri="{FF2B5EF4-FFF2-40B4-BE49-F238E27FC236}">
                <a16:creationId xmlns:a16="http://schemas.microsoft.com/office/drawing/2014/main" id="{EA5073B5-FEFA-4F55-2752-BAF4751FA6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F09F52-19E0-B057-BCF9-DB2ACD60DB23}"/>
              </a:ext>
            </a:extLst>
          </p:cNvPr>
          <p:cNvSpPr txBox="1"/>
          <p:nvPr/>
        </p:nvSpPr>
        <p:spPr>
          <a:xfrm>
            <a:off x="8146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4A3E88-13BA-AD34-ECD7-1C7E1775AEC7}"/>
              </a:ext>
            </a:extLst>
          </p:cNvPr>
          <p:cNvSpPr txBox="1"/>
          <p:nvPr/>
        </p:nvSpPr>
        <p:spPr>
          <a:xfrm>
            <a:off x="4869589" y="376644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CD9263-DBBD-3D63-9265-06A01F31A45B}"/>
              </a:ext>
            </a:extLst>
          </p:cNvPr>
          <p:cNvSpPr txBox="1"/>
          <p:nvPr/>
        </p:nvSpPr>
        <p:spPr>
          <a:xfrm>
            <a:off x="5021989" y="424574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777E90-12E9-C468-0920-A580501960CA}"/>
              </a:ext>
            </a:extLst>
          </p:cNvPr>
          <p:cNvSpPr txBox="1"/>
          <p:nvPr/>
        </p:nvSpPr>
        <p:spPr>
          <a:xfrm>
            <a:off x="4869589" y="4725046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2D5083-41F0-1C99-8766-08FEF6475298}"/>
              </a:ext>
            </a:extLst>
          </p:cNvPr>
          <p:cNvSpPr txBox="1"/>
          <p:nvPr/>
        </p:nvSpPr>
        <p:spPr>
          <a:xfrm>
            <a:off x="5174389" y="520434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630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5" name="yt_shape_11445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近似数的应用</a:t>
            </a:r>
          </a:p>
        </p:txBody>
      </p:sp>
      <p:sp>
        <p:nvSpPr>
          <p:cNvPr id="11446" name="yt_shape_11446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在国庆阅兵仪式上展现的东风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是全球第一款高超音速滑翔弹道导弹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5455,isEnd"/>
              </a:rPr>
              <a:t>，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具备全天候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无依托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强突防的特点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其最快速度可达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cd5f,isEnd"/>
              </a:rPr>
              <a:t>万精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确到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25666">
            <a:extLst>
              <a:ext uri="{FF2B5EF4-FFF2-40B4-BE49-F238E27FC236}">
                <a16:creationId xmlns:a16="http://schemas.microsoft.com/office/drawing/2014/main" id="{3DD992D7-87F8-B9E2-3B9D-49E1ECC1D7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E2F5BD-5041-B769-FD5F-3FB59460E521}"/>
              </a:ext>
            </a:extLst>
          </p:cNvPr>
          <p:cNvSpPr txBox="1"/>
          <p:nvPr/>
        </p:nvSpPr>
        <p:spPr>
          <a:xfrm>
            <a:off x="1443883" y="2293604"/>
            <a:ext cx="8277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千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7" name="yt_shape_11447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取近似数时忽视小数点的位置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9CCC82-87DF-5FBF-0F46-8B62FF69CD99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取近似数时忽视小数点的位置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48" name="yt_shape_11448"/>
          <p:cNvSpPr txBox="1"/>
          <p:nvPr/>
        </p:nvSpPr>
        <p:spPr>
          <a:xfrm>
            <a:off x="540120" y="14127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某种鲸鱼的体重约为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关于这个近似数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072a"/>
              </a:rPr>
              <a:t>下列说法正确的是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49" name="yt_table_114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694097"/>
              </p:ext>
            </p:extLst>
          </p:nvPr>
        </p:nvGraphicFramePr>
        <p:xfrm>
          <a:off x="540056" y="2372211"/>
          <a:ext cx="6944043" cy="950976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它精确到百位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它精确到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它精确到千分位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它精确到千位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8A17ABEF-8B29-B5AF-7E0A-0F282E41D6F1}"/>
              </a:ext>
            </a:extLst>
          </p:cNvPr>
          <p:cNvSpPr txBox="1"/>
          <p:nvPr/>
        </p:nvSpPr>
        <p:spPr>
          <a:xfrm>
            <a:off x="1059709" y="18414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2" name="yt_shape_1145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51" name="yt_image_1145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4" name="yt_shape_11454"/>
          <p:cNvSpPr txBox="1"/>
          <p:nvPr/>
        </p:nvSpPr>
        <p:spPr>
          <a:xfrm>
            <a:off x="540000" y="148216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5" name="yt_table_1145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644658"/>
              </p:ext>
            </p:extLst>
          </p:nvPr>
        </p:nvGraphicFramePr>
        <p:xfrm>
          <a:off x="540056" y="1961468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精确度相同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9954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精确到百分位为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</a:tbl>
          </a:graphicData>
        </a:graphic>
      </p:graphicFrame>
      <p:sp>
        <p:nvSpPr>
          <p:cNvPr id="11457" name="yt_shape_11457"/>
          <p:cNvSpPr txBox="1"/>
          <p:nvPr/>
        </p:nvSpPr>
        <p:spPr>
          <a:xfrm>
            <a:off x="540000" y="3913788"/>
            <a:ext cx="9400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精确到十分位的近似数是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8" name="yt_table_114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985336"/>
              </p:ext>
            </p:extLst>
          </p:nvPr>
        </p:nvGraphicFramePr>
        <p:xfrm>
          <a:off x="540056" y="4393091"/>
          <a:ext cx="7761606" cy="950976"/>
        </p:xfrm>
        <a:graphic>
          <a:graphicData uri="http://schemas.openxmlformats.org/drawingml/2006/table">
            <a:tbl>
              <a:tblPr/>
              <a:tblGrid>
                <a:gridCol w="434689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341471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733BBAC-FEF4-4EB4-F297-50EECF3D4256}"/>
              </a:ext>
            </a:extLst>
          </p:cNvPr>
          <p:cNvSpPr txBox="1"/>
          <p:nvPr/>
        </p:nvSpPr>
        <p:spPr>
          <a:xfrm>
            <a:off x="3878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1F18D9-1E35-127F-88E7-E8069F029786}"/>
              </a:ext>
            </a:extLst>
          </p:cNvPr>
          <p:cNvSpPr txBox="1"/>
          <p:nvPr/>
        </p:nvSpPr>
        <p:spPr>
          <a:xfrm>
            <a:off x="8946289" y="38669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0" name="yt_shape_11460"/>
          <p:cNvSpPr txBox="1"/>
          <p:nvPr/>
        </p:nvSpPr>
        <p:spPr>
          <a:xfrm>
            <a:off x="540000" y="900000"/>
            <a:ext cx="792524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按括号中的要求对下列各数取近似数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009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3052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9E3FCC-7C04-B581-3164-44121C5D4E18}"/>
              </a:ext>
            </a:extLst>
          </p:cNvPr>
          <p:cNvSpPr txBox="1"/>
          <p:nvPr/>
        </p:nvSpPr>
        <p:spPr>
          <a:xfrm>
            <a:off x="449989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5821B4-947D-DC92-BBEB-9A4FE13C0E30}"/>
              </a:ext>
            </a:extLst>
          </p:cNvPr>
          <p:cNvSpPr txBox="1"/>
          <p:nvPr/>
        </p:nvSpPr>
        <p:spPr>
          <a:xfrm>
            <a:off x="449989" y="2755146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BFE130-6DE9-3CFA-2A1A-BAF19B52F539}"/>
              </a:ext>
            </a:extLst>
          </p:cNvPr>
          <p:cNvSpPr txBox="1"/>
          <p:nvPr/>
        </p:nvSpPr>
        <p:spPr>
          <a:xfrm>
            <a:off x="449989" y="3706122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BBDC96-FC8F-7076-D47E-AC463319298D}"/>
              </a:ext>
            </a:extLst>
          </p:cNvPr>
          <p:cNvSpPr txBox="1"/>
          <p:nvPr/>
        </p:nvSpPr>
        <p:spPr>
          <a:xfrm>
            <a:off x="449989" y="4657098"/>
            <a:ext cx="663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469" name="yt_shape_11469"/>
          <p:cNvSpPr txBox="1"/>
          <p:nvPr/>
        </p:nvSpPr>
        <p:spPr>
          <a:xfrm>
            <a:off x="540000" y="5229200"/>
            <a:ext cx="10002738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取近似数的方法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通常用四舍五入法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特殊情况下用进一法、去尾法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</Words>
  <Application>Microsoft Office PowerPoint</Application>
  <PresentationFormat>宽屏</PresentationFormat>
  <Paragraphs>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2024-08-15T06:10:13Z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