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3" r:id="rId9"/>
    <p:sldId id="337" r:id="rId10"/>
    <p:sldId id="315" r:id="rId11"/>
    <p:sldId id="317" r:id="rId12"/>
    <p:sldId id="319" r:id="rId13"/>
    <p:sldId id="320" r:id="rId14"/>
    <p:sldId id="321" r:id="rId15"/>
    <p:sldId id="322" r:id="rId16"/>
    <p:sldId id="327" r:id="rId17"/>
    <p:sldId id="336" r:id="rId18"/>
    <p:sldId id="329" r:id="rId19"/>
    <p:sldId id="256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92" autoAdjust="0"/>
    <p:restoredTop sz="94660"/>
  </p:normalViewPr>
  <p:slideViewPr>
    <p:cSldViewPr showGuides="1">
      <p:cViewPr varScale="1">
        <p:scale>
          <a:sx n="91" d="100"/>
          <a:sy n="91" d="100"/>
        </p:scale>
        <p:origin x="120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26" name="yt_image_142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9" name="yt_shape_14229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角的大小比较</a:t>
            </a:r>
          </a:p>
        </p:txBody>
      </p:sp>
      <p:sp>
        <p:nvSpPr>
          <p:cNvPr id="14230" name="yt_shape_14230"/>
          <p:cNvSpPr txBox="1"/>
          <p:nvPr/>
        </p:nvSpPr>
        <p:spPr>
          <a:xfrm>
            <a:off x="540000" y="1971599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下列放置方法正确的是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31" name="yt_shape_14231"/>
          <p:cNvSpPr txBox="1"/>
          <p:nvPr/>
        </p:nvSpPr>
        <p:spPr>
          <a:xfrm>
            <a:off x="540000" y="2450902"/>
            <a:ext cx="3582712" cy="1260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>
                <a:solidFill>
                  <a:srgbClr val="1EE3CF"/>
                </a:solidFill>
                <a:effectLst/>
                <a:latin typeface="Times New Roman" pitchFamily="70"/>
                <a:ea typeface="Times New Roman" pitchFamily="7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450" b="0" i="0" u="none">
                <a:solidFill>
                  <a:srgbClr val="1EE3CF"/>
                </a:solidFill>
                <a:effectLst/>
                <a:latin typeface="Times New Roman" pitchFamily="64"/>
                <a:ea typeface="Times New Roman" pitchFamily="6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</a:p>
        </p:txBody>
      </p:sp>
      <p:sp>
        <p:nvSpPr>
          <p:cNvPr id="14232" name="yt_shape_14232"/>
          <p:cNvSpPr txBox="1"/>
          <p:nvPr/>
        </p:nvSpPr>
        <p:spPr>
          <a:xfrm>
            <a:off x="791812" y="3762356"/>
            <a:ext cx="2855916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786708">
            <a:extLst>
              <a:ext uri="{FF2B5EF4-FFF2-40B4-BE49-F238E27FC236}">
                <a16:creationId xmlns:a16="http://schemas.microsoft.com/office/drawing/2014/main" id="{27A5FD57-5694-04AE-4415-A72897148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3613786834">
            <a:extLst>
              <a:ext uri="{FF2B5EF4-FFF2-40B4-BE49-F238E27FC236}">
                <a16:creationId xmlns:a16="http://schemas.microsoft.com/office/drawing/2014/main" id="{47198C70-396A-39E3-AF60-3D6D2CE458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25210"/>
            <a:ext cx="562167" cy="899858"/>
          </a:xfrm>
          <a:prstGeom prst="rect">
            <a:avLst/>
          </a:prstGeom>
        </p:spPr>
      </p:pic>
      <p:pic>
        <p:nvPicPr>
          <p:cNvPr id="7" name="yt_shape_1723613786861">
            <a:extLst>
              <a:ext uri="{FF2B5EF4-FFF2-40B4-BE49-F238E27FC236}">
                <a16:creationId xmlns:a16="http://schemas.microsoft.com/office/drawing/2014/main" id="{6EB46D8B-732A-CA87-5DB3-AFC3F55F64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2644118"/>
            <a:ext cx="611377" cy="862042"/>
          </a:xfrm>
          <a:prstGeom prst="rect">
            <a:avLst/>
          </a:prstGeom>
        </p:spPr>
      </p:pic>
      <p:pic>
        <p:nvPicPr>
          <p:cNvPr id="9" name="yt_shape_1723613786887">
            <a:extLst>
              <a:ext uri="{FF2B5EF4-FFF2-40B4-BE49-F238E27FC236}">
                <a16:creationId xmlns:a16="http://schemas.microsoft.com/office/drawing/2014/main" id="{5B3B801B-A6A1-BEC4-4488-5A75856572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764254"/>
            <a:ext cx="805052" cy="621769"/>
          </a:xfrm>
          <a:prstGeom prst="rect">
            <a:avLst/>
          </a:prstGeom>
        </p:spPr>
      </p:pic>
      <p:pic>
        <p:nvPicPr>
          <p:cNvPr id="11" name="yt_shape_1723613786913">
            <a:extLst>
              <a:ext uri="{FF2B5EF4-FFF2-40B4-BE49-F238E27FC236}">
                <a16:creationId xmlns:a16="http://schemas.microsoft.com/office/drawing/2014/main" id="{288F788E-F5CA-7A69-2D4F-49C143C404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764254"/>
            <a:ext cx="805052" cy="6217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3998CE-A2BE-A851-BDFF-F8505D837F93}"/>
              </a:ext>
            </a:extLst>
          </p:cNvPr>
          <p:cNvSpPr txBox="1"/>
          <p:nvPr/>
        </p:nvSpPr>
        <p:spPr>
          <a:xfrm>
            <a:off x="7536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87" name="yt_image_142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0" name="yt_shape_1429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将一副三角尺叠放在一起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9887"/>
              </a:rPr>
              <a:t>使直角顶点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94" name="yt_table_142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00410"/>
              </p:ext>
            </p:extLst>
          </p:nvPr>
        </p:nvGraphicFramePr>
        <p:xfrm>
          <a:off x="540056" y="3742569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grpSp>
        <p:nvGrpSpPr>
          <p:cNvPr id="14291" name="yt_shape_14291_skip" title="H_102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0611" y="2441600"/>
            <a:ext cx="1728711" cy="1301256"/>
            <a:chOff x="0" y="0"/>
            <a:chExt cx="1728711" cy="1301256"/>
          </a:xfrm>
        </p:grpSpPr>
        <p:pic>
          <p:nvPicPr>
            <p:cNvPr id="2" name="yt_image_142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8711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3" name="yt_shape_14293" descr="{&quot;rangeId&quot;:0,&quot;IgnoreLineSpacing&quot;:1}"/>
            <p:cNvSpPr txBox="1"/>
            <p:nvPr/>
          </p:nvSpPr>
          <p:spPr>
            <a:xfrm>
              <a:off x="254891" y="94125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FB3409-DEB7-3B08-FFB5-2D983B830181}"/>
              </a:ext>
            </a:extLst>
          </p:cNvPr>
          <p:cNvSpPr txBox="1"/>
          <p:nvPr/>
        </p:nvSpPr>
        <p:spPr>
          <a:xfrm>
            <a:off x="7298582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6" name="yt_shape_142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1c27,isEnd"/>
              </a:rPr>
              <a:t>C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grpSp>
        <p:nvGrpSpPr>
          <p:cNvPr id="14297" name="yt_shape_14297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332" y="2011799"/>
            <a:ext cx="1677335" cy="1712736"/>
            <a:chOff x="0" y="0"/>
            <a:chExt cx="1677335" cy="1712736"/>
          </a:xfrm>
        </p:grpSpPr>
        <p:pic>
          <p:nvPicPr>
            <p:cNvPr id="2" name="yt_image_142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335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9" name="yt_shape_14299" descr="{&quot;rangeId&quot;:0,&quot;IgnoreLineSpacing&quot;:1}"/>
            <p:cNvSpPr txBox="1"/>
            <p:nvPr/>
          </p:nvSpPr>
          <p:spPr>
            <a:xfrm>
              <a:off x="229203" y="1352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FF9165-24D1-F61B-72CA-C931F9E714DD}"/>
              </a:ext>
            </a:extLst>
          </p:cNvPr>
          <p:cNvSpPr txBox="1"/>
          <p:nvPr/>
        </p:nvSpPr>
        <p:spPr>
          <a:xfrm>
            <a:off x="49078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1" name="yt_shape_14301"/>
          <p:cNvSpPr txBox="1"/>
          <p:nvPr/>
        </p:nvSpPr>
        <p:spPr>
          <a:xfrm>
            <a:off x="540000" y="900000"/>
            <a:ext cx="11006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02" name="yt_image_14302" title="H_100.1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9268" y="1531667"/>
            <a:ext cx="1713463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04" name="yt_shape_14304"/>
              <p:cNvSpPr txBox="1"/>
              <p:nvPr/>
            </p:nvSpPr>
            <p:spPr>
              <a:xfrm>
                <a:off x="540000" y="2854333"/>
                <a:ext cx="7266413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4" name="yt_shape_1430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4333"/>
                <a:ext cx="7266413" cy="2066784"/>
              </a:xfrm>
              <a:prstGeom prst="rect">
                <a:avLst/>
              </a:prstGeom>
              <a:blipFill>
                <a:blip r:embed="rId3"/>
                <a:stretch>
                  <a:fillRect l="-2601" t="-2360" r="-1594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541DCC5-7BC7-986D-A689-17EB22FB3737}"/>
              </a:ext>
            </a:extLst>
          </p:cNvPr>
          <p:cNvSpPr txBox="1"/>
          <p:nvPr/>
        </p:nvSpPr>
        <p:spPr>
          <a:xfrm>
            <a:off x="449989" y="2807527"/>
            <a:ext cx="382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C57761-FA05-20A1-8E70-419272E91A8B}"/>
              </a:ext>
            </a:extLst>
          </p:cNvPr>
          <p:cNvSpPr txBox="1"/>
          <p:nvPr/>
        </p:nvSpPr>
        <p:spPr>
          <a:xfrm>
            <a:off x="449989" y="3283015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548C12-9B02-4A03-2059-1217495ECB27}"/>
                  </a:ext>
                </a:extLst>
              </p:cNvPr>
              <p:cNvSpPr txBox="1"/>
              <p:nvPr/>
            </p:nvSpPr>
            <p:spPr>
              <a:xfrm>
                <a:off x="449989" y="3758503"/>
                <a:ext cx="61347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1F548C12-9B02-4A03-2059-1217495EC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8503"/>
                <a:ext cx="6134798" cy="765061"/>
              </a:xfrm>
              <a:prstGeom prst="rect">
                <a:avLst/>
              </a:prstGeom>
              <a:blipFill>
                <a:blip r:embed="rId4"/>
                <a:stretch>
                  <a:fillRect l="-1590" r="-159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E8CCC76-087E-2EC5-592B-08C6B6774DC7}"/>
              </a:ext>
            </a:extLst>
          </p:cNvPr>
          <p:cNvSpPr txBox="1"/>
          <p:nvPr/>
        </p:nvSpPr>
        <p:spPr>
          <a:xfrm>
            <a:off x="449989" y="4429952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6" name="yt_shape_14306"/>
              <p:cNvSpPr txBox="1"/>
              <p:nvPr/>
            </p:nvSpPr>
            <p:spPr>
              <a:xfrm>
                <a:off x="540119" y="90000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方程思想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39d9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6" name="yt_shape_14306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08" name="yt_image_14308" title="H_91.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924944"/>
            <a:ext cx="1620855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10" name="yt_shape_14310"/>
              <p:cNvSpPr txBox="1"/>
              <p:nvPr/>
            </p:nvSpPr>
            <p:spPr>
              <a:xfrm>
                <a:off x="540000" y="2107654"/>
                <a:ext cx="7431522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10" name="yt_shape_14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7654"/>
                <a:ext cx="7431522" cy="4185185"/>
              </a:xfrm>
              <a:prstGeom prst="rect">
                <a:avLst/>
              </a:prstGeom>
              <a:blipFill>
                <a:blip r:embed="rId4"/>
                <a:stretch>
                  <a:fillRect l="-2543" r="-1723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5859C8-8506-C6DE-C8A5-C4C8438CE4A6}"/>
                  </a:ext>
                </a:extLst>
              </p:cNvPr>
              <p:cNvSpPr txBox="1"/>
              <p:nvPr/>
            </p:nvSpPr>
            <p:spPr>
              <a:xfrm>
                <a:off x="449989" y="2060848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5859C8-8506-C6DE-C8A5-C4C8438CE4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0848"/>
                <a:ext cx="4252023" cy="765061"/>
              </a:xfrm>
              <a:prstGeom prst="rect">
                <a:avLst/>
              </a:prstGeom>
              <a:blipFill>
                <a:blip r:embed="rId5"/>
                <a:stretch>
                  <a:fillRect l="-2296" r="-22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AA0E7C6-A212-7BC8-8CB5-B5EA29602E21}"/>
              </a:ext>
            </a:extLst>
          </p:cNvPr>
          <p:cNvSpPr txBox="1"/>
          <p:nvPr/>
        </p:nvSpPr>
        <p:spPr>
          <a:xfrm>
            <a:off x="449989" y="2732297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9BB42B-572B-84DE-E8C0-CFA2D879530F}"/>
              </a:ext>
            </a:extLst>
          </p:cNvPr>
          <p:cNvSpPr txBox="1"/>
          <p:nvPr/>
        </p:nvSpPr>
        <p:spPr>
          <a:xfrm>
            <a:off x="449989" y="3207785"/>
            <a:ext cx="448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2D7FDF-0FC4-9D98-AD31-75C37FD691DB}"/>
              </a:ext>
            </a:extLst>
          </p:cNvPr>
          <p:cNvSpPr txBox="1"/>
          <p:nvPr/>
        </p:nvSpPr>
        <p:spPr>
          <a:xfrm>
            <a:off x="449989" y="3683273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6E1184-9A41-15D2-42BC-CB328DC6D491}"/>
                  </a:ext>
                </a:extLst>
              </p:cNvPr>
              <p:cNvSpPr txBox="1"/>
              <p:nvPr/>
            </p:nvSpPr>
            <p:spPr>
              <a:xfrm>
                <a:off x="449989" y="4158761"/>
                <a:ext cx="4347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6E1184-9A41-15D2-42BC-CB328DC6D4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8761"/>
                <a:ext cx="4347273" cy="765061"/>
              </a:xfrm>
              <a:prstGeom prst="rect">
                <a:avLst/>
              </a:prstGeom>
              <a:blipFill>
                <a:blip r:embed="rId6"/>
                <a:stretch>
                  <a:fillRect l="-2244" r="-224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5B5C677-E0E1-D681-E141-9467B22B4449}"/>
              </a:ext>
            </a:extLst>
          </p:cNvPr>
          <p:cNvSpPr txBox="1"/>
          <p:nvPr/>
        </p:nvSpPr>
        <p:spPr>
          <a:xfrm>
            <a:off x="449989" y="4830210"/>
            <a:ext cx="753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2FE228-C942-790F-9BAE-99822000B4DC}"/>
              </a:ext>
            </a:extLst>
          </p:cNvPr>
          <p:cNvSpPr txBox="1"/>
          <p:nvPr/>
        </p:nvSpPr>
        <p:spPr>
          <a:xfrm>
            <a:off x="449989" y="530569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2BB38B-DF13-061C-D424-6AE43EB2869A}"/>
              </a:ext>
            </a:extLst>
          </p:cNvPr>
          <p:cNvSpPr txBox="1"/>
          <p:nvPr/>
        </p:nvSpPr>
        <p:spPr>
          <a:xfrm>
            <a:off x="449989" y="5781186"/>
            <a:ext cx="4407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12" name="yt_image_1431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5" name="yt_shape_14315"/>
          <p:cNvSpPr txBox="1"/>
          <p:nvPr/>
        </p:nvSpPr>
        <p:spPr>
          <a:xfrm>
            <a:off x="540119" y="1482165"/>
            <a:ext cx="11492915" cy="9387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类比思想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a5f,isEnd"/>
              </a:rPr>
              <a:t>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image_14325" title="H_121.32">
            <a:extLst>
              <a:ext uri="{FF2B5EF4-FFF2-40B4-BE49-F238E27FC236}">
                <a16:creationId xmlns:a16="http://schemas.microsoft.com/office/drawing/2014/main" id="{F3D533FD-4C01-6517-4D60-4EF455F3C08C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23792" y="2658618"/>
            <a:ext cx="460865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319"/>
          <p:cNvSpPr txBox="1"/>
          <p:nvPr/>
        </p:nvSpPr>
        <p:spPr>
          <a:xfrm>
            <a:off x="540119" y="3201239"/>
            <a:ext cx="6848258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38882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E41AB0-5340-8AC5-713F-ECBE2FAAFA87}"/>
              </a:ext>
            </a:extLst>
          </p:cNvPr>
          <p:cNvSpPr txBox="1"/>
          <p:nvPr/>
        </p:nvSpPr>
        <p:spPr>
          <a:xfrm>
            <a:off x="450108" y="3154433"/>
            <a:ext cx="61617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38882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082AB6-388A-813C-BA8A-1423E597F29F}"/>
              </a:ext>
            </a:extLst>
          </p:cNvPr>
          <p:cNvSpPr txBox="1"/>
          <p:nvPr/>
        </p:nvSpPr>
        <p:spPr>
          <a:xfrm>
            <a:off x="450108" y="362992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680AFF-4167-6DE0-F14E-6EC4596F38C9}"/>
              </a:ext>
            </a:extLst>
          </p:cNvPr>
          <p:cNvSpPr txBox="1"/>
          <p:nvPr/>
        </p:nvSpPr>
        <p:spPr>
          <a:xfrm>
            <a:off x="450108" y="4105409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E958A5-BE25-102D-33A1-A27AF4FD9467}"/>
              </a:ext>
            </a:extLst>
          </p:cNvPr>
          <p:cNvSpPr txBox="1"/>
          <p:nvPr/>
        </p:nvSpPr>
        <p:spPr>
          <a:xfrm>
            <a:off x="450108" y="4580897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375C9A-923F-6C1F-6EC3-FEFAB106D247}"/>
              </a:ext>
            </a:extLst>
          </p:cNvPr>
          <p:cNvSpPr txBox="1"/>
          <p:nvPr/>
        </p:nvSpPr>
        <p:spPr>
          <a:xfrm>
            <a:off x="450108" y="5056385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FA49EB-07DE-5A50-B75D-8E6ED2C6A010}"/>
              </a:ext>
            </a:extLst>
          </p:cNvPr>
          <p:cNvSpPr txBox="1"/>
          <p:nvPr/>
        </p:nvSpPr>
        <p:spPr>
          <a:xfrm>
            <a:off x="450108" y="5531873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B8BBD2-D395-ABD9-3313-A68125463EAB}"/>
              </a:ext>
            </a:extLst>
          </p:cNvPr>
          <p:cNvSpPr txBox="1"/>
          <p:nvPr/>
        </p:nvSpPr>
        <p:spPr>
          <a:xfrm>
            <a:off x="450108" y="6007361"/>
            <a:ext cx="498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4315">
            <a:extLst>
              <a:ext uri="{FF2B5EF4-FFF2-40B4-BE49-F238E27FC236}">
                <a16:creationId xmlns:a16="http://schemas.microsoft.com/office/drawing/2014/main" id="{EBF6DC66-ED34-C208-778F-5BEE4172818F}"/>
              </a:ext>
            </a:extLst>
          </p:cNvPr>
          <p:cNvSpPr txBox="1"/>
          <p:nvPr/>
        </p:nvSpPr>
        <p:spPr>
          <a:xfrm>
            <a:off x="540119" y="76168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类比思想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3a5f,isEnd"/>
              </a:rPr>
              <a:t>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1F2F62E-0C74-BE41-7B0F-0718F5763433}"/>
              </a:ext>
            </a:extLst>
          </p:cNvPr>
          <p:cNvSpPr txBox="1"/>
          <p:nvPr/>
        </p:nvSpPr>
        <p:spPr>
          <a:xfrm>
            <a:off x="5033569" y="2591194"/>
            <a:ext cx="79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yt_image_14325" title="H_121.32">
            <a:extLst>
              <a:ext uri="{FF2B5EF4-FFF2-40B4-BE49-F238E27FC236}">
                <a16:creationId xmlns:a16="http://schemas.microsoft.com/office/drawing/2014/main" id="{0E33188D-EA03-C218-0D95-D6CB9C1E53E2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r="56884"/>
          <a:stretch/>
        </p:blipFill>
        <p:spPr bwMode="auto">
          <a:xfrm>
            <a:off x="8832304" y="3515621"/>
            <a:ext cx="198710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2" name="yt_shape_14322"/>
              <p:cNvSpPr txBox="1"/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分别在直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2a47"/>
                  </a:rPr>
                  <a:t>问的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结论是否仍然成立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请给出你的结论并说明理由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问的结论仍然成立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zh-CN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2" name="yt_shape_14322" descr="{&quot;rangeId&quot;:2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65316"/>
              </a:xfrm>
              <a:prstGeom prst="rect">
                <a:avLst/>
              </a:prstGeom>
              <a:blipFill>
                <a:blip r:embed="rId2"/>
                <a:stretch>
                  <a:fillRect l="-1645" t="-1176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25" name="yt_image_14325" title="H_121.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59129"/>
          <a:stretch/>
        </p:blipFill>
        <p:spPr bwMode="auto">
          <a:xfrm>
            <a:off x="9624392" y="2454931"/>
            <a:ext cx="188359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EC4CBB-7F0A-86B7-D23B-5621D6FC99CD}"/>
              </a:ext>
            </a:extLst>
          </p:cNvPr>
          <p:cNvSpPr txBox="1"/>
          <p:nvPr/>
        </p:nvSpPr>
        <p:spPr>
          <a:xfrm>
            <a:off x="450108" y="1804170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问的结论仍然成立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D494A2-89C1-69FF-3978-04B68239DAEB}"/>
              </a:ext>
            </a:extLst>
          </p:cNvPr>
          <p:cNvSpPr txBox="1"/>
          <p:nvPr/>
        </p:nvSpPr>
        <p:spPr>
          <a:xfrm>
            <a:off x="450108" y="2279658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3341E9-62C6-368E-7B34-FBBE5EF355F3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531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pageBreak': True}">
                <a:extLst>
                  <a:ext uri="{FF2B5EF4-FFF2-40B4-BE49-F238E27FC236}">
                    <a16:creationId xmlns:a16="http://schemas.microsoft.com/office/drawing/2014/main" id="{F93341E9-62C6-368E-7B34-FBBE5EF35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531298" cy="765061"/>
              </a:xfrm>
              <a:prstGeom prst="rect">
                <a:avLst/>
              </a:prstGeom>
              <a:blipFill>
                <a:blip r:embed="rId4"/>
                <a:stretch>
                  <a:fillRect l="-2763" r="-69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DE5490B-CEC3-39B4-B732-B6B36FE314E0}"/>
              </a:ext>
            </a:extLst>
          </p:cNvPr>
          <p:cNvSpPr txBox="1"/>
          <p:nvPr/>
        </p:nvSpPr>
        <p:spPr>
          <a:xfrm>
            <a:off x="450108" y="3426595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1A7125-772E-7CDD-6A47-F407F3E14792}"/>
              </a:ext>
            </a:extLst>
          </p:cNvPr>
          <p:cNvSpPr txBox="1"/>
          <p:nvPr/>
        </p:nvSpPr>
        <p:spPr>
          <a:xfrm>
            <a:off x="450108" y="3902083"/>
            <a:ext cx="7823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591033D-A4FF-3641-E394-CDFCBFAD976B}"/>
                  </a:ext>
                </a:extLst>
              </p:cNvPr>
              <p:cNvSpPr txBox="1"/>
              <p:nvPr/>
            </p:nvSpPr>
            <p:spPr>
              <a:xfrm>
                <a:off x="450108" y="4377571"/>
                <a:ext cx="6063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, 'pageBreak': True}">
                <a:extLst>
                  <a:ext uri="{FF2B5EF4-FFF2-40B4-BE49-F238E27FC236}">
                    <a16:creationId xmlns:a16="http://schemas.microsoft.com/office/drawing/2014/main" id="{3591033D-A4FF-3641-E394-CDFCBFAD9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7571"/>
                <a:ext cx="6063361" cy="765061"/>
              </a:xfrm>
              <a:prstGeom prst="rect">
                <a:avLst/>
              </a:prstGeom>
              <a:blipFill>
                <a:blip r:embed="rId5"/>
                <a:stretch>
                  <a:fillRect l="-1610" r="-17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27B2E4C-8E6A-1ABD-D288-76740E9B09CF}"/>
              </a:ext>
            </a:extLst>
          </p:cNvPr>
          <p:cNvSpPr txBox="1"/>
          <p:nvPr/>
        </p:nvSpPr>
        <p:spPr>
          <a:xfrm>
            <a:off x="450108" y="5049020"/>
            <a:ext cx="3477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7" name="yt_shape_1432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【拓展提问】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是一条射线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9243,isEnd"/>
              </a:rPr>
              <a:t>分别为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28" name="yt_image_14328" title="H_85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623" y="2011799"/>
            <a:ext cx="1902753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74867-8BB6-34E1-F7CD-FF0DBEB9D99D}"/>
              </a:ext>
            </a:extLst>
          </p:cNvPr>
          <p:cNvSpPr txBox="1"/>
          <p:nvPr/>
        </p:nvSpPr>
        <p:spPr>
          <a:xfrm>
            <a:off x="7154121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30" name="yt_shape_14330"/>
          <p:cNvSpPr txBox="1"/>
          <p:nvPr/>
        </p:nvSpPr>
        <p:spPr>
          <a:xfrm>
            <a:off x="540119" y="3304762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借助图形寻找角之间的和差关系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先找出能够沟通题目中所有数量关系的关键量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ca1bb"/>
              </a:rPr>
              <a:t>再用未知数表示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所涉及的量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列出方程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求出未知量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34" name="yt_image_14234" title="H_85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2857" y="1531667"/>
            <a:ext cx="130628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6" name="yt_shape_14236"/>
          <p:cNvSpPr txBox="1"/>
          <p:nvPr/>
        </p:nvSpPr>
        <p:spPr>
          <a:xfrm>
            <a:off x="540000" y="2668065"/>
            <a:ext cx="402193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560B46-49BA-7304-7A26-A9F481A3A359}"/>
              </a:ext>
            </a:extLst>
          </p:cNvPr>
          <p:cNvSpPr txBox="1"/>
          <p:nvPr/>
        </p:nvSpPr>
        <p:spPr>
          <a:xfrm>
            <a:off x="2526439" y="26212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9EEB76-FA06-DB36-CAA2-5CEA38661B3B}"/>
              </a:ext>
            </a:extLst>
          </p:cNvPr>
          <p:cNvSpPr txBox="1"/>
          <p:nvPr/>
        </p:nvSpPr>
        <p:spPr>
          <a:xfrm>
            <a:off x="2526439" y="30967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8" name="yt_shape_14238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角的和、差</a:t>
            </a:r>
          </a:p>
        </p:txBody>
      </p:sp>
      <p:sp>
        <p:nvSpPr>
          <p:cNvPr id="14239" name="yt_shape_1423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用一副三角板按如图方式放置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2181"/>
              </a:rPr>
              <a:t>的大小是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3" name="yt_table_142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948815"/>
              </p:ext>
            </p:extLst>
          </p:nvPr>
        </p:nvGraphicFramePr>
        <p:xfrm>
          <a:off x="540056" y="3885244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</a:tbl>
          </a:graphicData>
        </a:graphic>
      </p:graphicFrame>
      <p:grpSp>
        <p:nvGrpSpPr>
          <p:cNvPr id="14240" name="yt_shape_14240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2182" y="2348869"/>
            <a:ext cx="1585535" cy="1536714"/>
            <a:chOff x="0" y="0"/>
            <a:chExt cx="1585535" cy="1536714"/>
          </a:xfrm>
        </p:grpSpPr>
        <p:pic>
          <p:nvPicPr>
            <p:cNvPr id="2" name="yt_image_142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535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42" name="yt_shape_14242" descr="{&quot;rangeId&quot;:0,&quot;IgnoreLineSpacing&quot;:1}"/>
            <p:cNvSpPr txBox="1"/>
            <p:nvPr/>
          </p:nvSpPr>
          <p:spPr>
            <a:xfrm>
              <a:off x="259486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3613786987">
            <a:extLst>
              <a:ext uri="{FF2B5EF4-FFF2-40B4-BE49-F238E27FC236}">
                <a16:creationId xmlns:a16="http://schemas.microsoft.com/office/drawing/2014/main" id="{E70E4A9F-8BCE-5E3D-97F7-F4FCBF49B3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8E12CB5-6B8A-C4C1-C05D-5FB396527B33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5" name="yt_shape_14245"/>
          <p:cNvSpPr txBox="1"/>
          <p:nvPr/>
        </p:nvSpPr>
        <p:spPr>
          <a:xfrm>
            <a:off x="540000" y="90000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pSp>
        <p:nvGrpSpPr>
          <p:cNvPr id="14246" name="yt_shape_14246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2521" y="1531667"/>
            <a:ext cx="1486956" cy="1530999"/>
            <a:chOff x="0" y="0"/>
            <a:chExt cx="1486956" cy="1530999"/>
          </a:xfrm>
        </p:grpSpPr>
        <p:pic>
          <p:nvPicPr>
            <p:cNvPr id="2" name="yt_image_1424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6956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48" name="yt_shape_14248" descr="{&quot;rangeId&quot;:0,&quot;IgnoreLineSpacing&quot;:1}"/>
            <p:cNvSpPr txBox="1"/>
            <p:nvPr/>
          </p:nvSpPr>
          <p:spPr>
            <a:xfrm>
              <a:off x="210197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4250" name="yt_shape_14250"/>
          <p:cNvSpPr txBox="1"/>
          <p:nvPr/>
        </p:nvSpPr>
        <p:spPr>
          <a:xfrm>
            <a:off x="540000" y="3113116"/>
            <a:ext cx="86546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251" name="yt_shape_14251"/>
          <p:cNvSpPr txBox="1"/>
          <p:nvPr/>
        </p:nvSpPr>
        <p:spPr>
          <a:xfrm>
            <a:off x="540000" y="3592419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4655F9-DCFD-0F43-E417-867738D665EF}"/>
              </a:ext>
            </a:extLst>
          </p:cNvPr>
          <p:cNvSpPr txBox="1"/>
          <p:nvPr/>
        </p:nvSpPr>
        <p:spPr>
          <a:xfrm>
            <a:off x="4145689" y="3066310"/>
            <a:ext cx="1511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F14D90-20F3-E1B4-EAAD-9BCD45D4BD46}"/>
              </a:ext>
            </a:extLst>
          </p:cNvPr>
          <p:cNvSpPr txBox="1"/>
          <p:nvPr/>
        </p:nvSpPr>
        <p:spPr>
          <a:xfrm>
            <a:off x="6087202" y="3066310"/>
            <a:ext cx="149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3181E4-764A-E8E9-F8E3-84C02B3E6313}"/>
              </a:ext>
            </a:extLst>
          </p:cNvPr>
          <p:cNvSpPr txBox="1"/>
          <p:nvPr/>
        </p:nvSpPr>
        <p:spPr>
          <a:xfrm>
            <a:off x="4163152" y="3545613"/>
            <a:ext cx="152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2" name="yt_shape_14252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角平分线及有关角度的计算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53" name="yt_shape_14253"/>
              <p:cNvSpPr txBox="1"/>
              <p:nvPr/>
            </p:nvSpPr>
            <p:spPr>
              <a:xfrm>
                <a:off x="540119" y="1389434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d010,isEnd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53" name="yt_shape_142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55" name="yt_shape_14255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02532" y="2690088"/>
            <a:ext cx="1136007" cy="1603008"/>
            <a:chOff x="0" y="0"/>
            <a:chExt cx="1136007" cy="1603008"/>
          </a:xfrm>
        </p:grpSpPr>
        <p:pic>
          <p:nvPicPr>
            <p:cNvPr id="2" name="yt_image_1425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36007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57" name="yt_shape_14257" descr="{&quot;rangeId&quot;:0,&quot;IgnoreLineSpacing&quot;:1}"/>
            <p:cNvSpPr txBox="1"/>
            <p:nvPr/>
          </p:nvSpPr>
          <p:spPr>
            <a:xfrm>
              <a:off x="34722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3613787063">
            <a:extLst>
              <a:ext uri="{FF2B5EF4-FFF2-40B4-BE49-F238E27FC236}">
                <a16:creationId xmlns:a16="http://schemas.microsoft.com/office/drawing/2014/main" id="{856F2509-A358-8D33-E947-4FAB441C6A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F02699-5821-1B7D-7493-820B84BCFC79}"/>
              </a:ext>
            </a:extLst>
          </p:cNvPr>
          <p:cNvSpPr txBox="1"/>
          <p:nvPr/>
        </p:nvSpPr>
        <p:spPr>
          <a:xfrm>
            <a:off x="6171458" y="1342628"/>
            <a:ext cx="1494537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AB2B49-3D6D-FB81-C176-6FBD4B0AF638}"/>
              </a:ext>
            </a:extLst>
          </p:cNvPr>
          <p:cNvSpPr txBox="1"/>
          <p:nvPr/>
        </p:nvSpPr>
        <p:spPr>
          <a:xfrm>
            <a:off x="8319346" y="1342628"/>
            <a:ext cx="14770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0B1EC8-A2FC-6F26-1822-740E59E1CB9A}"/>
              </a:ext>
            </a:extLst>
          </p:cNvPr>
          <p:cNvSpPr txBox="1"/>
          <p:nvPr/>
        </p:nvSpPr>
        <p:spPr>
          <a:xfrm>
            <a:off x="1059708" y="20140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B0A274-0F52-0145-8C37-3AF576C7273D}"/>
              </a:ext>
            </a:extLst>
          </p:cNvPr>
          <p:cNvSpPr txBox="1"/>
          <p:nvPr/>
        </p:nvSpPr>
        <p:spPr>
          <a:xfrm>
            <a:off x="3136158" y="20140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59" name="yt_shape_14259"/>
              <p:cNvSpPr txBox="1"/>
              <p:nvPr/>
            </p:nvSpPr>
            <p:spPr>
              <a:xfrm>
                <a:off x="540119" y="443194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的三等分线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8803,isEnd"/>
                  </a:rPr>
                  <a:t>的平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分线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259" name="yt_shape_142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31946"/>
                <a:ext cx="11111999" cy="1121333"/>
              </a:xfrm>
              <a:prstGeom prst="rect">
                <a:avLst/>
              </a:prstGeom>
              <a:blipFill>
                <a:blip r:embed="rId5"/>
                <a:stretch>
                  <a:fillRect l="-1701" t="-4348" b="-9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261" name="yt_shape_14261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394672" y="2717349"/>
            <a:ext cx="1441854" cy="1603008"/>
            <a:chOff x="0" y="0"/>
            <a:chExt cx="1441854" cy="1603008"/>
          </a:xfrm>
        </p:grpSpPr>
        <p:pic>
          <p:nvPicPr>
            <p:cNvPr id="8" name="yt_image_1426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4185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3" name="yt_shape_14263" descr="{&quot;rangeId&quot;:0,&quot;IgnoreLineSpacing&quot;:1}"/>
            <p:cNvSpPr txBox="1"/>
            <p:nvPr/>
          </p:nvSpPr>
          <p:spPr>
            <a:xfrm>
              <a:off x="-117086" y="1243008"/>
              <a:ext cx="1712026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题变式图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A944579-2802-85B6-B06C-101A6E16709E}"/>
              </a:ext>
            </a:extLst>
          </p:cNvPr>
          <p:cNvSpPr txBox="1"/>
          <p:nvPr/>
        </p:nvSpPr>
        <p:spPr>
          <a:xfrm>
            <a:off x="9787782" y="4385140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CF8D2D-14A9-8DE8-745F-2E4925E7308E}"/>
              </a:ext>
            </a:extLst>
          </p:cNvPr>
          <p:cNvSpPr txBox="1"/>
          <p:nvPr/>
        </p:nvSpPr>
        <p:spPr>
          <a:xfrm>
            <a:off x="2845646" y="4860628"/>
            <a:ext cx="1159574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5BA2D0-5E0B-DC45-9C0F-EBB70CA8E728}"/>
              </a:ext>
            </a:extLst>
          </p:cNvPr>
          <p:cNvSpPr txBox="1"/>
          <p:nvPr/>
        </p:nvSpPr>
        <p:spPr>
          <a:xfrm>
            <a:off x="7209682" y="4860628"/>
            <a:ext cx="1477074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5" name="yt_shape_14265"/>
          <p:cNvSpPr txBox="1"/>
          <p:nvPr/>
        </p:nvSpPr>
        <p:spPr>
          <a:xfrm>
            <a:off x="540119" y="76470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adb4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266" name="yt_shape_14266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501" y="1876503"/>
            <a:ext cx="1684996" cy="1442988"/>
            <a:chOff x="0" y="0"/>
            <a:chExt cx="1684996" cy="1442988"/>
          </a:xfrm>
        </p:grpSpPr>
        <p:pic>
          <p:nvPicPr>
            <p:cNvPr id="2" name="yt_image_142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4996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68" name="yt_shape_14268" descr="{&quot;rangeId&quot;:0,&quot;IgnoreLineSpacing&quot;:1}"/>
            <p:cNvSpPr txBox="1"/>
            <p:nvPr/>
          </p:nvSpPr>
          <p:spPr>
            <a:xfrm>
              <a:off x="309217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40A0621-9311-9743-A279-D5DB644A416F}"/>
              </a:ext>
            </a:extLst>
          </p:cNvPr>
          <p:cNvSpPr txBox="1"/>
          <p:nvPr/>
        </p:nvSpPr>
        <p:spPr>
          <a:xfrm>
            <a:off x="2069358" y="1193386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0" name="yt_shape_1427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46c3,isEnd"/>
              </a:rPr>
              <a:t>A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4271" name="yt_shape_14271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92955" y="2011799"/>
            <a:ext cx="1006088" cy="1442988"/>
            <a:chOff x="0" y="0"/>
            <a:chExt cx="1006088" cy="1442988"/>
          </a:xfrm>
        </p:grpSpPr>
        <p:pic>
          <p:nvPicPr>
            <p:cNvPr id="2" name="yt_image_1427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06088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3" name="yt_shape_14273" descr="{&quot;rangeId&quot;:0,&quot;IgnoreLineSpacing&quot;:1}"/>
            <p:cNvSpPr txBox="1"/>
            <p:nvPr/>
          </p:nvSpPr>
          <p:spPr>
            <a:xfrm>
              <a:off x="-30237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B6988F-88B6-D4E8-6B90-326FBB1D7C3A}"/>
              </a:ext>
            </a:extLst>
          </p:cNvPr>
          <p:cNvSpPr txBox="1"/>
          <p:nvPr/>
        </p:nvSpPr>
        <p:spPr>
          <a:xfrm>
            <a:off x="10597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5" name="yt_shape_14275"/>
          <p:cNvSpPr txBox="1"/>
          <p:nvPr/>
        </p:nvSpPr>
        <p:spPr>
          <a:xfrm>
            <a:off x="540119" y="836712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7daf"/>
              </a:rPr>
              <a:t>三点在一条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直线上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GO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a32"/>
              </a:rPr>
              <a:t>的度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将下列解题过程补充完整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76" name="yt_image_142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6999" y="3788582"/>
            <a:ext cx="211613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8" name="yt_shape_14278"/>
          <p:cNvSpPr txBox="1"/>
          <p:nvPr/>
        </p:nvSpPr>
        <p:spPr>
          <a:xfrm>
            <a:off x="540119" y="225167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c45,isEnd"/>
              </a:rPr>
              <a:t>D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又因为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2DF320-61F8-29FF-968A-F1D9865A3639}"/>
              </a:ext>
            </a:extLst>
          </p:cNvPr>
          <p:cNvSpPr txBox="1"/>
          <p:nvPr/>
        </p:nvSpPr>
        <p:spPr>
          <a:xfrm>
            <a:off x="8420946" y="2204864"/>
            <a:ext cx="10944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2E7246-DE69-379E-42E9-8D2A220DBFA3}"/>
              </a:ext>
            </a:extLst>
          </p:cNvPr>
          <p:cNvSpPr txBox="1"/>
          <p:nvPr/>
        </p:nvSpPr>
        <p:spPr>
          <a:xfrm>
            <a:off x="1059708" y="268035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FA3C1A-BA16-4725-A475-66E021572D00}"/>
              </a:ext>
            </a:extLst>
          </p:cNvPr>
          <p:cNvSpPr txBox="1"/>
          <p:nvPr/>
        </p:nvSpPr>
        <p:spPr>
          <a:xfrm>
            <a:off x="3915621" y="268035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7D3BE0-B51F-8CF4-8904-52A2D3125A97}"/>
              </a:ext>
            </a:extLst>
          </p:cNvPr>
          <p:cNvSpPr txBox="1"/>
          <p:nvPr/>
        </p:nvSpPr>
        <p:spPr>
          <a:xfrm>
            <a:off x="2661496" y="363132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69F693-0476-AF4E-66EC-3BD44A66FFEE}"/>
              </a:ext>
            </a:extLst>
          </p:cNvPr>
          <p:cNvSpPr txBox="1"/>
          <p:nvPr/>
        </p:nvSpPr>
        <p:spPr>
          <a:xfrm>
            <a:off x="5482483" y="36313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5133BE-E7D2-C444-6D80-043108F3D24C}"/>
              </a:ext>
            </a:extLst>
          </p:cNvPr>
          <p:cNvSpPr txBox="1"/>
          <p:nvPr/>
        </p:nvSpPr>
        <p:spPr>
          <a:xfrm>
            <a:off x="2661496" y="4106816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A580B7-F7B2-36AD-ABA9-14FB6DFD3715}"/>
              </a:ext>
            </a:extLst>
          </p:cNvPr>
          <p:cNvSpPr txBox="1"/>
          <p:nvPr/>
        </p:nvSpPr>
        <p:spPr>
          <a:xfrm>
            <a:off x="1716933" y="4582304"/>
            <a:ext cx="257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88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4" name="yt_shape_14284"/>
          <p:cNvSpPr txBox="1"/>
          <p:nvPr/>
        </p:nvSpPr>
        <p:spPr>
          <a:xfrm>
            <a:off x="540000" y="90000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因考虑问题不全面致错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C80940-7E97-EEEB-28C3-BEE3E0513DA4}"/>
              </a:ext>
            </a:extLst>
          </p:cNvPr>
          <p:cNvSpPr txBox="1"/>
          <p:nvPr/>
        </p:nvSpPr>
        <p:spPr>
          <a:xfrm>
            <a:off x="449989" y="85319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因考虑问题不全面致错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85" name="yt_shape_14285"/>
          <p:cNvSpPr txBox="1"/>
          <p:nvPr/>
        </p:nvSpPr>
        <p:spPr>
          <a:xfrm>
            <a:off x="540119" y="14307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f57e,isEnd"/>
              </a:rPr>
              <a:t>的大小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131EA5-7532-031F-B74A-42B9408D0EE8}"/>
              </a:ext>
            </a:extLst>
          </p:cNvPr>
          <p:cNvSpPr txBox="1"/>
          <p:nvPr/>
        </p:nvSpPr>
        <p:spPr>
          <a:xfrm>
            <a:off x="8414596" y="13839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A80082-5AE5-26CB-9CEF-DA90062B68EE}"/>
              </a:ext>
            </a:extLst>
          </p:cNvPr>
          <p:cNvSpPr txBox="1"/>
          <p:nvPr/>
        </p:nvSpPr>
        <p:spPr>
          <a:xfrm>
            <a:off x="1059708" y="233495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1693</Words>
  <Application>Microsoft Office PowerPoint</Application>
  <PresentationFormat>宽屏</PresentationFormat>
  <Paragraphs>146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2024-08-15T07:01:28Z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