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9" r:id="rId5"/>
    <p:sldId id="311" r:id="rId6"/>
    <p:sldId id="313" r:id="rId7"/>
    <p:sldId id="314" r:id="rId8"/>
    <p:sldId id="316" r:id="rId9"/>
    <p:sldId id="319" r:id="rId10"/>
    <p:sldId id="320" r:id="rId11"/>
    <p:sldId id="321" r:id="rId12"/>
    <p:sldId id="325" r:id="rId13"/>
    <p:sldId id="323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3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3" name="yt_shape_127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12" name="yt_image_1271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5" name="yt_shape_12715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利率问题</a:t>
            </a:r>
          </a:p>
        </p:txBody>
      </p:sp>
      <p:sp>
        <p:nvSpPr>
          <p:cNvPr id="12716" name="yt_shape_12716"/>
          <p:cNvSpPr txBox="1"/>
          <p:nvPr/>
        </p:nvSpPr>
        <p:spPr>
          <a:xfrm>
            <a:off x="540119" y="197159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王先生到银行存了一笔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年期的定期存款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年利率是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1fe8"/>
              </a:rPr>
              <a:t>到期后取出得到本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本金和利息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33825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设王先生存入的本金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bb44"/>
              </a:rPr>
              <a:t>则下面所列方程正确的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7" name="yt_table_127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933354"/>
              </p:ext>
            </p:extLst>
          </p:nvPr>
        </p:nvGraphicFramePr>
        <p:xfrm>
          <a:off x="540056" y="3411165"/>
          <a:ext cx="4237038" cy="1901952"/>
        </p:xfrm>
        <a:graphic>
          <a:graphicData uri="http://schemas.openxmlformats.org/drawingml/2006/table">
            <a:tbl>
              <a:tblPr/>
              <a:tblGrid>
                <a:gridCol w="4237038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33825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33825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33825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33825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</a:tbl>
          </a:graphicData>
        </a:graphic>
      </p:graphicFrame>
      <p:pic>
        <p:nvPicPr>
          <p:cNvPr id="3" name="yt_shape_1723613583153">
            <a:extLst>
              <a:ext uri="{FF2B5EF4-FFF2-40B4-BE49-F238E27FC236}">
                <a16:creationId xmlns:a16="http://schemas.microsoft.com/office/drawing/2014/main" id="{60AECB06-954E-7315-948A-78B481684B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6496CB-F82C-C116-209D-AB5CCC5D2425}"/>
              </a:ext>
            </a:extLst>
          </p:cNvPr>
          <p:cNvSpPr txBox="1"/>
          <p:nvPr/>
        </p:nvSpPr>
        <p:spPr>
          <a:xfrm>
            <a:off x="1364508" y="2875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4" name="yt_shape_1276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63" name="yt_image_1276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6" name="yt_shape_12766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某商场从厂家购进了甲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0af1"/>
              </a:rPr>
              <a:t>甲种商品的每件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乙种商品的每件进价为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该商场从厂家购进了甲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乙两种商品共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所用资金恰好为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6347"/>
              </a:rPr>
              <a:t>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乙两种商品各多少件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设甲种商品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乙种商品为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甲种商品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乙种商品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387F32-E173-E64C-9C3F-0C8BB6CE6D39}"/>
              </a:ext>
            </a:extLst>
          </p:cNvPr>
          <p:cNvSpPr txBox="1"/>
          <p:nvPr/>
        </p:nvSpPr>
        <p:spPr>
          <a:xfrm>
            <a:off x="450108" y="3337311"/>
            <a:ext cx="7803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设甲种商品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乙种商品为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8F5816-DE7A-0798-B566-AB44D616233A}"/>
              </a:ext>
            </a:extLst>
          </p:cNvPr>
          <p:cNvSpPr txBox="1"/>
          <p:nvPr/>
        </p:nvSpPr>
        <p:spPr>
          <a:xfrm>
            <a:off x="450108" y="3812799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2D810D-221B-D895-218F-5262D28020E2}"/>
              </a:ext>
            </a:extLst>
          </p:cNvPr>
          <p:cNvSpPr txBox="1"/>
          <p:nvPr/>
        </p:nvSpPr>
        <p:spPr>
          <a:xfrm>
            <a:off x="450108" y="4288287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F16A0B-3391-671E-2772-5019492C27E7}"/>
              </a:ext>
            </a:extLst>
          </p:cNvPr>
          <p:cNvSpPr txBox="1"/>
          <p:nvPr/>
        </p:nvSpPr>
        <p:spPr>
          <a:xfrm>
            <a:off x="450108" y="4763776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7B2274-C02F-C4CD-58D8-CF7CD14CA64A}"/>
              </a:ext>
            </a:extLst>
          </p:cNvPr>
          <p:cNvSpPr txBox="1"/>
          <p:nvPr/>
        </p:nvSpPr>
        <p:spPr>
          <a:xfrm>
            <a:off x="450108" y="5239263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甲种商品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9" name="yt_shape_1276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若甲种商品的每件售价为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要使得这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0657"/>
              </a:rPr>
              <a:t>件商品卖出后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乙商品的每件售价为多少元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设乙商品的每件售价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乙商品的每件售价为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5F654D-475C-6F7A-E8C5-71A4C2DA3AB0}"/>
              </a:ext>
            </a:extLst>
          </p:cNvPr>
          <p:cNvSpPr txBox="1"/>
          <p:nvPr/>
        </p:nvSpPr>
        <p:spPr>
          <a:xfrm>
            <a:off x="450108" y="1804170"/>
            <a:ext cx="726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设乙商品的每件售价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5D61B6-E66A-C41F-557D-3F6C96317694}"/>
              </a:ext>
            </a:extLst>
          </p:cNvPr>
          <p:cNvSpPr txBox="1"/>
          <p:nvPr/>
        </p:nvSpPr>
        <p:spPr>
          <a:xfrm>
            <a:off x="450108" y="2279658"/>
            <a:ext cx="68775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DD75D7-020D-5EE8-3D20-40D51856581D}"/>
              </a:ext>
            </a:extLst>
          </p:cNvPr>
          <p:cNvSpPr txBox="1"/>
          <p:nvPr/>
        </p:nvSpPr>
        <p:spPr>
          <a:xfrm>
            <a:off x="450108" y="2755146"/>
            <a:ext cx="4435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乙商品的每件售价为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2" name="yt_shape_1277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某超市正在热销一种商品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其标价为每件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打八折销售后每件可获利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2087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该商品每件的进价为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74" name="yt_table_127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075191"/>
              </p:ext>
            </p:extLst>
          </p:nvPr>
        </p:nvGraphicFramePr>
        <p:xfrm>
          <a:off x="540056" y="2338738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p:sp>
        <p:nvSpPr>
          <p:cNvPr id="12776" name="yt_shape_12776"/>
          <p:cNvSpPr txBox="1"/>
          <p:nvPr/>
        </p:nvSpPr>
        <p:spPr>
          <a:xfrm>
            <a:off x="540119" y="334029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某商品的进价为每件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若按标价打八折售出后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每件可获利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1545,isEnd"/>
              </a:rPr>
              <a:t>则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该商品的标价为每件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某人以八折优惠价买了一套服装省了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那么买此套服装实际用了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7E25B5-406A-9C0E-1316-BAE6BEF46B83}"/>
              </a:ext>
            </a:extLst>
          </p:cNvPr>
          <p:cNvSpPr txBox="1"/>
          <p:nvPr/>
        </p:nvSpPr>
        <p:spPr>
          <a:xfrm>
            <a:off x="38029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8FD97F-F22D-18EA-42E3-108DC7447584}"/>
              </a:ext>
            </a:extLst>
          </p:cNvPr>
          <p:cNvSpPr txBox="1"/>
          <p:nvPr/>
        </p:nvSpPr>
        <p:spPr>
          <a:xfrm>
            <a:off x="3498108" y="376897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17DF99-91A1-20F7-B8FF-689408B217F2}"/>
              </a:ext>
            </a:extLst>
          </p:cNvPr>
          <p:cNvSpPr txBox="1"/>
          <p:nvPr/>
        </p:nvSpPr>
        <p:spPr>
          <a:xfrm>
            <a:off x="695400" y="469121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9" name="yt_shape_1277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便民超市某种商品的价格标签不慎损坏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b322d,isEnd"/>
              </a:rPr>
              <a:t>导购人员只能确定该种商品的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进价是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打八折售出后仍可获利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73be7,isEnd"/>
              </a:rPr>
              <a:t>则导购人员应在此商品标签上标注的价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某种商品每件的进价为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为了拓展销路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a44a,isEnd"/>
              </a:rPr>
              <a:t>商店准备打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若使利润率为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则商店应打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2BDA93-DE01-C39A-C681-A16D80827BC5}"/>
              </a:ext>
            </a:extLst>
          </p:cNvPr>
          <p:cNvSpPr txBox="1"/>
          <p:nvPr/>
        </p:nvSpPr>
        <p:spPr>
          <a:xfrm>
            <a:off x="1364508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E4493E-44B1-F152-BFC7-953B383758D2}"/>
              </a:ext>
            </a:extLst>
          </p:cNvPr>
          <p:cNvSpPr txBox="1"/>
          <p:nvPr/>
        </p:nvSpPr>
        <p:spPr>
          <a:xfrm>
            <a:off x="6088908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9" name="yt_shape_12719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某同学把勤工俭学挣的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元钱按活期存入银行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如果月息是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793d,isEnd"/>
              </a:rPr>
              <a:t>数月后本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金与利息的和为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那么该同学的钱在银行存了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王大伯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年前把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元作为定期存款存入银行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68de,isEnd"/>
              </a:rPr>
              <a:t>到期后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得到本息共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问当年王大伯存这笔钱时年利率是多少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设王大伯存入这笔钱时年利率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则可列方程为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当年王大伯存这笔钱时年利率是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B51ACF-0A17-6C68-8344-A7BCF9904E73}"/>
              </a:ext>
            </a:extLst>
          </p:cNvPr>
          <p:cNvSpPr txBox="1"/>
          <p:nvPr/>
        </p:nvSpPr>
        <p:spPr>
          <a:xfrm>
            <a:off x="77653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89E094-7B90-9339-5EB8-36BB0D400674}"/>
              </a:ext>
            </a:extLst>
          </p:cNvPr>
          <p:cNvSpPr txBox="1"/>
          <p:nvPr/>
        </p:nvSpPr>
        <p:spPr>
          <a:xfrm>
            <a:off x="450108" y="2755146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设王大伯存入这笔钱时年利率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AB0785-5B91-8437-F931-F43181E46DD4}"/>
              </a:ext>
            </a:extLst>
          </p:cNvPr>
          <p:cNvSpPr txBox="1"/>
          <p:nvPr/>
        </p:nvSpPr>
        <p:spPr>
          <a:xfrm>
            <a:off x="450108" y="3230634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则可列方程为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73EB41-F0CC-BDE0-1309-FC32CAE3BA6E}"/>
              </a:ext>
            </a:extLst>
          </p:cNvPr>
          <p:cNvSpPr txBox="1"/>
          <p:nvPr/>
        </p:nvSpPr>
        <p:spPr>
          <a:xfrm>
            <a:off x="450108" y="3706122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54E295-F12D-AF58-24C1-B558BEF6346C}"/>
              </a:ext>
            </a:extLst>
          </p:cNvPr>
          <p:cNvSpPr txBox="1"/>
          <p:nvPr/>
        </p:nvSpPr>
        <p:spPr>
          <a:xfrm>
            <a:off x="450108" y="4181610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当年王大伯存这笔钱时年利率是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4" name="yt_shape_12724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销售问题</a:t>
            </a:r>
          </a:p>
        </p:txBody>
      </p:sp>
      <p:sp>
        <p:nvSpPr>
          <p:cNvPr id="12725" name="yt_shape_12725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年福建省改编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互联网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微商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经营已成为大众创业新途径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9e36"/>
              </a:rPr>
              <a:t>某微信平台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上一件商品进价为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按标价的五折销售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设这件商品的标价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39da"/>
              </a:rPr>
              <a:t>为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根据题意列出方程为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26" name="yt_table_1272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860848"/>
              </p:ext>
            </p:extLst>
          </p:nvPr>
        </p:nvGraphicFramePr>
        <p:xfrm>
          <a:off x="540056" y="2829000"/>
          <a:ext cx="4494213" cy="1901952"/>
        </p:xfrm>
        <a:graphic>
          <a:graphicData uri="http://schemas.openxmlformats.org/drawingml/2006/table">
            <a:tbl>
              <a:tblPr/>
              <a:tblGrid>
                <a:gridCol w="449421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</a:tbl>
          </a:graphicData>
        </a:graphic>
      </p:graphicFrame>
      <p:pic>
        <p:nvPicPr>
          <p:cNvPr id="3" name="yt_shape_1723613583223">
            <a:extLst>
              <a:ext uri="{FF2B5EF4-FFF2-40B4-BE49-F238E27FC236}">
                <a16:creationId xmlns:a16="http://schemas.microsoft.com/office/drawing/2014/main" id="{B067C331-F986-2F4C-9797-8A82EF57D5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321503-A428-AB23-559F-01A7212C43C8}"/>
              </a:ext>
            </a:extLst>
          </p:cNvPr>
          <p:cNvSpPr txBox="1"/>
          <p:nvPr/>
        </p:nvSpPr>
        <p:spPr>
          <a:xfrm>
            <a:off x="4595071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8" name="yt_shape_1272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先提价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这时的价格是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63f1"/>
              </a:rPr>
              <a:t>则该商品原来的价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29" name="yt_table_127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709108"/>
              </p:ext>
            </p:extLst>
          </p:nvPr>
        </p:nvGraphicFramePr>
        <p:xfrm>
          <a:off x="540056" y="1859435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sp>
        <p:nvSpPr>
          <p:cNvPr id="12731" name="yt_shape_12731"/>
          <p:cNvSpPr txBox="1"/>
          <p:nvPr/>
        </p:nvSpPr>
        <p:spPr>
          <a:xfrm>
            <a:off x="540119" y="2860989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一家商店在销售某种服装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每件的标价相同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f4533"/>
              </a:rPr>
              <a:t>按这种服装每件标价的八折销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件的销售额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与按这种服装每件的标价降低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件的销售额相等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87ef"/>
              </a:rPr>
              <a:t>求这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种服装每件的标价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设这种服装每件的标价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这种服装每件的标价为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FD8915-28BD-1B9F-EFEF-D49D4A381D05}"/>
              </a:ext>
            </a:extLst>
          </p:cNvPr>
          <p:cNvSpPr txBox="1"/>
          <p:nvPr/>
        </p:nvSpPr>
        <p:spPr>
          <a:xfrm>
            <a:off x="16693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0E7279-B63A-0A44-E876-A7773384BA6C}"/>
              </a:ext>
            </a:extLst>
          </p:cNvPr>
          <p:cNvSpPr txBox="1"/>
          <p:nvPr/>
        </p:nvSpPr>
        <p:spPr>
          <a:xfrm>
            <a:off x="450108" y="4240647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设这种服装每件的标价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6AFEDB-E77D-9549-9351-5EE5B5E309AA}"/>
              </a:ext>
            </a:extLst>
          </p:cNvPr>
          <p:cNvSpPr txBox="1"/>
          <p:nvPr/>
        </p:nvSpPr>
        <p:spPr>
          <a:xfrm>
            <a:off x="450108" y="4716135"/>
            <a:ext cx="56583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0491A9-EC91-04D8-16F1-BA0373BBCFB3}"/>
              </a:ext>
            </a:extLst>
          </p:cNvPr>
          <p:cNvSpPr txBox="1"/>
          <p:nvPr/>
        </p:nvSpPr>
        <p:spPr>
          <a:xfrm>
            <a:off x="450108" y="5191623"/>
            <a:ext cx="192297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071857-DA71-63EC-6AB9-38AB6EA9C9CA}"/>
              </a:ext>
            </a:extLst>
          </p:cNvPr>
          <p:cNvSpPr txBox="1"/>
          <p:nvPr/>
        </p:nvSpPr>
        <p:spPr>
          <a:xfrm>
            <a:off x="450108" y="5667111"/>
            <a:ext cx="474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这种服装每件的标价为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5" name="yt_shape_12735"/>
          <p:cNvSpPr txBox="1"/>
          <p:nvPr/>
        </p:nvSpPr>
        <p:spPr>
          <a:xfrm>
            <a:off x="540000" y="900000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黄金周期间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某超市推出如下促销活动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736" name="yt_table_1273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740530"/>
              </p:ext>
            </p:extLst>
          </p:nvPr>
        </p:nvGraphicFramePr>
        <p:xfrm>
          <a:off x="540000" y="1531667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111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0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打折前一次性购物总金额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优惠措施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低于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不优惠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超过部分享九折优惠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738" name="yt_shape_12738"/>
          <p:cNvSpPr txBox="1"/>
          <p:nvPr/>
        </p:nvSpPr>
        <p:spPr>
          <a:xfrm>
            <a:off x="540000" y="3502076"/>
            <a:ext cx="1031051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某顾客在一次消费中付了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那么该顾客购买的是定价为多少元的商品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设顾客购买的是定价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元的商品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该顾客购买的是定价为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元的商品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BA9A51-2126-0722-533E-F073BD578E6C}"/>
              </a:ext>
            </a:extLst>
          </p:cNvPr>
          <p:cNvSpPr txBox="1"/>
          <p:nvPr/>
        </p:nvSpPr>
        <p:spPr>
          <a:xfrm>
            <a:off x="449989" y="3930759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设顾客购买的是定价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元的商品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E59C0C-7289-9371-D268-9FE07446117B}"/>
              </a:ext>
            </a:extLst>
          </p:cNvPr>
          <p:cNvSpPr txBox="1"/>
          <p:nvPr/>
        </p:nvSpPr>
        <p:spPr>
          <a:xfrm>
            <a:off x="449989" y="4406246"/>
            <a:ext cx="523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7FD8FD-46A8-2802-5649-2B097234263A}"/>
              </a:ext>
            </a:extLst>
          </p:cNvPr>
          <p:cNvSpPr txBox="1"/>
          <p:nvPr/>
        </p:nvSpPr>
        <p:spPr>
          <a:xfrm>
            <a:off x="449989" y="4881734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15571A-A26A-8580-C8C8-C1B1BC085780}"/>
              </a:ext>
            </a:extLst>
          </p:cNvPr>
          <p:cNvSpPr txBox="1"/>
          <p:nvPr/>
        </p:nvSpPr>
        <p:spPr>
          <a:xfrm>
            <a:off x="449989" y="5357222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该顾客购买的是定价为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元的商品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2" name="yt_shape_12742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对于利润问题中数量关系把握不准确而出错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D7DDF5-1189-1EFE-0B63-75217DAD080E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对于利润问题中数量关系把握不准确而出错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43" name="yt_shape_12743"/>
          <p:cNvSpPr txBox="1"/>
          <p:nvPr/>
        </p:nvSpPr>
        <p:spPr>
          <a:xfrm>
            <a:off x="540119" y="14127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某商场卖出两个进价不同的手机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其中一个盈利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3ad1"/>
              </a:rPr>
              <a:t>另一个亏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在这次买卖中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这家商场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4" name="yt_table_127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039972"/>
              </p:ext>
            </p:extLst>
          </p:nvPr>
        </p:nvGraphicFramePr>
        <p:xfrm>
          <a:off x="540056" y="2372211"/>
          <a:ext cx="5724843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不亏不赚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赚了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赚了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A3E388F9-8E1D-44EA-D6E1-124D85FE79EC}"/>
              </a:ext>
            </a:extLst>
          </p:cNvPr>
          <p:cNvSpPr txBox="1"/>
          <p:nvPr/>
        </p:nvSpPr>
        <p:spPr>
          <a:xfrm>
            <a:off x="5631708" y="18414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7" name="yt_shape_1274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46" name="yt_image_1274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9" name="yt_shape_12749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一个图书馆给图书购买防火保险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如果每年的保险费率是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参加保险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2b2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一共交付保费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那么该图书馆的图书价值为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50" name="yt_table_127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509478"/>
              </p:ext>
            </p:extLst>
          </p:nvPr>
        </p:nvGraphicFramePr>
        <p:xfrm>
          <a:off x="540056" y="2441600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57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5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</a:tbl>
          </a:graphicData>
        </a:graphic>
      </p:graphicFrame>
      <p:sp>
        <p:nvSpPr>
          <p:cNvPr id="12752" name="yt_shape_12752"/>
          <p:cNvSpPr txBox="1"/>
          <p:nvPr/>
        </p:nvSpPr>
        <p:spPr>
          <a:xfrm>
            <a:off x="540120" y="344315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某品牌大衣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月份销售量为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每件售价相同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b4cf"/>
              </a:rPr>
              <a:t>月份每件的售价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月份降低了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销售量比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月份的销售总额相同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7519"/>
              </a:rPr>
              <a:t>则该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品牌大衣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月份每件的售价为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53" name="yt_table_127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649550"/>
              </p:ext>
            </p:extLst>
          </p:nvPr>
        </p:nvGraphicFramePr>
        <p:xfrm>
          <a:off x="540056" y="4882720"/>
          <a:ext cx="49803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E8E5667-AD1F-A066-C693-602BDFEB2DE0}"/>
              </a:ext>
            </a:extLst>
          </p:cNvPr>
          <p:cNvSpPr txBox="1"/>
          <p:nvPr/>
        </p:nvSpPr>
        <p:spPr>
          <a:xfrm>
            <a:off x="791770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758D5F-1EC2-E6A9-F8B7-1487430F683F}"/>
              </a:ext>
            </a:extLst>
          </p:cNvPr>
          <p:cNvSpPr txBox="1"/>
          <p:nvPr/>
        </p:nvSpPr>
        <p:spPr>
          <a:xfrm>
            <a:off x="4869709" y="43473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5" name="yt_shape_1275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右图是某超市中某种洗发水的价格标签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b091,isEnd"/>
              </a:rPr>
              <a:t>一名服务员不小心将标签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弄脏了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使得原价无法看清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请帮忙算一算该种洗发水的原价是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756" name="yt_image_12756" title="H_93.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6208" y="2011799"/>
            <a:ext cx="1679583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207288-5ACD-AB5C-219E-A21D17196D13}"/>
              </a:ext>
            </a:extLst>
          </p:cNvPr>
          <p:cNvSpPr txBox="1"/>
          <p:nvPr/>
        </p:nvSpPr>
        <p:spPr>
          <a:xfrm>
            <a:off x="9289307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8" name="yt_shape_12758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某银行为了解决困难大学生入学问题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特设生源地助学贷款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d757"/>
              </a:rPr>
              <a:t>年期的贷款年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贷款利息的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由国家财政贴补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某大学生预计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833c"/>
              </a:rPr>
              <a:t>年后能一次性偿还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问他现在可以贷款的数额是多少万元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设他现在可以贷款的数额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他现在可以贷款的数额为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DA63F3-F2EC-E0B8-5798-612C6EAF44B1}"/>
              </a:ext>
            </a:extLst>
          </p:cNvPr>
          <p:cNvSpPr txBox="1"/>
          <p:nvPr/>
        </p:nvSpPr>
        <p:spPr>
          <a:xfrm>
            <a:off x="450108" y="2755146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设他现在可以贷款的数额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C6F519-9DE1-CFB2-8FE5-6C1D7FC760CB}"/>
              </a:ext>
            </a:extLst>
          </p:cNvPr>
          <p:cNvSpPr txBox="1"/>
          <p:nvPr/>
        </p:nvSpPr>
        <p:spPr>
          <a:xfrm>
            <a:off x="450108" y="3230634"/>
            <a:ext cx="719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DDEA50-7149-E02F-0445-33020BC5E15E}"/>
              </a:ext>
            </a:extLst>
          </p:cNvPr>
          <p:cNvSpPr txBox="1"/>
          <p:nvPr/>
        </p:nvSpPr>
        <p:spPr>
          <a:xfrm>
            <a:off x="450108" y="370612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5352BB-AACE-8FF8-B700-FB4B37F1B1EF}"/>
              </a:ext>
            </a:extLst>
          </p:cNvPr>
          <p:cNvSpPr txBox="1"/>
          <p:nvPr/>
        </p:nvSpPr>
        <p:spPr>
          <a:xfrm>
            <a:off x="450108" y="4181610"/>
            <a:ext cx="536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他现在可以贷款的数额为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1925</Words>
  <Application>Microsoft Office PowerPoint</Application>
  <PresentationFormat>宽屏</PresentationFormat>
  <Paragraphs>131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