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10" r:id="rId6"/>
    <p:sldId id="311" r:id="rId7"/>
    <p:sldId id="312" r:id="rId8"/>
    <p:sldId id="318" r:id="rId9"/>
    <p:sldId id="322" r:id="rId10"/>
    <p:sldId id="325" r:id="rId11"/>
    <p:sldId id="327" r:id="rId12"/>
    <p:sldId id="328" r:id="rId13"/>
    <p:sldId id="329" r:id="rId14"/>
    <p:sldId id="335" r:id="rId15"/>
    <p:sldId id="337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08" autoAdjust="0"/>
    <p:restoredTop sz="94660"/>
  </p:normalViewPr>
  <p:slideViewPr>
    <p:cSldViewPr showGuides="1">
      <p:cViewPr varScale="1">
        <p:scale>
          <a:sx n="90" d="100"/>
          <a:sy n="90" d="100"/>
        </p:scale>
        <p:origin x="84" y="48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1" name="yt_shape_1028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280" name="yt_image_1028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83" name="yt_shape_10283"/>
          <p:cNvSpPr txBox="1"/>
          <p:nvPr/>
        </p:nvSpPr>
        <p:spPr>
          <a:xfrm>
            <a:off x="540000" y="1482165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绝对值的意义</a:t>
            </a:r>
          </a:p>
        </p:txBody>
      </p:sp>
      <p:sp>
        <p:nvSpPr>
          <p:cNvPr id="10284" name="yt_shape_10284"/>
          <p:cNvSpPr txBox="1"/>
          <p:nvPr/>
        </p:nvSpPr>
        <p:spPr>
          <a:xfrm>
            <a:off x="540000" y="1971599"/>
            <a:ext cx="587019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0285" name="yt_image_102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37939" y="2603266"/>
            <a:ext cx="3316120" cy="49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87" name="yt_shape_10287"/>
          <p:cNvSpPr txBox="1"/>
          <p:nvPr/>
        </p:nvSpPr>
        <p:spPr>
          <a:xfrm>
            <a:off x="540000" y="3147721"/>
            <a:ext cx="109020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它到原点的距离是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0288" name="yt_shape_10288"/>
          <p:cNvSpPr txBox="1"/>
          <p:nvPr/>
        </p:nvSpPr>
        <p:spPr>
          <a:xfrm>
            <a:off x="540000" y="3627024"/>
            <a:ext cx="102864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它到原点的距离是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0289" name="yt_shape_10289"/>
          <p:cNvSpPr txBox="1"/>
          <p:nvPr/>
        </p:nvSpPr>
        <p:spPr>
          <a:xfrm>
            <a:off x="540000" y="4106327"/>
            <a:ext cx="1015021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它到原点的距离是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290" name="yt_shape_10290"/>
          <p:cNvSpPr txBox="1"/>
          <p:nvPr/>
        </p:nvSpPr>
        <p:spPr>
          <a:xfrm>
            <a:off x="540119" y="458563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到原点的距离是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c108,isEnd"/>
              </a:rPr>
              <a:t>在数轴上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到原点的距离是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613301885">
            <a:extLst>
              <a:ext uri="{FF2B5EF4-FFF2-40B4-BE49-F238E27FC236}">
                <a16:creationId xmlns:a16="http://schemas.microsoft.com/office/drawing/2014/main" id="{4B3BCCBB-5FBE-261B-3743-80A54F2AD20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078860E-0717-4D43-4045-541FBCA3A3A1}"/>
              </a:ext>
            </a:extLst>
          </p:cNvPr>
          <p:cNvSpPr txBox="1"/>
          <p:nvPr/>
        </p:nvSpPr>
        <p:spPr>
          <a:xfrm>
            <a:off x="3626577" y="310091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EF3CF78-4F2F-B7F0-0BA5-9457D96A77FA}"/>
              </a:ext>
            </a:extLst>
          </p:cNvPr>
          <p:cNvSpPr txBox="1"/>
          <p:nvPr/>
        </p:nvSpPr>
        <p:spPr>
          <a:xfrm>
            <a:off x="7436576" y="3100915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905F836-065E-C302-DC35-94CA10F1F7E2}"/>
              </a:ext>
            </a:extLst>
          </p:cNvPr>
          <p:cNvSpPr txBox="1"/>
          <p:nvPr/>
        </p:nvSpPr>
        <p:spPr>
          <a:xfrm>
            <a:off x="10484576" y="3100915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124746C-E300-1342-7153-7F0A17CFCA5C}"/>
              </a:ext>
            </a:extLst>
          </p:cNvPr>
          <p:cNvSpPr txBox="1"/>
          <p:nvPr/>
        </p:nvSpPr>
        <p:spPr>
          <a:xfrm>
            <a:off x="3626577" y="3580218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BA669C6-10E3-2135-4743-1EE604DFC392}"/>
              </a:ext>
            </a:extLst>
          </p:cNvPr>
          <p:cNvSpPr txBox="1"/>
          <p:nvPr/>
        </p:nvSpPr>
        <p:spPr>
          <a:xfrm>
            <a:off x="7131776" y="3580218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BEAFAD8-AB15-4FF8-DDEF-22552A22822B}"/>
              </a:ext>
            </a:extLst>
          </p:cNvPr>
          <p:cNvSpPr txBox="1"/>
          <p:nvPr/>
        </p:nvSpPr>
        <p:spPr>
          <a:xfrm>
            <a:off x="9874976" y="3580218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6B90AB8-45AB-0A02-574A-D5873D3F90DC}"/>
              </a:ext>
            </a:extLst>
          </p:cNvPr>
          <p:cNvSpPr txBox="1"/>
          <p:nvPr/>
        </p:nvSpPr>
        <p:spPr>
          <a:xfrm>
            <a:off x="3644039" y="405952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3D93AE2-9AC6-1A28-334A-02368C0ABFF7}"/>
              </a:ext>
            </a:extLst>
          </p:cNvPr>
          <p:cNvSpPr txBox="1"/>
          <p:nvPr/>
        </p:nvSpPr>
        <p:spPr>
          <a:xfrm>
            <a:off x="7149239" y="405952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B9FFA60-13CE-5858-76AC-BEBE25282A91}"/>
              </a:ext>
            </a:extLst>
          </p:cNvPr>
          <p:cNvSpPr txBox="1"/>
          <p:nvPr/>
        </p:nvSpPr>
        <p:spPr>
          <a:xfrm>
            <a:off x="9892439" y="405952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D925C14-DDCE-AE41-49C7-72FBF2B892A3}"/>
              </a:ext>
            </a:extLst>
          </p:cNvPr>
          <p:cNvSpPr txBox="1"/>
          <p:nvPr/>
        </p:nvSpPr>
        <p:spPr>
          <a:xfrm>
            <a:off x="9303596" y="4538825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869ABCE-1C3F-A911-E23E-F14232EAA9A1}"/>
              </a:ext>
            </a:extLst>
          </p:cNvPr>
          <p:cNvSpPr txBox="1"/>
          <p:nvPr/>
        </p:nvSpPr>
        <p:spPr>
          <a:xfrm>
            <a:off x="6346083" y="501431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40" name="yt_shape_10340"/>
              <p:cNvSpPr txBox="1"/>
              <p:nvPr/>
            </p:nvSpPr>
            <p:spPr>
              <a:xfrm>
                <a:off x="540000" y="900000"/>
                <a:ext cx="4102726" cy="43839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40" name="yt_shape_10340" descr="{&quot;rangeId&quot;:1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102726" cy="4383957"/>
              </a:xfrm>
              <a:prstGeom prst="rect">
                <a:avLst/>
              </a:prstGeom>
              <a:blipFill>
                <a:blip r:embed="rId2"/>
                <a:stretch>
                  <a:fillRect l="-4606" t="-1252" r="-3566" b="-33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1A18019-9296-AF44-778A-23D7108C042F}"/>
                  </a:ext>
                </a:extLst>
              </p:cNvPr>
              <p:cNvSpPr txBox="1"/>
              <p:nvPr/>
            </p:nvSpPr>
            <p:spPr>
              <a:xfrm>
                <a:off x="449989" y="2036771"/>
                <a:ext cx="2585149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7, 'hasSerialNum': 1}">
                <a:extLst>
                  <a:ext uri="{FF2B5EF4-FFF2-40B4-BE49-F238E27FC236}">
                    <a16:creationId xmlns:a16="http://schemas.microsoft.com/office/drawing/2014/main" id="{71A18019-9296-AF44-778A-23D7108C04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36771"/>
                <a:ext cx="2585149" cy="768490"/>
              </a:xfrm>
              <a:prstGeom prst="rect">
                <a:avLst/>
              </a:prstGeom>
              <a:blipFill>
                <a:blip r:embed="rId3"/>
                <a:stretch>
                  <a:fillRect l="-3774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11966F0-890C-71E5-5F9B-9BE2E7CA8C23}"/>
                  </a:ext>
                </a:extLst>
              </p:cNvPr>
              <p:cNvSpPr txBox="1"/>
              <p:nvPr/>
            </p:nvSpPr>
            <p:spPr>
              <a:xfrm>
                <a:off x="449989" y="2711649"/>
                <a:ext cx="861124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7, 'hasSerialNum': 1}">
                <a:extLst>
                  <a:ext uri="{FF2B5EF4-FFF2-40B4-BE49-F238E27FC236}">
                    <a16:creationId xmlns:a16="http://schemas.microsoft.com/office/drawing/2014/main" id="{A11966F0-890C-71E5-5F9B-9BE2E7CA8C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11649"/>
                <a:ext cx="861124" cy="772808"/>
              </a:xfrm>
              <a:prstGeom prst="rect">
                <a:avLst/>
              </a:prstGeom>
              <a:blipFill>
                <a:blip r:embed="rId4"/>
                <a:stretch>
                  <a:fillRect l="-11348" r="-11348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533A500-84AA-4CAD-A92A-BC829B36CAF4}"/>
                  </a:ext>
                </a:extLst>
              </p:cNvPr>
              <p:cNvSpPr txBox="1"/>
              <p:nvPr/>
            </p:nvSpPr>
            <p:spPr>
              <a:xfrm>
                <a:off x="449989" y="4098933"/>
                <a:ext cx="29137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7, 'hasSerialNum': 1}">
                <a:extLst>
                  <a:ext uri="{FF2B5EF4-FFF2-40B4-BE49-F238E27FC236}">
                    <a16:creationId xmlns:a16="http://schemas.microsoft.com/office/drawing/2014/main" id="{1533A500-84AA-4CAD-A92A-BC829B36CA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98933"/>
                <a:ext cx="2913761" cy="765061"/>
              </a:xfrm>
              <a:prstGeom prst="rect">
                <a:avLst/>
              </a:prstGeom>
              <a:blipFill>
                <a:blip r:embed="rId5"/>
                <a:stretch>
                  <a:fillRect l="-334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C8FDF93-E17F-B696-5B75-B99A438213A1}"/>
              </a:ext>
            </a:extLst>
          </p:cNvPr>
          <p:cNvSpPr txBox="1"/>
          <p:nvPr/>
        </p:nvSpPr>
        <p:spPr>
          <a:xfrm>
            <a:off x="449989" y="47703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49" name="yt_shape_10349"/>
              <p:cNvSpPr txBox="1"/>
              <p:nvPr/>
            </p:nvSpPr>
            <p:spPr>
              <a:xfrm>
                <a:off x="540120" y="900000"/>
                <a:ext cx="11492915" cy="138961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页习题第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某工厂生产一批精密零件的要求是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Φ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03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04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5a2bd"/>
                  </a:rPr>
                  <a:t>Φ</a:t>
                </a:r>
                <a:b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表示圆形工件的直径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单位是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抽查了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个零件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数据如下表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ca3a4"/>
                  </a:rPr>
                  <a:t>超过规定的记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作正数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不足的记作负数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349" name="yt_shape_10349" descr="{&quot;rangeId&quot;:18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111999" cy="1389611"/>
              </a:xfrm>
              <a:prstGeom prst="rect">
                <a:avLst/>
              </a:prstGeom>
              <a:blipFill>
                <a:blip r:embed="rId2"/>
                <a:stretch>
                  <a:fillRect l="-1701" t="-3070" r="-1043" b="-118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351" name="yt_table_10351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0147146"/>
              </p:ext>
            </p:extLst>
          </p:nvPr>
        </p:nvGraphicFramePr>
        <p:xfrm>
          <a:off x="540000" y="2492763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2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031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037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018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021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042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353" name="yt_shape_10353"/>
          <p:cNvSpPr txBox="1"/>
          <p:nvPr/>
        </p:nvSpPr>
        <p:spPr>
          <a:xfrm>
            <a:off x="540000" y="3896369"/>
            <a:ext cx="8925520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哪些产品是符合要求的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号、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号、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号符合要求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符合要求的产品中哪个质量最好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用绝对值的知识加以说明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｜＜｜－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021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｜＜｜＋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031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号零件质量最好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14510A8-825A-5EBA-4B45-F29CA9714C2C}"/>
              </a:ext>
            </a:extLst>
          </p:cNvPr>
          <p:cNvSpPr txBox="1"/>
          <p:nvPr/>
        </p:nvSpPr>
        <p:spPr>
          <a:xfrm>
            <a:off x="449989" y="4325052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号、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号、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号符合要求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0C7A109-769A-7485-5FF9-241AB51EEF8B}"/>
              </a:ext>
            </a:extLst>
          </p:cNvPr>
          <p:cNvSpPr txBox="1"/>
          <p:nvPr/>
        </p:nvSpPr>
        <p:spPr>
          <a:xfrm>
            <a:off x="449989" y="5276027"/>
            <a:ext cx="8104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｜＜｜－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｜＜｜＋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031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60571EB-DB9B-3A66-BD95-A3E6DFE0D400}"/>
              </a:ext>
            </a:extLst>
          </p:cNvPr>
          <p:cNvSpPr txBox="1"/>
          <p:nvPr/>
        </p:nvSpPr>
        <p:spPr>
          <a:xfrm>
            <a:off x="449989" y="5751515"/>
            <a:ext cx="322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号零件质量最好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8" name="yt_shape_1035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357" name="yt_image_10357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60" name="yt_shape_10360"/>
          <p:cNvSpPr txBox="1"/>
          <p:nvPr/>
        </p:nvSpPr>
        <p:spPr>
          <a:xfrm>
            <a:off x="540119" y="1482165"/>
            <a:ext cx="111119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数形结合思想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且它们在数轴上的位置如图所示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0361" name="yt_image_10361" title="H_26.5500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9277" y="1961468"/>
            <a:ext cx="4413445" cy="337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63" name="yt_shape_10363"/>
          <p:cNvSpPr txBox="1"/>
          <p:nvPr/>
        </p:nvSpPr>
        <p:spPr>
          <a:xfrm>
            <a:off x="540000" y="2349367"/>
            <a:ext cx="7041992" cy="219066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试判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断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的正负性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为负数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为正数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在数轴上分别标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0" u="none" spc="30711">
                <a:solidFill>
                  <a:srgbClr val="1EE3CF"/>
                </a:solidFill>
                <a:effectLst/>
                <a:latin typeface="Times New Roman" pitchFamily="15"/>
                <a:ea typeface="宋体" pitchFamily="15"/>
              </a:rPr>
              <a:t> </a:t>
            </a:r>
          </a:p>
        </p:txBody>
      </p:sp>
      <p:pic>
        <p:nvPicPr>
          <p:cNvPr id="10367" name="yt_image_10367" title="H_18.4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63675" y="4274386"/>
            <a:ext cx="3947014" cy="233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70" name="yt_shape_10370"/>
          <p:cNvSpPr txBox="1"/>
          <p:nvPr/>
        </p:nvSpPr>
        <p:spPr>
          <a:xfrm>
            <a:off x="540000" y="4653136"/>
            <a:ext cx="5889433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根据数轴化简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B98F6D7-963E-FEC3-62B1-1B1EC82F346E}"/>
              </a:ext>
            </a:extLst>
          </p:cNvPr>
          <p:cNvSpPr txBox="1"/>
          <p:nvPr/>
        </p:nvSpPr>
        <p:spPr>
          <a:xfrm>
            <a:off x="449989" y="2778049"/>
            <a:ext cx="4867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为负数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为正数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A91A15F-6D6A-2344-7283-2A3EE0005842}"/>
              </a:ext>
            </a:extLst>
          </p:cNvPr>
          <p:cNvSpPr txBox="1"/>
          <p:nvPr/>
        </p:nvSpPr>
        <p:spPr>
          <a:xfrm>
            <a:off x="449989" y="3729025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D82C8CE-5FFF-5F82-B469-0C6C610AEAAC}"/>
              </a:ext>
            </a:extLst>
          </p:cNvPr>
          <p:cNvSpPr txBox="1"/>
          <p:nvPr/>
        </p:nvSpPr>
        <p:spPr>
          <a:xfrm>
            <a:off x="2221639" y="5081818"/>
            <a:ext cx="10373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6624067-B21D-AE14-2514-24953E587710}"/>
              </a:ext>
            </a:extLst>
          </p:cNvPr>
          <p:cNvSpPr txBox="1"/>
          <p:nvPr/>
        </p:nvSpPr>
        <p:spPr>
          <a:xfrm>
            <a:off x="5202964" y="5081818"/>
            <a:ext cx="684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0F5D852-3476-6AE7-4E2B-1AE790C3738E}"/>
              </a:ext>
            </a:extLst>
          </p:cNvPr>
          <p:cNvSpPr txBox="1"/>
          <p:nvPr/>
        </p:nvSpPr>
        <p:spPr>
          <a:xfrm>
            <a:off x="2251802" y="5557307"/>
            <a:ext cx="667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ACD6F5F-462C-DD34-D078-98FEB27428FB}"/>
              </a:ext>
            </a:extLst>
          </p:cNvPr>
          <p:cNvSpPr txBox="1"/>
          <p:nvPr/>
        </p:nvSpPr>
        <p:spPr>
          <a:xfrm>
            <a:off x="5120414" y="5557307"/>
            <a:ext cx="10373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8C6C520-F702-47D3-E860-5255B7A5C8F2}"/>
              </a:ext>
            </a:extLst>
          </p:cNvPr>
          <p:cNvSpPr txBox="1"/>
          <p:nvPr/>
        </p:nvSpPr>
        <p:spPr>
          <a:xfrm>
            <a:off x="2574064" y="6032794"/>
            <a:ext cx="684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8EAE319-64E0-7761-3D39-1978A5CEAE3B}"/>
              </a:ext>
            </a:extLst>
          </p:cNvPr>
          <p:cNvSpPr txBox="1"/>
          <p:nvPr/>
        </p:nvSpPr>
        <p:spPr>
          <a:xfrm>
            <a:off x="5490302" y="6032794"/>
            <a:ext cx="6674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4" name="yt_shape_10374"/>
          <p:cNvSpPr txBox="1"/>
          <p:nvPr/>
        </p:nvSpPr>
        <p:spPr>
          <a:xfrm>
            <a:off x="540000" y="900000"/>
            <a:ext cx="900567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12E8ECE-D9E7-859A-1298-14D297D0935C}"/>
              </a:ext>
            </a:extLst>
          </p:cNvPr>
          <p:cNvSpPr txBox="1"/>
          <p:nvPr/>
        </p:nvSpPr>
        <p:spPr>
          <a:xfrm>
            <a:off x="449989" y="1328682"/>
            <a:ext cx="53251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3" name="yt_image_10361" title="H_26.55008">
            <a:extLst>
              <a:ext uri="{FF2B5EF4-FFF2-40B4-BE49-F238E27FC236}">
                <a16:creationId xmlns:a16="http://schemas.microsoft.com/office/drawing/2014/main" id="{3354CB7B-A385-387E-272F-D83B92C95C55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8555" y="1583385"/>
            <a:ext cx="4413445" cy="337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6" name="yt_shape_10376"/>
          <p:cNvSpPr txBox="1"/>
          <p:nvPr/>
        </p:nvSpPr>
        <p:spPr>
          <a:xfrm>
            <a:off x="540000" y="900000"/>
            <a:ext cx="9233297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绝对值的非负性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【思路点拨】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非正数的绝对值是它的相反数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最小的绝对值为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一定是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79" name="yt_table_1037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7923431"/>
              </p:ext>
            </p:extLst>
          </p:nvPr>
        </p:nvGraphicFramePr>
        <p:xfrm>
          <a:off x="540056" y="2337909"/>
          <a:ext cx="5115243" cy="950976"/>
        </p:xfrm>
        <a:graphic>
          <a:graphicData uri="http://schemas.openxmlformats.org/drawingml/2006/table">
            <a:tbl>
              <a:tblPr/>
              <a:tblGrid>
                <a:gridCol w="3014980">
                  <a:extLst>
                    <a:ext uri="{9D8B030D-6E8A-4147-A177-3AD203B41FA5}">
                      <a16:colId xmlns:a16="http://schemas.microsoft.com/office/drawing/2014/main" val="10087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0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正数或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负数或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0"/>
                  </a:ext>
                </a:extLst>
              </a:tr>
            </a:tbl>
          </a:graphicData>
        </a:graphic>
      </p:graphicFrame>
      <p:sp>
        <p:nvSpPr>
          <p:cNvPr id="10381" name="yt_shape_10381"/>
          <p:cNvSpPr txBox="1"/>
          <p:nvPr/>
        </p:nvSpPr>
        <p:spPr>
          <a:xfrm>
            <a:off x="540000" y="3339463"/>
            <a:ext cx="10467609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有最小值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这个最小值为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有最大值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这个最大值是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4CB99A6-B060-FFDB-A0E0-F2FD840465C3}"/>
              </a:ext>
            </a:extLst>
          </p:cNvPr>
          <p:cNvSpPr txBox="1"/>
          <p:nvPr/>
        </p:nvSpPr>
        <p:spPr>
          <a:xfrm>
            <a:off x="5231539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7C1489C-CA36-4AD3-2C4F-1896EF789BBA}"/>
              </a:ext>
            </a:extLst>
          </p:cNvPr>
          <p:cNvSpPr txBox="1"/>
          <p:nvPr/>
        </p:nvSpPr>
        <p:spPr>
          <a:xfrm>
            <a:off x="5993539" y="329265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A990E9-7252-6E64-34B6-9F61B5C2C196}"/>
              </a:ext>
            </a:extLst>
          </p:cNvPr>
          <p:cNvSpPr txBox="1"/>
          <p:nvPr/>
        </p:nvSpPr>
        <p:spPr>
          <a:xfrm>
            <a:off x="7612789" y="329265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DF58C52-3010-7B12-2628-C8D97C90372D}"/>
              </a:ext>
            </a:extLst>
          </p:cNvPr>
          <p:cNvSpPr txBox="1"/>
          <p:nvPr/>
        </p:nvSpPr>
        <p:spPr>
          <a:xfrm>
            <a:off x="7993789" y="3768145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372B00D-DA94-5601-9056-A6E04A62E0C8}"/>
              </a:ext>
            </a:extLst>
          </p:cNvPr>
          <p:cNvSpPr txBox="1"/>
          <p:nvPr/>
        </p:nvSpPr>
        <p:spPr>
          <a:xfrm>
            <a:off x="1975577" y="4243633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5578450-25FE-8FC0-ADF7-C15D6C22ED45}"/>
              </a:ext>
            </a:extLst>
          </p:cNvPr>
          <p:cNvSpPr txBox="1"/>
          <p:nvPr/>
        </p:nvSpPr>
        <p:spPr>
          <a:xfrm>
            <a:off x="8911364" y="4243633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2E143D1-0381-ABD7-CC0C-FF54B5EEDBA8}"/>
              </a:ext>
            </a:extLst>
          </p:cNvPr>
          <p:cNvSpPr txBox="1"/>
          <p:nvPr/>
        </p:nvSpPr>
        <p:spPr>
          <a:xfrm>
            <a:off x="2813777" y="4719121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133074A-DC9A-D362-A510-79EC3B3AC922}"/>
              </a:ext>
            </a:extLst>
          </p:cNvPr>
          <p:cNvSpPr txBox="1"/>
          <p:nvPr/>
        </p:nvSpPr>
        <p:spPr>
          <a:xfrm>
            <a:off x="9749564" y="4719121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1" name="yt_shape_10291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四个有理数在数轴上的对应点分别为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原点在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b76a,isEnd"/>
              </a:rPr>
              <a:t>点</a:t>
            </a:r>
            <a:b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则绝对值最大的数对应的点是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292" name="yt_image_10292" title="H_26.7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0811" y="2011799"/>
            <a:ext cx="3250377" cy="339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2CE8765-FA9F-0797-62A8-080AEC491F5D}"/>
              </a:ext>
            </a:extLst>
          </p:cNvPr>
          <p:cNvSpPr txBox="1"/>
          <p:nvPr/>
        </p:nvSpPr>
        <p:spPr>
          <a:xfrm>
            <a:off x="5865072" y="1328682"/>
            <a:ext cx="11389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4" name="yt_shape_10294"/>
          <p:cNvSpPr txBox="1"/>
          <p:nvPr/>
        </p:nvSpPr>
        <p:spPr>
          <a:xfrm>
            <a:off x="540000" y="900000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绝对值的计算</a:t>
            </a:r>
          </a:p>
        </p:txBody>
      </p:sp>
      <p:sp>
        <p:nvSpPr>
          <p:cNvPr id="10295" name="yt_shape_10295"/>
          <p:cNvSpPr txBox="1"/>
          <p:nvPr/>
        </p:nvSpPr>
        <p:spPr>
          <a:xfrm>
            <a:off x="540000" y="1389434"/>
            <a:ext cx="63014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年安徽省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的绝对值是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96" name="yt_table_10296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39592788"/>
                  </p:ext>
                </p:extLst>
              </p:nvPr>
            </p:nvGraphicFramePr>
            <p:xfrm>
              <a:off x="540056" y="1868737"/>
              <a:ext cx="8462328" cy="635572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067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68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69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07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296" name="yt_table_10296" descr="{&quot;rangeId&quot;:5,&quot;type&quot;:&quot;Option&quot;}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39592788"/>
                  </p:ext>
                </p:extLst>
              </p:nvPr>
            </p:nvGraphicFramePr>
            <p:xfrm>
              <a:off x="540056" y="1868737"/>
              <a:ext cx="8462328" cy="635572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067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68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69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070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7848" r="-6379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5119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297" name="yt_shape_10297"/>
          <p:cNvSpPr txBox="1"/>
          <p:nvPr/>
        </p:nvSpPr>
        <p:spPr>
          <a:xfrm>
            <a:off x="540000" y="2554956"/>
            <a:ext cx="43008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98" name="yt_table_1029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9431429"/>
              </p:ext>
            </p:extLst>
          </p:nvPr>
        </p:nvGraphicFramePr>
        <p:xfrm>
          <a:off x="540056" y="3034259"/>
          <a:ext cx="7977823" cy="950976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071"/>
                    </a:ext>
                  </a:extLst>
                </a:gridCol>
                <a:gridCol w="3454400">
                  <a:extLst>
                    <a:ext uri="{9D8B030D-6E8A-4147-A177-3AD203B41FA5}">
                      <a16:colId xmlns:a16="http://schemas.microsoft.com/office/drawing/2014/main" val="100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3"/>
                  </a:ext>
                </a:extLst>
              </a:tr>
            </a:tbl>
          </a:graphicData>
        </a:graphic>
      </p:graphicFrame>
      <p:sp>
        <p:nvSpPr>
          <p:cNvPr id="10300" name="yt_shape_10300"/>
          <p:cNvSpPr txBox="1"/>
          <p:nvPr/>
        </p:nvSpPr>
        <p:spPr>
          <a:xfrm>
            <a:off x="540000" y="4035813"/>
            <a:ext cx="1076416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马鞍山市第十一中学单元卷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下列四个数中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绝对值最小的数是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01" name="yt_table_1030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9735974"/>
              </p:ext>
            </p:extLst>
          </p:nvPr>
        </p:nvGraphicFramePr>
        <p:xfrm>
          <a:off x="540056" y="4515116"/>
          <a:ext cx="84194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07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7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75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4"/>
                  </a:ext>
                </a:extLst>
              </a:tr>
            </a:tbl>
          </a:graphicData>
        </a:graphic>
      </p:graphicFrame>
      <p:pic>
        <p:nvPicPr>
          <p:cNvPr id="3" name="yt_shape_1723613301963">
            <a:extLst>
              <a:ext uri="{FF2B5EF4-FFF2-40B4-BE49-F238E27FC236}">
                <a16:creationId xmlns:a16="http://schemas.microsoft.com/office/drawing/2014/main" id="{E73E3F77-0D2C-CCD1-FB83-BFDB9B5040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493F076-6EA1-E876-DB3B-065F99C6D9AC}"/>
              </a:ext>
            </a:extLst>
          </p:cNvPr>
          <p:cNvSpPr txBox="1"/>
          <p:nvPr/>
        </p:nvSpPr>
        <p:spPr>
          <a:xfrm>
            <a:off x="58601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74D6124-D00B-0BA4-9DFE-1BE256AE690C}"/>
              </a:ext>
            </a:extLst>
          </p:cNvPr>
          <p:cNvSpPr txBox="1"/>
          <p:nvPr/>
        </p:nvSpPr>
        <p:spPr>
          <a:xfrm>
            <a:off x="3878989" y="250815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B9244CB-D5C7-BB83-BE8D-D2DFA620298B}"/>
              </a:ext>
            </a:extLst>
          </p:cNvPr>
          <p:cNvSpPr txBox="1"/>
          <p:nvPr/>
        </p:nvSpPr>
        <p:spPr>
          <a:xfrm>
            <a:off x="10279789" y="398900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03" name="yt_shape_10303"/>
              <p:cNvSpPr txBox="1"/>
              <p:nvPr/>
            </p:nvSpPr>
            <p:spPr>
              <a:xfrm>
                <a:off x="540000" y="900000"/>
                <a:ext cx="6617196" cy="32273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求下列各数的绝对值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	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	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03" name="yt_shape_10303" descr="{&quot;rangeId&quot;: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617196" cy="3227358"/>
              </a:xfrm>
              <a:prstGeom prst="rect">
                <a:avLst/>
              </a:prstGeom>
              <a:blipFill>
                <a:blip r:embed="rId2"/>
                <a:stretch>
                  <a:fillRect l="-2857" t="-1701" r="-1843" b="-20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70B8CA8-A87D-FC78-7FA8-59839601D5C4}"/>
                  </a:ext>
                </a:extLst>
              </p:cNvPr>
              <p:cNvSpPr txBox="1"/>
              <p:nvPr/>
            </p:nvSpPr>
            <p:spPr>
              <a:xfrm>
                <a:off x="449989" y="2000131"/>
                <a:ext cx="2549667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70B8CA8-A87D-FC78-7FA8-59839601D5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0131"/>
                <a:ext cx="2549667" cy="801701"/>
              </a:xfrm>
              <a:prstGeom prst="rect">
                <a:avLst/>
              </a:prstGeom>
              <a:blipFill>
                <a:blip r:embed="rId3"/>
                <a:stretch>
                  <a:fillRect l="-3828" r="-1196" b="-3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DB96089-4C2D-A3B1-94FF-E939D3155FA1}"/>
                  </a:ext>
                </a:extLst>
              </p:cNvPr>
              <p:cNvSpPr txBox="1"/>
              <p:nvPr/>
            </p:nvSpPr>
            <p:spPr>
              <a:xfrm>
                <a:off x="449989" y="3382082"/>
                <a:ext cx="2621675" cy="7608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DB96089-4C2D-A3B1-94FF-E939D3155F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82082"/>
                <a:ext cx="2621675" cy="760870"/>
              </a:xfrm>
              <a:prstGeom prst="rect">
                <a:avLst/>
              </a:prstGeom>
              <a:blipFill>
                <a:blip r:embed="rId4"/>
                <a:stretch>
                  <a:fillRect l="-3721" b="-6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AF38AD7-6FB6-0795-F66C-FD6AF841BDDE}"/>
              </a:ext>
            </a:extLst>
          </p:cNvPr>
          <p:cNvSpPr txBox="1"/>
          <p:nvPr/>
        </p:nvSpPr>
        <p:spPr>
          <a:xfrm>
            <a:off x="3959174" y="2112828"/>
            <a:ext cx="3168352" cy="57630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：｜－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7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｜＝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7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57471CB-9CCE-FF4C-0491-C2F989BA53D3}"/>
              </a:ext>
            </a:extLst>
          </p:cNvPr>
          <p:cNvSpPr txBox="1"/>
          <p:nvPr/>
        </p:nvSpPr>
        <p:spPr>
          <a:xfrm>
            <a:off x="3952804" y="3551294"/>
            <a:ext cx="2276525" cy="57606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：｜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｜＝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2" name="yt_shape_10312"/>
          <p:cNvSpPr txBox="1"/>
          <p:nvPr/>
        </p:nvSpPr>
        <p:spPr>
          <a:xfrm>
            <a:off x="540000" y="900000"/>
            <a:ext cx="5232202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｜－｜－（＋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430B7BA-A7F4-6C85-4B2A-67623BF6E2B8}"/>
              </a:ext>
            </a:extLst>
          </p:cNvPr>
          <p:cNvSpPr txBox="1"/>
          <p:nvPr/>
        </p:nvSpPr>
        <p:spPr>
          <a:xfrm>
            <a:off x="449989" y="1804170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D525311-B32A-E2E7-950B-241AC84DD238}"/>
              </a:ext>
            </a:extLst>
          </p:cNvPr>
          <p:cNvSpPr txBox="1"/>
          <p:nvPr/>
        </p:nvSpPr>
        <p:spPr>
          <a:xfrm>
            <a:off x="449989" y="227965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091EF4B-3231-6144-5A0F-EFB57D58DBB6}"/>
              </a:ext>
            </a:extLst>
          </p:cNvPr>
          <p:cNvSpPr txBox="1"/>
          <p:nvPr/>
        </p:nvSpPr>
        <p:spPr>
          <a:xfrm>
            <a:off x="449989" y="3230634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0F82E55-27B3-8F73-E68C-195ACA7D238C}"/>
              </a:ext>
            </a:extLst>
          </p:cNvPr>
          <p:cNvSpPr txBox="1"/>
          <p:nvPr/>
        </p:nvSpPr>
        <p:spPr>
          <a:xfrm>
            <a:off x="449989" y="370612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7" name="yt_shape_10317"/>
          <p:cNvSpPr txBox="1"/>
          <p:nvPr/>
        </p:nvSpPr>
        <p:spPr>
          <a:xfrm>
            <a:off x="540000" y="900000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绝对值的性质</a:t>
            </a:r>
          </a:p>
        </p:txBody>
      </p:sp>
      <p:sp>
        <p:nvSpPr>
          <p:cNvPr id="10318" name="yt_shape_10318"/>
          <p:cNvSpPr txBox="1"/>
          <p:nvPr/>
        </p:nvSpPr>
        <p:spPr>
          <a:xfrm>
            <a:off x="540000" y="1389434"/>
            <a:ext cx="25391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【探究】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319" name="yt_shape_10319"/>
          <p:cNvSpPr txBox="1"/>
          <p:nvPr/>
        </p:nvSpPr>
        <p:spPr>
          <a:xfrm>
            <a:off x="540000" y="1868737"/>
            <a:ext cx="907940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0320" name="yt_shape_10320"/>
          <p:cNvSpPr txBox="1"/>
          <p:nvPr/>
        </p:nvSpPr>
        <p:spPr>
          <a:xfrm>
            <a:off x="540000" y="2348040"/>
            <a:ext cx="907940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｜＝｜＋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0321" name="yt_shape_10321"/>
          <p:cNvSpPr txBox="1"/>
          <p:nvPr/>
        </p:nvSpPr>
        <p:spPr>
          <a:xfrm>
            <a:off x="540000" y="2827343"/>
            <a:ext cx="261610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…</a:t>
            </a:r>
          </a:p>
        </p:txBody>
      </p:sp>
      <p:pic>
        <p:nvPicPr>
          <p:cNvPr id="3" name="yt_shape_1723613302053">
            <a:extLst>
              <a:ext uri="{FF2B5EF4-FFF2-40B4-BE49-F238E27FC236}">
                <a16:creationId xmlns:a16="http://schemas.microsoft.com/office/drawing/2014/main" id="{841B1069-490F-37AB-75D9-2FD84BD967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E73A32A-151A-F7D9-52B8-95E784CE40D5}"/>
              </a:ext>
            </a:extLst>
          </p:cNvPr>
          <p:cNvSpPr txBox="1"/>
          <p:nvPr/>
        </p:nvSpPr>
        <p:spPr>
          <a:xfrm>
            <a:off x="2431189" y="182193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76B6AA8-9C82-71D6-DEA0-032E79D61026}"/>
              </a:ext>
            </a:extLst>
          </p:cNvPr>
          <p:cNvSpPr txBox="1"/>
          <p:nvPr/>
        </p:nvSpPr>
        <p:spPr>
          <a:xfrm>
            <a:off x="4869589" y="182193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2386F26-993E-1315-FE4B-67FF0D7769DA}"/>
              </a:ext>
            </a:extLst>
          </p:cNvPr>
          <p:cNvSpPr txBox="1"/>
          <p:nvPr/>
        </p:nvSpPr>
        <p:spPr>
          <a:xfrm>
            <a:off x="8679589" y="182193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7C0BDED-6C86-77DA-7ABD-3DCB5E758B08}"/>
              </a:ext>
            </a:extLst>
          </p:cNvPr>
          <p:cNvSpPr txBox="1"/>
          <p:nvPr/>
        </p:nvSpPr>
        <p:spPr>
          <a:xfrm>
            <a:off x="2431189" y="230123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ADFF5E0-B136-69ED-2109-81935E0DEC1C}"/>
              </a:ext>
            </a:extLst>
          </p:cNvPr>
          <p:cNvSpPr txBox="1"/>
          <p:nvPr/>
        </p:nvSpPr>
        <p:spPr>
          <a:xfrm>
            <a:off x="4869589" y="230123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DD434F5-B5AC-2F40-162A-A828DEBBB81E}"/>
              </a:ext>
            </a:extLst>
          </p:cNvPr>
          <p:cNvSpPr txBox="1"/>
          <p:nvPr/>
        </p:nvSpPr>
        <p:spPr>
          <a:xfrm>
            <a:off x="8679589" y="230123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4C3A277-FF9D-19AC-C60B-A6BF47074409}"/>
              </a:ext>
            </a:extLst>
          </p:cNvPr>
          <p:cNvSpPr txBox="1"/>
          <p:nvPr/>
        </p:nvSpPr>
        <p:spPr>
          <a:xfrm>
            <a:off x="2126389" y="278053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3" name="yt_shape_10323"/>
          <p:cNvSpPr txBox="1"/>
          <p:nvPr/>
        </p:nvSpPr>
        <p:spPr>
          <a:xfrm>
            <a:off x="540119" y="1346932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绝对值是同一个正数的数有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它们互为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根据上面的规律发现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不论正数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还是零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它们的绝对值一定是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【应用】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graphicFrame>
        <p:nvGraphicFramePr>
          <p:cNvPr id="10327" name="yt_table_1032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557144"/>
              </p:ext>
            </p:extLst>
          </p:nvPr>
        </p:nvGraphicFramePr>
        <p:xfrm>
          <a:off x="540056" y="3727796"/>
          <a:ext cx="8876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07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7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79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0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5"/>
                  </a:ext>
                </a:extLst>
              </a:tr>
            </a:tbl>
          </a:graphicData>
        </a:graphic>
      </p:graphicFrame>
      <p:sp>
        <p:nvSpPr>
          <p:cNvPr id="10329" name="yt_shape_10329"/>
          <p:cNvSpPr txBox="1"/>
          <p:nvPr/>
        </p:nvSpPr>
        <p:spPr>
          <a:xfrm>
            <a:off x="540000" y="4253967"/>
            <a:ext cx="777135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A1B3162-D56F-D613-066E-E9A62C888A55}"/>
              </a:ext>
            </a:extLst>
          </p:cNvPr>
          <p:cNvSpPr txBox="1"/>
          <p:nvPr/>
        </p:nvSpPr>
        <p:spPr>
          <a:xfrm>
            <a:off x="4717308" y="130012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2895BDD-7BA5-D157-91DD-C0D3325F3A28}"/>
              </a:ext>
            </a:extLst>
          </p:cNvPr>
          <p:cNvSpPr txBox="1"/>
          <p:nvPr/>
        </p:nvSpPr>
        <p:spPr>
          <a:xfrm>
            <a:off x="7308107" y="130012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45E9EC5-86D6-EF0D-395E-52A48013486F}"/>
              </a:ext>
            </a:extLst>
          </p:cNvPr>
          <p:cNvSpPr txBox="1"/>
          <p:nvPr/>
        </p:nvSpPr>
        <p:spPr>
          <a:xfrm>
            <a:off x="10508507" y="1775614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2_95fea"/>
              </a:rPr>
              <a:t>非负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ACE97A8-2BF1-9B5B-DACF-90D530BCEDDA}"/>
              </a:ext>
            </a:extLst>
          </p:cNvPr>
          <p:cNvSpPr txBox="1"/>
          <p:nvPr/>
        </p:nvSpPr>
        <p:spPr>
          <a:xfrm>
            <a:off x="450108" y="225110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A1ED98A-6001-CCF7-E80D-3545A3DCC348}"/>
              </a:ext>
            </a:extLst>
          </p:cNvPr>
          <p:cNvSpPr txBox="1"/>
          <p:nvPr/>
        </p:nvSpPr>
        <p:spPr>
          <a:xfrm>
            <a:off x="4720483" y="320207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4751926-5AA3-FB71-2B36-938614459D1F}"/>
              </a:ext>
            </a:extLst>
          </p:cNvPr>
          <p:cNvSpPr txBox="1"/>
          <p:nvPr/>
        </p:nvSpPr>
        <p:spPr>
          <a:xfrm>
            <a:off x="5917339" y="420716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E60D5C7-95B9-72F3-2FD9-415BB5A194A6}"/>
              </a:ext>
            </a:extLst>
          </p:cNvPr>
          <p:cNvSpPr txBox="1"/>
          <p:nvPr/>
        </p:nvSpPr>
        <p:spPr>
          <a:xfrm>
            <a:off x="7536589" y="420716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322" name="yt_shape_10322"/>
          <p:cNvSpPr txBox="1"/>
          <p:nvPr/>
        </p:nvSpPr>
        <p:spPr>
          <a:xfrm>
            <a:off x="540000" y="853678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【发现】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0" name="yt_shape_10330"/>
          <p:cNvSpPr txBox="1"/>
          <p:nvPr/>
        </p:nvSpPr>
        <p:spPr>
          <a:xfrm>
            <a:off x="540000" y="900000"/>
            <a:ext cx="777135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误认为由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推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26EA75D-2096-87EB-EA0F-A253ED4A6C93}"/>
              </a:ext>
            </a:extLst>
          </p:cNvPr>
          <p:cNvSpPr txBox="1"/>
          <p:nvPr/>
        </p:nvSpPr>
        <p:spPr>
          <a:xfrm>
            <a:off x="449989" y="853194"/>
            <a:ext cx="7876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误认为由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推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而出错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331" name="yt_shape_10331"/>
          <p:cNvSpPr txBox="1"/>
          <p:nvPr/>
        </p:nvSpPr>
        <p:spPr>
          <a:xfrm>
            <a:off x="540000" y="1394089"/>
            <a:ext cx="79172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32" name="yt_table_1033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5778138"/>
              </p:ext>
            </p:extLst>
          </p:nvPr>
        </p:nvGraphicFramePr>
        <p:xfrm>
          <a:off x="540056" y="1873392"/>
          <a:ext cx="84194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8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82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83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6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4B4505DD-38A1-D6FB-FD3D-EEE0C7B55674}"/>
              </a:ext>
            </a:extLst>
          </p:cNvPr>
          <p:cNvSpPr txBox="1"/>
          <p:nvPr/>
        </p:nvSpPr>
        <p:spPr>
          <a:xfrm>
            <a:off x="7460389" y="134728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334" name="yt_shape_10334"/>
          <p:cNvSpPr txBox="1"/>
          <p:nvPr/>
        </p:nvSpPr>
        <p:spPr>
          <a:xfrm>
            <a:off x="540119" y="241032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b71a,isEnd"/>
              </a:rPr>
              <a:t>a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87796E-D23B-8D74-D079-701EBF0F402A}"/>
              </a:ext>
            </a:extLst>
          </p:cNvPr>
          <p:cNvSpPr txBox="1"/>
          <p:nvPr/>
        </p:nvSpPr>
        <p:spPr>
          <a:xfrm>
            <a:off x="5669808" y="2363521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96E3B62-DD34-59E1-8A0E-D8EDA9754FCE}"/>
              </a:ext>
            </a:extLst>
          </p:cNvPr>
          <p:cNvSpPr txBox="1"/>
          <p:nvPr/>
        </p:nvSpPr>
        <p:spPr>
          <a:xfrm>
            <a:off x="1059708" y="2839009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6" name="yt_shape_1033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335" name="yt_image_10335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38" name="yt_shape_10338"/>
          <p:cNvSpPr txBox="1"/>
          <p:nvPr/>
        </p:nvSpPr>
        <p:spPr>
          <a:xfrm>
            <a:off x="540000" y="1482165"/>
            <a:ext cx="628377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339" name="yt_table_10339" title="H_85.9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62829912"/>
                  </p:ext>
                </p:extLst>
              </p:nvPr>
            </p:nvGraphicFramePr>
            <p:xfrm>
              <a:off x="540056" y="1961468"/>
              <a:ext cx="8010843" cy="1091629"/>
            </p:xfrm>
            <a:graphic>
              <a:graphicData uri="http://schemas.openxmlformats.org/drawingml/2006/table">
                <a:tbl>
                  <a:tblPr/>
                  <a:tblGrid>
                    <a:gridCol w="4767580">
                      <a:extLst>
                        <a:ext uri="{9D8B030D-6E8A-4147-A177-3AD203B41FA5}">
                          <a16:colId xmlns:a16="http://schemas.microsoft.com/office/drawing/2014/main" val="10085"/>
                        </a:ext>
                      </a:extLst>
                    </a:gridCol>
                    <a:gridCol w="3243263">
                      <a:extLst>
                        <a:ext uri="{9D8B030D-6E8A-4147-A177-3AD203B41FA5}">
                          <a16:colId xmlns:a16="http://schemas.microsoft.com/office/drawing/2014/main" val="1008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den>
                                  </m:f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339" name="yt_table_10339" descr="{&quot;rangeId&quot;:16,&quot;type&quot;:&quot;Option&quot;}" title="H_85.9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62829912"/>
                  </p:ext>
                </p:extLst>
              </p:nvPr>
            </p:nvGraphicFramePr>
            <p:xfrm>
              <a:off x="540056" y="1961468"/>
              <a:ext cx="8010843" cy="1091629"/>
            </p:xfrm>
            <a:graphic>
              <a:graphicData uri="http://schemas.openxmlformats.org/drawingml/2006/table">
                <a:tbl>
                  <a:tblPr/>
                  <a:tblGrid>
                    <a:gridCol w="4767580">
                      <a:extLst>
                        <a:ext uri="{9D8B030D-6E8A-4147-A177-3AD203B41FA5}">
                          <a16:colId xmlns:a16="http://schemas.microsoft.com/office/drawing/2014/main" val="10085"/>
                        </a:ext>
                      </a:extLst>
                    </a:gridCol>
                    <a:gridCol w="3243263">
                      <a:extLst>
                        <a:ext uri="{9D8B030D-6E8A-4147-A177-3AD203B41FA5}">
                          <a16:colId xmlns:a16="http://schemas.microsoft.com/office/drawing/2014/main" val="10086"/>
                        </a:ext>
                      </a:extLst>
                    </a:gridCol>
                  </a:tblGrid>
                  <a:tr h="66725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7944" b="-927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7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3782252-A649-188E-2FC7-2D0982161719}"/>
              </a:ext>
            </a:extLst>
          </p:cNvPr>
          <p:cNvSpPr txBox="1"/>
          <p:nvPr/>
        </p:nvSpPr>
        <p:spPr>
          <a:xfrm>
            <a:off x="5860189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1489</Words>
  <Application>Microsoft Office PowerPoint</Application>
  <PresentationFormat>宽屏</PresentationFormat>
  <Paragraphs>182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13</cp:revision>
  <dcterms:created xsi:type="dcterms:W3CDTF">2024-08-14T05:26:56Z</dcterms:created>
  <dcterms:modified xsi:type="dcterms:W3CDTF">2024-08-15T05:47:59Z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