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2" r:id="rId6"/>
    <p:sldId id="314" r:id="rId7"/>
    <p:sldId id="330" r:id="rId8"/>
    <p:sldId id="315" r:id="rId9"/>
    <p:sldId id="317" r:id="rId10"/>
    <p:sldId id="331" r:id="rId11"/>
    <p:sldId id="323" r:id="rId12"/>
    <p:sldId id="325" r:id="rId13"/>
    <p:sldId id="32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2" autoAdjust="0"/>
    <p:restoredTop sz="94660"/>
  </p:normalViewPr>
  <p:slideViewPr>
    <p:cSldViewPr showGuides="1">
      <p:cViewPr varScale="1">
        <p:scale>
          <a:sx n="87" d="100"/>
          <a:sy n="87" d="100"/>
        </p:scale>
        <p:origin x="108" y="54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6" name="yt_shape_103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85" name="yt_image_103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8" name="yt_shape_10388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389" name="yt_shape_10389"/>
          <p:cNvSpPr txBox="1"/>
          <p:nvPr/>
        </p:nvSpPr>
        <p:spPr>
          <a:xfrm>
            <a:off x="540000" y="1971599"/>
            <a:ext cx="6032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1" name="yt_table_103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634977"/>
              </p:ext>
            </p:extLst>
          </p:nvPr>
        </p:nvGraphicFramePr>
        <p:xfrm>
          <a:off x="540056" y="2752587"/>
          <a:ext cx="10133966" cy="475488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2719705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2719705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1957388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</a:tbl>
          </a:graphicData>
        </a:graphic>
      </p:graphicFrame>
      <p:pic>
        <p:nvPicPr>
          <p:cNvPr id="10390" name="yt_image_10390_skip" title="H_23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625" y="2450902"/>
            <a:ext cx="2828925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93" name="yt_shape_10393"/>
          <p:cNvSpPr txBox="1"/>
          <p:nvPr/>
        </p:nvSpPr>
        <p:spPr>
          <a:xfrm>
            <a:off x="540119" y="327875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年贵州省改编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下列各点所表示的数中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56cd"/>
              </a:rPr>
              <a:t>小的数所对应的点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5" name="yt_table_103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790025"/>
              </p:ext>
            </p:extLst>
          </p:nvPr>
        </p:nvGraphicFramePr>
        <p:xfrm>
          <a:off x="540056" y="4714718"/>
          <a:ext cx="9878378" cy="475488"/>
        </p:xfrm>
        <a:graphic>
          <a:graphicData uri="http://schemas.openxmlformats.org/drawingml/2006/table">
            <a:tbl>
              <a:tblPr/>
              <a:tblGrid>
                <a:gridCol w="2737168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719705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2719705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  <a:gridCol w="1701800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pic>
        <p:nvPicPr>
          <p:cNvPr id="10394" name="yt_image_10394_skip" title="H_37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583" y="4238193"/>
            <a:ext cx="2919027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310993">
            <a:extLst>
              <a:ext uri="{FF2B5EF4-FFF2-40B4-BE49-F238E27FC236}">
                <a16:creationId xmlns:a16="http://schemas.microsoft.com/office/drawing/2014/main" id="{21BD1B27-9713-FE4A-95C7-930D4C654D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337FC9-F5D6-6CB2-B034-B14A3FAA6C77}"/>
              </a:ext>
            </a:extLst>
          </p:cNvPr>
          <p:cNvSpPr txBox="1"/>
          <p:nvPr/>
        </p:nvSpPr>
        <p:spPr>
          <a:xfrm>
            <a:off x="55934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CB34F8-635D-6F91-D9E8-517E6B3F3ACA}"/>
              </a:ext>
            </a:extLst>
          </p:cNvPr>
          <p:cNvSpPr txBox="1"/>
          <p:nvPr/>
        </p:nvSpPr>
        <p:spPr>
          <a:xfrm>
            <a:off x="1364508" y="37074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" name="yt_shape_1044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44" name="yt_image_10444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7" name="yt_shape_10447"/>
          <p:cNvSpPr txBox="1"/>
          <p:nvPr/>
        </p:nvSpPr>
        <p:spPr>
          <a:xfrm>
            <a:off x="540000" y="1431377"/>
            <a:ext cx="983762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在空白处填入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</p:txBody>
      </p:sp>
      <p:pic>
        <p:nvPicPr>
          <p:cNvPr id="10452" name="yt_image_10452" title="H_26.9089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4734" y="3426810"/>
            <a:ext cx="3950856" cy="341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4" name="yt_shape_10454"/>
          <p:cNvSpPr txBox="1"/>
          <p:nvPr/>
        </p:nvSpPr>
        <p:spPr>
          <a:xfrm>
            <a:off x="540000" y="3386903"/>
            <a:ext cx="6734216" cy="1230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试在数轴上找出表示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7082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0458" name="yt_image_10458" title="H_18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6964" y="4653222"/>
            <a:ext cx="3486315" cy="2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1" name="yt_shape_10461"/>
          <p:cNvSpPr txBox="1"/>
          <p:nvPr/>
        </p:nvSpPr>
        <p:spPr>
          <a:xfrm>
            <a:off x="540000" y="5002615"/>
            <a:ext cx="869789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96A2B9-094D-D412-21C2-6B98258E31EC}"/>
              </a:ext>
            </a:extLst>
          </p:cNvPr>
          <p:cNvSpPr txBox="1"/>
          <p:nvPr/>
        </p:nvSpPr>
        <p:spPr>
          <a:xfrm>
            <a:off x="954814" y="23355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C6C7F2-5318-327C-1125-1A5CA81C5C3D}"/>
              </a:ext>
            </a:extLst>
          </p:cNvPr>
          <p:cNvSpPr txBox="1"/>
          <p:nvPr/>
        </p:nvSpPr>
        <p:spPr>
          <a:xfrm>
            <a:off x="2574064" y="23355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815360-FED9-3E2E-0B0D-5FD513F93179}"/>
              </a:ext>
            </a:extLst>
          </p:cNvPr>
          <p:cNvSpPr txBox="1"/>
          <p:nvPr/>
        </p:nvSpPr>
        <p:spPr>
          <a:xfrm>
            <a:off x="937352" y="281103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E42F50-3436-2535-4657-51C34EA17F9C}"/>
              </a:ext>
            </a:extLst>
          </p:cNvPr>
          <p:cNvSpPr txBox="1"/>
          <p:nvPr/>
        </p:nvSpPr>
        <p:spPr>
          <a:xfrm>
            <a:off x="3148739" y="28110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63BF8F-4714-0B70-0023-011294A59D40}"/>
              </a:ext>
            </a:extLst>
          </p:cNvPr>
          <p:cNvSpPr txBox="1"/>
          <p:nvPr/>
        </p:nvSpPr>
        <p:spPr>
          <a:xfrm>
            <a:off x="449989" y="381558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012129-B6FB-37B4-0223-8B8DFC9C8030}"/>
              </a:ext>
            </a:extLst>
          </p:cNvPr>
          <p:cNvSpPr txBox="1"/>
          <p:nvPr/>
        </p:nvSpPr>
        <p:spPr>
          <a:xfrm>
            <a:off x="449989" y="5431297"/>
            <a:ext cx="605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" name="yt_shape_10465"/>
          <p:cNvSpPr txBox="1"/>
          <p:nvPr/>
        </p:nvSpPr>
        <p:spPr>
          <a:xfrm>
            <a:off x="540000" y="900000"/>
            <a:ext cx="50831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数轴与绝对值、相反数综合</a:t>
            </a:r>
          </a:p>
        </p:txBody>
      </p:sp>
      <p:sp>
        <p:nvSpPr>
          <p:cNvPr id="10466" name="yt_shape_10466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ea7b"/>
              </a:rPr>
              <a:t>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68" name="yt_table_1046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737111"/>
              </p:ext>
            </p:extLst>
          </p:nvPr>
        </p:nvGraphicFramePr>
        <p:xfrm>
          <a:off x="540056" y="233873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pic>
        <p:nvPicPr>
          <p:cNvPr id="10467" name="yt_image_10467_skip" title="H_33.2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45" y="2338738"/>
            <a:ext cx="2997198" cy="38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0" name="yt_shape_10470"/>
          <p:cNvSpPr txBox="1"/>
          <p:nvPr/>
        </p:nvSpPr>
        <p:spPr>
          <a:xfrm>
            <a:off x="540119" y="28649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fa7f"/>
              </a:rPr>
              <a:t>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么用数轴上的点来表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471" name="yt_shape_10471"/>
          <p:cNvSpPr txBox="1"/>
          <p:nvPr/>
        </p:nvSpPr>
        <p:spPr>
          <a:xfrm>
            <a:off x="540000" y="3824344"/>
            <a:ext cx="478015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sp>
        <p:nvSpPr>
          <p:cNvPr id="10472" name="yt_shape_10472"/>
          <p:cNvSpPr txBox="1"/>
          <p:nvPr/>
        </p:nvSpPr>
        <p:spPr>
          <a:xfrm>
            <a:off x="540000" y="4307366"/>
            <a:ext cx="490792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	</a:t>
            </a:r>
            <a:r>
              <a:rPr lang="zh-CN" altLang="en-US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0473" name="yt_shape_10473"/>
          <p:cNvSpPr txBox="1"/>
          <p:nvPr/>
        </p:nvSpPr>
        <p:spPr>
          <a:xfrm>
            <a:off x="540000" y="4790388"/>
            <a:ext cx="478015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sp>
        <p:nvSpPr>
          <p:cNvPr id="10474" name="yt_shape_10474"/>
          <p:cNvSpPr txBox="1"/>
          <p:nvPr/>
        </p:nvSpPr>
        <p:spPr>
          <a:xfrm>
            <a:off x="540000" y="5273410"/>
            <a:ext cx="4780155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	</a:t>
            </a:r>
            <a:r>
              <a:rPr lang="zh-CN" altLang="en-US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311448">
            <a:extLst>
              <a:ext uri="{FF2B5EF4-FFF2-40B4-BE49-F238E27FC236}">
                <a16:creationId xmlns:a16="http://schemas.microsoft.com/office/drawing/2014/main" id="{C37BEBA6-FD77-DC7A-2C4F-68E09F932F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92631"/>
            <a:ext cx="1990917" cy="291481"/>
          </a:xfrm>
          <a:prstGeom prst="rect">
            <a:avLst/>
          </a:prstGeom>
        </p:spPr>
      </p:pic>
      <p:pic>
        <p:nvPicPr>
          <p:cNvPr id="5" name="yt_shape_1723613311472">
            <a:extLst>
              <a:ext uri="{FF2B5EF4-FFF2-40B4-BE49-F238E27FC236}">
                <a16:creationId xmlns:a16="http://schemas.microsoft.com/office/drawing/2014/main" id="{671E546B-087E-7FF9-7477-15E223692D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075" y="3892631"/>
            <a:ext cx="1990917" cy="291481"/>
          </a:xfrm>
          <a:prstGeom prst="rect">
            <a:avLst/>
          </a:prstGeom>
        </p:spPr>
      </p:pic>
      <p:pic>
        <p:nvPicPr>
          <p:cNvPr id="7" name="yt_shape_1723613311542">
            <a:extLst>
              <a:ext uri="{FF2B5EF4-FFF2-40B4-BE49-F238E27FC236}">
                <a16:creationId xmlns:a16="http://schemas.microsoft.com/office/drawing/2014/main" id="{D0E658CE-E3D2-3849-FE9E-39B8A4F5B9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858674"/>
            <a:ext cx="1990917" cy="291481"/>
          </a:xfrm>
          <a:prstGeom prst="rect">
            <a:avLst/>
          </a:prstGeom>
        </p:spPr>
      </p:pic>
      <p:pic>
        <p:nvPicPr>
          <p:cNvPr id="9" name="yt_shape_1723613311567">
            <a:extLst>
              <a:ext uri="{FF2B5EF4-FFF2-40B4-BE49-F238E27FC236}">
                <a16:creationId xmlns:a16="http://schemas.microsoft.com/office/drawing/2014/main" id="{7524DA85-7785-2A3B-3EAB-F414DC0195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075" y="4858674"/>
            <a:ext cx="1990917" cy="29148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B8184C-5F1F-D976-6EE2-DB0D34E4E5DD}"/>
              </a:ext>
            </a:extLst>
          </p:cNvPr>
          <p:cNvSpPr txBox="1"/>
          <p:nvPr/>
        </p:nvSpPr>
        <p:spPr>
          <a:xfrm>
            <a:off x="313615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B5AD0F-C8BA-FD4E-40E2-90AE90ECD931}"/>
              </a:ext>
            </a:extLst>
          </p:cNvPr>
          <p:cNvSpPr txBox="1"/>
          <p:nvPr/>
        </p:nvSpPr>
        <p:spPr>
          <a:xfrm>
            <a:off x="6736607" y="32935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" name="yt_shape_10475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a958"/>
              </a:rPr>
              <a:t>表示的数互为相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7" name="yt_table_104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866211"/>
              </p:ext>
            </p:extLst>
          </p:nvPr>
        </p:nvGraphicFramePr>
        <p:xfrm>
          <a:off x="540056" y="2177118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pic>
        <p:nvPicPr>
          <p:cNvPr id="10476" name="yt_image_10476_skip" title="H_25.0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5795" y="1859435"/>
            <a:ext cx="4138873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9" name="yt_shape_10479"/>
          <p:cNvSpPr txBox="1"/>
          <p:nvPr/>
        </p:nvSpPr>
        <p:spPr>
          <a:xfrm>
            <a:off x="540119" y="27032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480" name="yt_image_10480" title="H_23.7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6511" y="3815088"/>
            <a:ext cx="2898977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2" name="yt_shape_10482"/>
          <p:cNvSpPr txBox="1"/>
          <p:nvPr/>
        </p:nvSpPr>
        <p:spPr>
          <a:xfrm>
            <a:off x="540119" y="41675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四个有理数在数轴上的对应点分别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76a5,isEnd"/>
              </a:rPr>
              <a:t>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则图中表示绝对值最小的数的点是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484" name="yt_image_10484" title="H_23.31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1819" y="5758663"/>
            <a:ext cx="2888361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8F2E93-0242-F765-782B-0E3071B4DA40}"/>
              </a:ext>
            </a:extLst>
          </p:cNvPr>
          <p:cNvSpPr txBox="1"/>
          <p:nvPr/>
        </p:nvSpPr>
        <p:spPr>
          <a:xfrm>
            <a:off x="501575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93A318-EDBF-5F98-3057-9CADD9F5F8EB}"/>
              </a:ext>
            </a:extLst>
          </p:cNvPr>
          <p:cNvSpPr txBox="1"/>
          <p:nvPr/>
        </p:nvSpPr>
        <p:spPr>
          <a:xfrm>
            <a:off x="10908557" y="2656483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1742"/>
              </a:rPr>
              <a:t>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8C1E6C-9008-9C07-F441-8C577FF18812}"/>
              </a:ext>
            </a:extLst>
          </p:cNvPr>
          <p:cNvSpPr txBox="1"/>
          <p:nvPr/>
        </p:nvSpPr>
        <p:spPr>
          <a:xfrm>
            <a:off x="450108" y="313197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5E33A3-EDE0-53C0-1BCD-EF1E5C2A8003}"/>
              </a:ext>
            </a:extLst>
          </p:cNvPr>
          <p:cNvSpPr txBox="1"/>
          <p:nvPr/>
        </p:nvSpPr>
        <p:spPr>
          <a:xfrm>
            <a:off x="2374158" y="313197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265A07-FB35-4101-17D4-F67879615877}"/>
              </a:ext>
            </a:extLst>
          </p:cNvPr>
          <p:cNvSpPr txBox="1"/>
          <p:nvPr/>
        </p:nvSpPr>
        <p:spPr>
          <a:xfrm>
            <a:off x="7697046" y="412075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750317-670D-147E-AB60-A15D72BF2672}"/>
              </a:ext>
            </a:extLst>
          </p:cNvPr>
          <p:cNvSpPr txBox="1"/>
          <p:nvPr/>
        </p:nvSpPr>
        <p:spPr>
          <a:xfrm>
            <a:off x="9603632" y="412075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1DC401-D7AF-1FC3-D1A4-B6CE6F8EE6BF}"/>
              </a:ext>
            </a:extLst>
          </p:cNvPr>
          <p:cNvSpPr txBox="1"/>
          <p:nvPr/>
        </p:nvSpPr>
        <p:spPr>
          <a:xfrm>
            <a:off x="8117732" y="5071732"/>
            <a:ext cx="735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7" name="yt_shape_1039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由图可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8889,isEnd"/>
              </a:rPr>
              <a:t>的大小关系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98" name="yt_image_10398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13241" y="2011799"/>
            <a:ext cx="2365516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0" name="yt_shape_10400"/>
          <p:cNvSpPr txBox="1"/>
          <p:nvPr/>
        </p:nvSpPr>
        <p:spPr>
          <a:xfrm>
            <a:off x="540119" y="236427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在数轴上画出表示下列各数的点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0c44"/>
              </a:rPr>
              <a:t>并把它们用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01" name="yt_shape_10401"/>
              <p:cNvSpPr txBox="1"/>
              <p:nvPr/>
            </p:nvSpPr>
            <p:spPr>
              <a:xfrm>
                <a:off x="4059385" y="3307227"/>
                <a:ext cx="407323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401" name="yt_shape_10401" descr="{&quot;rangeId&quot;: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9385" y="3307227"/>
                <a:ext cx="4073230" cy="638893"/>
              </a:xfrm>
              <a:prstGeom prst="rect">
                <a:avLst/>
              </a:prstGeom>
              <a:blipFill>
                <a:blip r:embed="rId3"/>
                <a:stretch>
                  <a:fillRect l="-4042" r="-419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03" name="yt_shape_10403"/>
          <p:cNvSpPr txBox="1"/>
          <p:nvPr/>
        </p:nvSpPr>
        <p:spPr>
          <a:xfrm>
            <a:off x="540000" y="3996908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在数轴上表示如图所示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405" name="yt_shape_10405"/>
          <p:cNvSpPr txBox="1"/>
          <p:nvPr/>
        </p:nvSpPr>
        <p:spPr>
          <a:xfrm>
            <a:off x="540000" y="4612096"/>
            <a:ext cx="4544834" cy="6483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00" b="0" i="0" u="none" spc="-360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00" b="0" i="0" u="none" spc="3454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0404" name="yt_image_1040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6040" y="4544563"/>
            <a:ext cx="4499863" cy="7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07" name="yt_shape_10407"/>
              <p:cNvSpPr txBox="1"/>
              <p:nvPr/>
            </p:nvSpPr>
            <p:spPr>
              <a:xfrm>
                <a:off x="540000" y="5380529"/>
                <a:ext cx="715099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号连接起来为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407" name="yt_shape_10407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80529"/>
                <a:ext cx="7150997" cy="638893"/>
              </a:xfrm>
              <a:prstGeom prst="rect">
                <a:avLst/>
              </a:prstGeom>
              <a:blipFill>
                <a:blip r:embed="rId5"/>
                <a:stretch>
                  <a:fillRect l="-2643" r="-162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FCEABF-8313-B4E2-D818-D0988663049C}"/>
              </a:ext>
            </a:extLst>
          </p:cNvPr>
          <p:cNvSpPr txBox="1"/>
          <p:nvPr/>
        </p:nvSpPr>
        <p:spPr>
          <a:xfrm>
            <a:off x="1107333" y="1328682"/>
            <a:ext cx="2229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C4DE14-882B-B7AA-7F50-24804C6DD298}"/>
              </a:ext>
            </a:extLst>
          </p:cNvPr>
          <p:cNvSpPr txBox="1"/>
          <p:nvPr/>
        </p:nvSpPr>
        <p:spPr>
          <a:xfrm>
            <a:off x="449989" y="3950102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6C88D1F-D398-80FF-F0E5-DB7D0538C10C}"/>
                  </a:ext>
                </a:extLst>
              </p:cNvPr>
              <p:cNvSpPr txBox="1"/>
              <p:nvPr/>
            </p:nvSpPr>
            <p:spPr>
              <a:xfrm>
                <a:off x="449989" y="5333723"/>
                <a:ext cx="7261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号连接起来为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F6C88D1F-D398-80FF-F0E5-DB7D0538C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3723"/>
                <a:ext cx="7261923" cy="726326"/>
              </a:xfrm>
              <a:prstGeom prst="rect">
                <a:avLst/>
              </a:prstGeom>
              <a:blipFill>
                <a:blip r:embed="rId6"/>
                <a:stretch>
                  <a:fillRect l="-1343" r="-134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9" name="yt_shape_10409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利用法则比较有理数的大小</a:t>
            </a:r>
          </a:p>
        </p:txBody>
      </p:sp>
      <p:sp>
        <p:nvSpPr>
          <p:cNvPr id="10410" name="yt_shape_1041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下列选项记录了我国四个直辖市某年一月份的平均气温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60c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其中气温最低的是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1" name="yt_table_10411" title="H_56.9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743230"/>
              </p:ext>
            </p:extLst>
          </p:nvPr>
        </p:nvGraphicFramePr>
        <p:xfrm>
          <a:off x="540056" y="2348869"/>
          <a:ext cx="8616316" cy="723138"/>
        </p:xfrm>
        <a:graphic>
          <a:graphicData uri="http://schemas.openxmlformats.org/drawingml/2006/table">
            <a:tbl>
              <a:tblPr/>
              <a:tblGrid>
                <a:gridCol w="2395855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378393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37839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463675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650" b="0" i="0" u="none">
                          <a:solidFill>
                            <a:srgbClr val="1EE3CF"/>
                          </a:solidFill>
                          <a:effectLst/>
                          <a:latin typeface="Times New Roman" pitchFamily="36"/>
                          <a:ea typeface="Times New Roman" pitchFamily="3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650" b="0" i="0" u="none">
                          <a:solidFill>
                            <a:srgbClr val="1EE3CF"/>
                          </a:solidFill>
                          <a:effectLst/>
                          <a:latin typeface="Times New Roman" pitchFamily="36"/>
                          <a:ea typeface="Times New Roman" pitchFamily="3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650" b="0" i="0" u="none">
                          <a:solidFill>
                            <a:srgbClr val="1EE3CF"/>
                          </a:solidFill>
                          <a:effectLst/>
                          <a:latin typeface="Times New Roman" pitchFamily="36"/>
                          <a:ea typeface="Times New Roman" pitchFamily="3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650" b="0" i="0" u="none">
                          <a:solidFill>
                            <a:srgbClr val="1EE3CF"/>
                          </a:solidFill>
                          <a:effectLst/>
                          <a:latin typeface="Times New Roman" pitchFamily="36"/>
                          <a:ea typeface="Times New Roman" pitchFamily="3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300" b="0" i="0" u="none">
                          <a:solidFill>
                            <a:srgbClr val="1EE3CF"/>
                          </a:solidFill>
                          <a:effectLst/>
                          <a:latin typeface="Times New Roman" pitchFamily="3"/>
                          <a:ea typeface="宋体" pitchFamily="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sp>
        <p:nvSpPr>
          <p:cNvPr id="10413" name="yt_shape_10413"/>
          <p:cNvSpPr txBox="1"/>
          <p:nvPr/>
        </p:nvSpPr>
        <p:spPr>
          <a:xfrm>
            <a:off x="540000" y="3122635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年湖北省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写一个比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311068">
            <a:extLst>
              <a:ext uri="{FF2B5EF4-FFF2-40B4-BE49-F238E27FC236}">
                <a16:creationId xmlns:a16="http://schemas.microsoft.com/office/drawing/2014/main" id="{5DDCB775-4545-0310-7200-C40BFB107E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3613311141">
            <a:extLst>
              <a:ext uri="{FF2B5EF4-FFF2-40B4-BE49-F238E27FC236}">
                <a16:creationId xmlns:a16="http://schemas.microsoft.com/office/drawing/2014/main" id="{D1EB8203-0070-3201-ED6F-2AB932A4AE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469250"/>
            <a:ext cx="506604" cy="482375"/>
          </a:xfrm>
          <a:prstGeom prst="rect">
            <a:avLst/>
          </a:prstGeom>
        </p:spPr>
      </p:pic>
      <p:pic>
        <p:nvPicPr>
          <p:cNvPr id="7" name="yt_shape_1723613311200">
            <a:extLst>
              <a:ext uri="{FF2B5EF4-FFF2-40B4-BE49-F238E27FC236}">
                <a16:creationId xmlns:a16="http://schemas.microsoft.com/office/drawing/2014/main" id="{8874671E-40C7-D134-5E02-C9D89529FD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511" y="2469251"/>
            <a:ext cx="506602" cy="482373"/>
          </a:xfrm>
          <a:prstGeom prst="rect">
            <a:avLst/>
          </a:prstGeom>
        </p:spPr>
      </p:pic>
      <p:pic>
        <p:nvPicPr>
          <p:cNvPr id="9" name="yt_shape_1723613311262">
            <a:extLst>
              <a:ext uri="{FF2B5EF4-FFF2-40B4-BE49-F238E27FC236}">
                <a16:creationId xmlns:a16="http://schemas.microsoft.com/office/drawing/2014/main" id="{A203A8DB-3589-6BC4-F084-D7320BE7C4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904" y="2469251"/>
            <a:ext cx="506602" cy="482373"/>
          </a:xfrm>
          <a:prstGeom prst="rect">
            <a:avLst/>
          </a:prstGeom>
        </p:spPr>
      </p:pic>
      <p:pic>
        <p:nvPicPr>
          <p:cNvPr id="11" name="yt_shape_1723613311321">
            <a:extLst>
              <a:ext uri="{FF2B5EF4-FFF2-40B4-BE49-F238E27FC236}">
                <a16:creationId xmlns:a16="http://schemas.microsoft.com/office/drawing/2014/main" id="{0B126725-BB1B-DE12-7959-BBAA5EDE46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5760" y="2469250"/>
            <a:ext cx="506604" cy="48237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E29BFC-DB06-FEF0-1FF3-090C08B4437D}"/>
              </a:ext>
            </a:extLst>
          </p:cNvPr>
          <p:cNvSpPr txBox="1"/>
          <p:nvPr/>
        </p:nvSpPr>
        <p:spPr>
          <a:xfrm>
            <a:off x="3498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3E9447-16B7-2FFA-05FE-C7D70BC55089}"/>
              </a:ext>
            </a:extLst>
          </p:cNvPr>
          <p:cNvSpPr txBox="1"/>
          <p:nvPr/>
        </p:nvSpPr>
        <p:spPr>
          <a:xfrm>
            <a:off x="6469789" y="307582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415" name="yt_shape_10415"/>
              <p:cNvSpPr txBox="1"/>
              <p:nvPr/>
            </p:nvSpPr>
            <p:spPr>
              <a:xfrm>
                <a:off x="540119" y="1347390"/>
                <a:ext cx="11492915" cy="27817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都是正数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08d7,isEnd"/>
                  </a:rPr>
                  <a:t>所以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都是负数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>
                            <a:solidFill>
                              <a:schemeClr val="tx1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i="1">
                                <a:solidFill>
                                  <a:schemeClr val="tx1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i="1">
                                <a:solidFill>
                                  <a:schemeClr val="tx1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i="1" dirty="0">
                    <a:solidFill>
                      <a:schemeClr val="tx1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0018,isEnd"/>
                  </a:rPr>
                  <a:t>－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415" name="yt_shape_10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7390"/>
                <a:ext cx="11492915" cy="2781787"/>
              </a:xfrm>
              <a:prstGeom prst="rect">
                <a:avLst/>
              </a:prstGeom>
              <a:blipFill>
                <a:blip r:embed="rId2"/>
                <a:stretch>
                  <a:fillRect l="-1645" t="-1754" b="-6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C39CBB5-A8CB-B4FC-4643-96389180F6ED}"/>
              </a:ext>
            </a:extLst>
          </p:cNvPr>
          <p:cNvSpPr txBox="1"/>
          <p:nvPr/>
        </p:nvSpPr>
        <p:spPr>
          <a:xfrm>
            <a:off x="8222507" y="130058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A335E7-06E1-93E1-9FB7-6139D0254951}"/>
              </a:ext>
            </a:extLst>
          </p:cNvPr>
          <p:cNvSpPr txBox="1"/>
          <p:nvPr/>
        </p:nvSpPr>
        <p:spPr>
          <a:xfrm>
            <a:off x="1364508" y="17760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C8B008-8A5F-033E-527D-830C75B85B82}"/>
              </a:ext>
            </a:extLst>
          </p:cNvPr>
          <p:cNvSpPr txBox="1"/>
          <p:nvPr/>
        </p:nvSpPr>
        <p:spPr>
          <a:xfrm>
            <a:off x="8365382" y="2251560"/>
            <a:ext cx="789686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E2E9DF-5A39-E4F6-F4D6-280B76C0908B}"/>
              </a:ext>
            </a:extLst>
          </p:cNvPr>
          <p:cNvSpPr txBox="1"/>
          <p:nvPr/>
        </p:nvSpPr>
        <p:spPr>
          <a:xfrm>
            <a:off x="1059708" y="2959649"/>
            <a:ext cx="7896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9CF657-E7FD-D779-4A78-204462D8F236}"/>
              </a:ext>
            </a:extLst>
          </p:cNvPr>
          <p:cNvSpPr txBox="1"/>
          <p:nvPr/>
        </p:nvSpPr>
        <p:spPr>
          <a:xfrm>
            <a:off x="4869708" y="3631098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B3B951-039F-1497-3CBA-5A804537978C}"/>
              </a:ext>
            </a:extLst>
          </p:cNvPr>
          <p:cNvSpPr txBox="1"/>
          <p:nvPr/>
        </p:nvSpPr>
        <p:spPr>
          <a:xfrm>
            <a:off x="6850907" y="3631098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0CFACE-B33C-496D-C37B-74C98EAA17B1}"/>
              </a:ext>
            </a:extLst>
          </p:cNvPr>
          <p:cNvSpPr txBox="1"/>
          <p:nvPr/>
        </p:nvSpPr>
        <p:spPr>
          <a:xfrm>
            <a:off x="9594107" y="3631098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14" name="yt_shape_10414"/>
          <p:cNvSpPr txBox="1"/>
          <p:nvPr/>
        </p:nvSpPr>
        <p:spPr>
          <a:xfrm>
            <a:off x="540119" y="872069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19" name="yt_shape_10419"/>
              <p:cNvSpPr txBox="1"/>
              <p:nvPr/>
            </p:nvSpPr>
            <p:spPr>
              <a:xfrm>
                <a:off x="540000" y="900000"/>
                <a:ext cx="7001917" cy="3910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比较下列每组数的大小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9" name="yt_shape_10419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01917" cy="3910814"/>
              </a:xfrm>
              <a:prstGeom prst="rect">
                <a:avLst/>
              </a:prstGeom>
              <a:blipFill>
                <a:blip r:embed="rId2"/>
                <a:stretch>
                  <a:fillRect l="-2700" t="-1404" r="-1655" b="-1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2CAC96-DB06-6B79-F38C-F0F39C676D89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5775072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, 'pageBreak': True}">
                <a:extLst>
                  <a:ext uri="{FF2B5EF4-FFF2-40B4-BE49-F238E27FC236}">
                    <a16:creationId xmlns:a16="http://schemas.microsoft.com/office/drawing/2014/main" id="{782CAC96-DB06-6B79-F38C-F0F39C676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5775072" cy="801700"/>
              </a:xfrm>
              <a:prstGeom prst="rect">
                <a:avLst/>
              </a:prstGeom>
              <a:blipFill>
                <a:blip r:embed="rId3"/>
                <a:stretch>
                  <a:fillRect l="-1690" r="-1690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AF53F2-A89E-208F-B45C-BED45D105849}"/>
                  </a:ext>
                </a:extLst>
              </p:cNvPr>
              <p:cNvSpPr txBox="1"/>
              <p:nvPr/>
            </p:nvSpPr>
            <p:spPr>
              <a:xfrm>
                <a:off x="449989" y="2718951"/>
                <a:ext cx="14469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hasSerialNum': 1, 'pageBreak': True}">
                <a:extLst>
                  <a:ext uri="{FF2B5EF4-FFF2-40B4-BE49-F238E27FC236}">
                    <a16:creationId xmlns:a16="http://schemas.microsoft.com/office/drawing/2014/main" id="{1FAF53F2-A89E-208F-B45C-BED45D105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8951"/>
                <a:ext cx="1446912" cy="775793"/>
              </a:xfrm>
              <a:prstGeom prst="rect">
                <a:avLst/>
              </a:prstGeom>
              <a:blipFill>
                <a:blip r:embed="rId4"/>
                <a:stretch>
                  <a:fillRect r="-632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142F4D-A553-5D6A-2B8F-0FD47E5772D0}"/>
                  </a:ext>
                </a:extLst>
              </p:cNvPr>
              <p:cNvSpPr txBox="1"/>
              <p:nvPr/>
            </p:nvSpPr>
            <p:spPr>
              <a:xfrm>
                <a:off x="449989" y="3401132"/>
                <a:ext cx="138976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, 'pageBreak': True}">
                <a:extLst>
                  <a:ext uri="{FF2B5EF4-FFF2-40B4-BE49-F238E27FC236}">
                    <a16:creationId xmlns:a16="http://schemas.microsoft.com/office/drawing/2014/main" id="{54142F4D-A553-5D6A-2B8F-0FD47E577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1132"/>
                <a:ext cx="1389762" cy="775792"/>
              </a:xfrm>
              <a:prstGeom prst="rect">
                <a:avLst/>
              </a:prstGeom>
              <a:blipFill>
                <a:blip r:embed="rId5"/>
                <a:stretch>
                  <a:fillRect l="-7018" r="-657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458E435-4727-8C9B-2345-6B95FD1DAA0D}"/>
                  </a:ext>
                </a:extLst>
              </p:cNvPr>
              <p:cNvSpPr txBox="1"/>
              <p:nvPr/>
            </p:nvSpPr>
            <p:spPr>
              <a:xfrm>
                <a:off x="449989" y="4083312"/>
                <a:ext cx="23041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hasSerialNum': 1, 'pageBreak': True}">
                <a:extLst>
                  <a:ext uri="{FF2B5EF4-FFF2-40B4-BE49-F238E27FC236}">
                    <a16:creationId xmlns:a16="http://schemas.microsoft.com/office/drawing/2014/main" id="{5458E435-4727-8C9B-2345-6B95FD1DA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3312"/>
                <a:ext cx="2304161" cy="736486"/>
              </a:xfrm>
              <a:prstGeom prst="rect">
                <a:avLst/>
              </a:prstGeom>
              <a:blipFill>
                <a:blip r:embed="rId6"/>
                <a:stretch>
                  <a:fillRect l="-4233" r="-3968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" name="yt_shape_10424"/>
          <p:cNvSpPr txBox="1"/>
          <p:nvPr/>
        </p:nvSpPr>
        <p:spPr>
          <a:xfrm>
            <a:off x="540000" y="900000"/>
            <a:ext cx="461664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9CB74C-240A-D614-27FC-EEA80DF1F8AC}"/>
              </a:ext>
            </a:extLst>
          </p:cNvPr>
          <p:cNvSpPr txBox="1"/>
          <p:nvPr/>
        </p:nvSpPr>
        <p:spPr>
          <a:xfrm>
            <a:off x="449989" y="132868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1FADCA-1098-27F4-E8CB-AA9182AA04BD}"/>
              </a:ext>
            </a:extLst>
          </p:cNvPr>
          <p:cNvSpPr txBox="1"/>
          <p:nvPr/>
        </p:nvSpPr>
        <p:spPr>
          <a:xfrm>
            <a:off x="449989" y="1804170"/>
            <a:ext cx="246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633D1-6357-7627-FE9E-D015742FE52B}"/>
              </a:ext>
            </a:extLst>
          </p:cNvPr>
          <p:cNvSpPr txBox="1"/>
          <p:nvPr/>
        </p:nvSpPr>
        <p:spPr>
          <a:xfrm>
            <a:off x="449989" y="2279658"/>
            <a:ext cx="3534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6" name="yt_shape_10426"/>
          <p:cNvSpPr txBox="1"/>
          <p:nvPr/>
        </p:nvSpPr>
        <p:spPr>
          <a:xfrm>
            <a:off x="540000" y="900000"/>
            <a:ext cx="1015662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误认为绝对值小于某正数的所有整数只有非负数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从而漏解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1E62B0-9EC2-5062-8F62-2CFD3727B3C8}"/>
              </a:ext>
            </a:extLst>
          </p:cNvPr>
          <p:cNvSpPr txBox="1"/>
          <p:nvPr/>
        </p:nvSpPr>
        <p:spPr>
          <a:xfrm>
            <a:off x="449989" y="853194"/>
            <a:ext cx="10238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误认为绝对值小于某正数的所有整数只有非负数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从而漏解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27" name="yt_shape_10427"/>
          <p:cNvSpPr txBox="1"/>
          <p:nvPr/>
        </p:nvSpPr>
        <p:spPr>
          <a:xfrm>
            <a:off x="540000" y="1402215"/>
            <a:ext cx="93871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998C26-F635-5263-9A67-95FD6143E377}"/>
              </a:ext>
            </a:extLst>
          </p:cNvPr>
          <p:cNvSpPr txBox="1"/>
          <p:nvPr/>
        </p:nvSpPr>
        <p:spPr>
          <a:xfrm>
            <a:off x="5250589" y="1355409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88CCB4-2D23-DD71-902A-4633516EAD1C}"/>
              </a:ext>
            </a:extLst>
          </p:cNvPr>
          <p:cNvSpPr txBox="1"/>
          <p:nvPr/>
        </p:nvSpPr>
        <p:spPr>
          <a:xfrm>
            <a:off x="7155589" y="1830897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0" name="yt_shape_1043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29" name="yt_image_10429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32" name="yt_shape_10432"/>
          <p:cNvSpPr txBox="1"/>
          <p:nvPr/>
        </p:nvSpPr>
        <p:spPr>
          <a:xfrm>
            <a:off x="540000" y="1482165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下列有理数的大小比较中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33" name="yt_table_104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101216"/>
              </p:ext>
            </p:extLst>
          </p:nvPr>
        </p:nvGraphicFramePr>
        <p:xfrm>
          <a:off x="540056" y="1961468"/>
          <a:ext cx="7172643" cy="950976"/>
        </p:xfrm>
        <a:graphic>
          <a:graphicData uri="http://schemas.openxmlformats.org/drawingml/2006/table">
            <a:tbl>
              <a:tblPr/>
              <a:tblGrid>
                <a:gridCol w="4157980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435" name="yt_shape_10435"/>
              <p:cNvSpPr txBox="1"/>
              <p:nvPr/>
            </p:nvSpPr>
            <p:spPr>
              <a:xfrm>
                <a:off x="540119" y="2963022"/>
                <a:ext cx="11492915" cy="1230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表示不超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的最大整数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832a,isEnd"/>
                  </a:rPr>
                  <a:t>则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435" name="yt_shape_10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63022"/>
                <a:ext cx="11492915" cy="1230383"/>
              </a:xfrm>
              <a:prstGeom prst="rect">
                <a:avLst/>
              </a:prstGeom>
              <a:blipFill>
                <a:blip r:embed="rId3"/>
                <a:stretch>
                  <a:fillRect l="-1645" t="-3960" b="-2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9F170A-62D1-2D85-B334-4EBC8FB75466}"/>
              </a:ext>
            </a:extLst>
          </p:cNvPr>
          <p:cNvSpPr txBox="1"/>
          <p:nvPr/>
        </p:nvSpPr>
        <p:spPr>
          <a:xfrm>
            <a:off x="6469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8C2D73-774D-DFF3-205B-3D61B6AB27B6}"/>
              </a:ext>
            </a:extLst>
          </p:cNvPr>
          <p:cNvSpPr txBox="1"/>
          <p:nvPr/>
        </p:nvSpPr>
        <p:spPr>
          <a:xfrm>
            <a:off x="1720108" y="3391704"/>
            <a:ext cx="637286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E27189-31CF-3733-405E-1ECAF3E4DCC1}"/>
              </a:ext>
            </a:extLst>
          </p:cNvPr>
          <p:cNvSpPr txBox="1"/>
          <p:nvPr/>
        </p:nvSpPr>
        <p:spPr>
          <a:xfrm>
            <a:off x="3944577" y="3391704"/>
            <a:ext cx="942086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435">
            <a:extLst>
              <a:ext uri="{FF2B5EF4-FFF2-40B4-BE49-F238E27FC236}">
                <a16:creationId xmlns:a16="http://schemas.microsoft.com/office/drawing/2014/main" id="{51A8479B-0FBD-7933-FD65-6ADD51E0C19A}"/>
              </a:ext>
            </a:extLst>
          </p:cNvPr>
          <p:cNvSpPr txBox="1"/>
          <p:nvPr/>
        </p:nvSpPr>
        <p:spPr>
          <a:xfrm>
            <a:off x="540119" y="836712"/>
            <a:ext cx="11492915" cy="14020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亳州市实验中学开学初对七年级的学生进行体检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测量同学们的体重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f674,isEnd"/>
              </a:rPr>
              <a:t>按科学测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在某一范围内的体重是合格的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如果把超过规定范围体重的千克数记作正数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7fb3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不足的记作负数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现测量某组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名学生的体重记录如下表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</p:txBody>
      </p:sp>
      <p:graphicFrame>
        <p:nvGraphicFramePr>
          <p:cNvPr id="10438" name="yt_table_1043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361093"/>
              </p:ext>
            </p:extLst>
          </p:nvPr>
        </p:nvGraphicFramePr>
        <p:xfrm>
          <a:off x="540000" y="2287993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07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38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07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338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068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林兵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熊东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陶红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王平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张梅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覃亮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汪利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刘玉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40" name="yt_shape_10440"/>
          <p:cNvSpPr txBox="1"/>
          <p:nvPr/>
        </p:nvSpPr>
        <p:spPr>
          <a:xfrm>
            <a:off x="540000" y="3691599"/>
            <a:ext cx="569386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这组学生中体重最轻的是谁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体重最轻的是汪利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C29C43-3DB7-3A5B-6467-495AEADCB246}"/>
              </a:ext>
            </a:extLst>
          </p:cNvPr>
          <p:cNvSpPr txBox="1"/>
          <p:nvPr/>
        </p:nvSpPr>
        <p:spPr>
          <a:xfrm>
            <a:off x="449989" y="4120281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4D2264-304D-B3FA-3415-D8E7186256D8}"/>
              </a:ext>
            </a:extLst>
          </p:cNvPr>
          <p:cNvSpPr txBox="1"/>
          <p:nvPr/>
        </p:nvSpPr>
        <p:spPr>
          <a:xfrm>
            <a:off x="449989" y="5071257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体重最轻的是汪利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80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1499</Words>
  <Application>Microsoft Office PowerPoint</Application>
  <PresentationFormat>宽屏</PresentationFormat>
  <Paragraphs>148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2024-08-15T05:49:49Z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