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10" r:id="rId4"/>
    <p:sldId id="312" r:id="rId5"/>
    <p:sldId id="314" r:id="rId6"/>
    <p:sldId id="315" r:id="rId7"/>
    <p:sldId id="324" r:id="rId8"/>
    <p:sldId id="326" r:id="rId9"/>
    <p:sldId id="329" r:id="rId10"/>
    <p:sldId id="330" r:id="rId11"/>
    <p:sldId id="328" r:id="rId12"/>
    <p:sldId id="331" r:id="rId13"/>
    <p:sldId id="332" r:id="rId14"/>
    <p:sldId id="256" r:id="rId15"/>
  </p:sldIdLst>
  <p:sldSz cx="12192000" cy="6858000"/>
  <p:notesSz cx="6858000" cy="9144000"/>
  <p:custDataLst>
    <p:tags r:id="rId16"/>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99" autoAdjust="0"/>
    <p:restoredTop sz="94660"/>
  </p:normalViewPr>
  <p:slideViewPr>
    <p:cSldViewPr showGuides="1">
      <p:cViewPr varScale="1">
        <p:scale>
          <a:sx n="90" d="100"/>
          <a:sy n="90" d="100"/>
        </p:scale>
        <p:origin x="102" y="48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2024/8/15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2024/8/15</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bin"/><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bin"/><Relationship Id="rId2" Type="http://schemas.openxmlformats.org/officeDocument/2006/relationships/image" Target="../media/image7.bin"/><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bin"/><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bin"/><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_0_0">
    <p:spTree>
      <p:nvGrpSpPr>
        <p:cNvPr id="1" name="YT"/>
        <p:cNvGrpSpPr/>
        <p:nvPr/>
      </p:nvGrpSpPr>
      <p:grpSpPr>
        <a:xfrm>
          <a:off x="0" y="0"/>
          <a:ext cx="0" cy="0"/>
          <a:chOff x="0" y="0"/>
          <a:chExt cx="0" cy="0"/>
        </a:xfrm>
      </p:grpSpPr>
      <p:sp>
        <p:nvSpPr>
          <p:cNvPr id="15531" name="yt_shape_15531"/>
          <p:cNvSpPr txBox="1"/>
          <p:nvPr/>
        </p:nvSpPr>
        <p:spPr>
          <a:xfrm>
            <a:off x="540000" y="900000"/>
            <a:ext cx="8002191" cy="2332562"/>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rPr>
              <a:t>一、选择题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每题</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Times New Roman" pitchFamily="24"/>
                <a:ea typeface="黑体" pitchFamily="24"/>
              </a:rPr>
              <a:t>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共</a:t>
            </a:r>
            <a:r>
              <a:rPr lang="en-US" altLang="zh-CN" sz="2400" b="0" i="0" u="none">
                <a:solidFill>
                  <a:srgbClr val="000000"/>
                </a:solidFill>
                <a:effectLst/>
                <a:latin typeface="Times New Roman" pitchFamily="24"/>
                <a:ea typeface="宋体" pitchFamily="24"/>
              </a:rPr>
              <a:t>36</a:t>
            </a:r>
            <a:r>
              <a:rPr lang="zh-CN" altLang="zh-CN" sz="2400" b="0" i="0" u="none">
                <a:solidFill>
                  <a:srgbClr val="000000"/>
                </a:solidFill>
                <a:effectLst/>
                <a:latin typeface="Times New Roman" pitchFamily="24"/>
                <a:ea typeface="黑体" pitchFamily="24"/>
              </a:rPr>
              <a:t>分</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要调查下列问题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你认为哪些适合抽样调查</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Times New Roman" pitchFamily="24"/>
                <a:ea typeface="楷体" pitchFamily="24"/>
              </a:rPr>
              <a:t>市场上某种食品的某种添加剂的含量是否符合国家标准</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Times New Roman" pitchFamily="24"/>
                <a:ea typeface="楷体" pitchFamily="24"/>
              </a:rPr>
              <a:t>检测某地区空气质量</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en-US" altLang="zh-CN" sz="2400" b="0" i="0" u="none">
                <a:solidFill>
                  <a:srgbClr val="000000"/>
                </a:solidFill>
                <a:effectLst/>
                <a:latin typeface="宋体" pitchFamily="24"/>
                <a:ea typeface="宋体" pitchFamily="24"/>
              </a:rPr>
              <a:t>③</a:t>
            </a:r>
            <a:r>
              <a:rPr lang="zh-CN" altLang="zh-CN" sz="2400" b="0" i="0" u="none">
                <a:solidFill>
                  <a:srgbClr val="000000"/>
                </a:solidFill>
                <a:effectLst/>
                <a:latin typeface="Times New Roman" pitchFamily="24"/>
                <a:ea typeface="楷体" pitchFamily="24"/>
              </a:rPr>
              <a:t>调查全市中学生在家的学习时间</a:t>
            </a:r>
            <a:r>
              <a:rPr lang="en-US" altLang="zh-CN" sz="2400" b="0" i="0" u="none">
                <a:solidFill>
                  <a:srgbClr val="000000"/>
                </a:solidFill>
                <a:effectLst/>
                <a:latin typeface="宋体" pitchFamily="24"/>
                <a:ea typeface="宋体" pitchFamily="24"/>
              </a:rPr>
              <a:t>.</a:t>
            </a:r>
          </a:p>
        </p:txBody>
      </p:sp>
      <p:graphicFrame>
        <p:nvGraphicFramePr>
          <p:cNvPr id="15536" name="yt_table_15536"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41702518"/>
              </p:ext>
            </p:extLst>
          </p:nvPr>
        </p:nvGraphicFramePr>
        <p:xfrm>
          <a:off x="540056" y="3247078"/>
          <a:ext cx="9943466" cy="475488"/>
        </p:xfrm>
        <a:graphic>
          <a:graphicData uri="http://schemas.openxmlformats.org/drawingml/2006/table">
            <a:tbl>
              <a:tblPr/>
              <a:tblGrid>
                <a:gridCol w="2651443">
                  <a:extLst>
                    <a:ext uri="{9D8B030D-6E8A-4147-A177-3AD203B41FA5}">
                      <a16:colId xmlns:a16="http://schemas.microsoft.com/office/drawing/2014/main" val="10955"/>
                    </a:ext>
                  </a:extLst>
                </a:gridCol>
                <a:gridCol w="2633980">
                  <a:extLst>
                    <a:ext uri="{9D8B030D-6E8A-4147-A177-3AD203B41FA5}">
                      <a16:colId xmlns:a16="http://schemas.microsoft.com/office/drawing/2014/main" val="10956"/>
                    </a:ext>
                  </a:extLst>
                </a:gridCol>
                <a:gridCol w="2633980">
                  <a:extLst>
                    <a:ext uri="{9D8B030D-6E8A-4147-A177-3AD203B41FA5}">
                      <a16:colId xmlns:a16="http://schemas.microsoft.com/office/drawing/2014/main" val="10957"/>
                    </a:ext>
                  </a:extLst>
                </a:gridCol>
                <a:gridCol w="2024063">
                  <a:extLst>
                    <a:ext uri="{9D8B030D-6E8A-4147-A177-3AD203B41FA5}">
                      <a16:colId xmlns:a16="http://schemas.microsoft.com/office/drawing/2014/main" val="10958"/>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①②</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①③</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②③</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①②③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63"/>
                  </a:ext>
                </a:extLst>
              </a:tr>
            </a:tbl>
          </a:graphicData>
        </a:graphic>
      </p:graphicFrame>
      <p:sp>
        <p:nvSpPr>
          <p:cNvPr id="2" name="文本框 1">
            <a:extLst>
              <a:ext uri="{FF2B5EF4-FFF2-40B4-BE49-F238E27FC236}">
                <a16:creationId xmlns:a16="http://schemas.microsoft.com/office/drawing/2014/main" id="{4FBAA6C1-8AEF-C139-38A6-8CDA354871B8}"/>
              </a:ext>
            </a:extLst>
          </p:cNvPr>
          <p:cNvSpPr txBox="1"/>
          <p:nvPr/>
        </p:nvSpPr>
        <p:spPr>
          <a:xfrm>
            <a:off x="7231789" y="1328682"/>
            <a:ext cx="4007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83" name="yt_shape_15583"/>
          <p:cNvSpPr txBox="1"/>
          <p:nvPr/>
        </p:nvSpPr>
        <p:spPr>
          <a:xfrm>
            <a:off x="540119" y="764704"/>
            <a:ext cx="11492915" cy="3292824"/>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15</a:t>
            </a:r>
            <a:r>
              <a:rPr lang="zh-CN" altLang="zh-CN" sz="2400" b="0" i="0" u="none">
                <a:solidFill>
                  <a:srgbClr val="000000"/>
                </a:solidFill>
                <a:effectLst/>
                <a:latin typeface="Times New Roman" pitchFamily="24"/>
                <a:ea typeface="宋体" pitchFamily="24"/>
              </a:rPr>
              <a:t>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云南省中考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临近端午节</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7_0682b"/>
              </a:rPr>
              <a:t>某学校数学兴趣小组到社区参加社会实</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践活动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帮助有关部门了解某小区居民对去年销量较好的鲜花粽</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火腿粽</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7ffab"/>
              </a:rPr>
              <a:t>豆沙</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粽</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蛋黄粽四种粽子的喜爱情况</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在对该小区居民进行抽样调查后</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6_9d5b6"/>
              </a:rPr>
              <a:t>根据统计结果</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绘制如下统计图</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Times New Roman" pitchFamily="24"/>
                <a:ea typeface="宋体" pitchFamily="24"/>
              </a:rPr>
              <a:t>说明</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33_440e3"/>
              </a:rPr>
              <a:t>参与本次抽样调查的每一位居民在上述四种粽子中选择且只选择了一种喜爱</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的粽子</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Times New Roman" pitchFamily="24"/>
                <a:ea typeface="宋体" pitchFamily="24"/>
              </a:rPr>
              <a:t>请根据以上信息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解答下列问题</a:t>
            </a:r>
            <a:r>
              <a:rPr lang="zh-CN" altLang="zh-CN" sz="2400" b="0" i="0" u="none">
                <a:solidFill>
                  <a:srgbClr val="000000"/>
                </a:solidFill>
                <a:effectLst/>
                <a:latin typeface="宋体" pitchFamily="24"/>
                <a:ea typeface="宋体" pitchFamily="24"/>
              </a:rPr>
              <a:t>：</a:t>
            </a:r>
          </a:p>
        </p:txBody>
      </p:sp>
      <p:pic>
        <p:nvPicPr>
          <p:cNvPr id="2" name="yt_image_15588" title="H_178.10158">
            <a:extLst>
              <a:ext uri="{FF2B5EF4-FFF2-40B4-BE49-F238E27FC236}">
                <a16:creationId xmlns:a16="http://schemas.microsoft.com/office/drawing/2014/main" id="{90783A6E-D530-56D2-46F2-531586A79478}"/>
              </a:ex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3953134" y="4157800"/>
            <a:ext cx="4285731" cy="22618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86" name="yt_shape_15586"/>
          <p:cNvSpPr txBox="1"/>
          <p:nvPr/>
        </p:nvSpPr>
        <p:spPr>
          <a:xfrm>
            <a:off x="540000" y="900000"/>
            <a:ext cx="4154984" cy="2812693"/>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补全条形统计图</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抽样调查的总人数</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Times New Roman" pitchFamily="24"/>
                <a:ea typeface="宋体" pitchFamily="24"/>
              </a:rPr>
              <a:t>70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200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人</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喜欢火腿粽的人数</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en-US" altLang="zh-CN" sz="2400" b="0" i="0" u="none">
                <a:solidFill>
                  <a:srgbClr val="FF0000">
                    <a:alpha val="0"/>
                  </a:srgbClr>
                </a:solidFill>
                <a:effectLst/>
                <a:latin typeface="Times New Roman" pitchFamily="24"/>
                <a:ea typeface="宋体" pitchFamily="24"/>
              </a:rPr>
              <a:t>200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70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人</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补全条形统计图如图所示</a:t>
            </a:r>
            <a:r>
              <a:rPr lang="en-US" altLang="zh-CN" sz="2400" b="0" i="0" u="none">
                <a:solidFill>
                  <a:srgbClr val="FF0000">
                    <a:alpha val="0"/>
                  </a:srgbClr>
                </a:solidFill>
                <a:effectLst/>
                <a:latin typeface="宋体" pitchFamily="24"/>
                <a:ea typeface="宋体" pitchFamily="24"/>
              </a:rPr>
              <a:t>.</a:t>
            </a:r>
          </a:p>
        </p:txBody>
      </p:sp>
      <p:pic>
        <p:nvPicPr>
          <p:cNvPr id="15588" name="yt_image_15588" title="H_178.10158">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7366268" y="1531667"/>
            <a:ext cx="4285731" cy="2261890"/>
          </a:xfrm>
          <a:prstGeom prst="rect">
            <a:avLst/>
          </a:prstGeom>
          <a:noFill/>
          <a:extLst>
            <a:ext uri="{909E8E84-426E-40DD-AFC4-6F175D3DCCD1}">
              <a14:hiddenFill xmlns:a14="http://schemas.microsoft.com/office/drawing/2010/main">
                <a:solidFill>
                  <a:srgbClr val="FFFFFF"/>
                </a:solidFill>
              </a14:hiddenFill>
            </a:ext>
          </a:extLst>
        </p:spPr>
      </p:pic>
      <p:sp>
        <p:nvSpPr>
          <p:cNvPr id="15591" name="yt_shape_15591"/>
          <p:cNvSpPr txBox="1"/>
          <p:nvPr/>
        </p:nvSpPr>
        <p:spPr>
          <a:xfrm>
            <a:off x="540000" y="4066867"/>
            <a:ext cx="2841932" cy="2233175"/>
          </a:xfrm>
          <a:prstGeom prst="rect">
            <a:avLst/>
          </a:prstGeom>
        </p:spPr>
        <p:txBody>
          <a:bodyPr vert="horz" wrap="none" lIns="0" tIns="0" rIns="0" bIns="0" rtlCol="0">
            <a:noAutofit/>
          </a:bodyPr>
          <a:lstStyle/>
          <a:p>
            <a:pPr algn="l" eaLnBrk="1" latinLnBrk="0" hangingPunct="0">
              <a:lnSpc>
                <a:spcPct val="129999"/>
              </a:lnSpc>
            </a:pPr>
            <a:r>
              <a:rPr lang="en-US" altLang="zh-CN" sz="12400" b="0" i="0" u="none" spc="-12400">
                <a:solidFill>
                  <a:srgbClr val="1EE3CF"/>
                </a:solidFill>
                <a:effectLst/>
                <a:latin typeface="Times New Roman" pitchFamily="124"/>
                <a:ea typeface="宋体" pitchFamily="124"/>
              </a:rPr>
              <a:t> </a:t>
            </a:r>
            <a:r>
              <a:rPr lang="en-US" altLang="zh-CN" sz="12400" b="0" i="0" u="none" spc="19061">
                <a:solidFill>
                  <a:srgbClr val="1EE3CF"/>
                </a:solidFill>
                <a:effectLst/>
                <a:latin typeface="Times New Roman" pitchFamily="124"/>
                <a:ea typeface="宋体" pitchFamily="124"/>
              </a:rPr>
              <a:t> </a:t>
            </a:r>
          </a:p>
        </p:txBody>
      </p:sp>
      <p:pic>
        <p:nvPicPr>
          <p:cNvPr id="15590" name="yt_image_15590" title="H_194.36409">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3071664" y="3949242"/>
            <a:ext cx="2813850" cy="246842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342AB6D8-9B2F-DF9B-4D63-852D1DCA7050}"/>
              </a:ext>
            </a:extLst>
          </p:cNvPr>
          <p:cNvSpPr txBox="1"/>
          <p:nvPr/>
        </p:nvSpPr>
        <p:spPr>
          <a:xfrm>
            <a:off x="449989" y="1328682"/>
            <a:ext cx="4294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抽样调查的总人数</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2FFF3384-74A3-3899-39F4-C83AE6B04A3A}"/>
              </a:ext>
            </a:extLst>
          </p:cNvPr>
          <p:cNvSpPr txBox="1"/>
          <p:nvPr/>
        </p:nvSpPr>
        <p:spPr>
          <a:xfrm>
            <a:off x="449989" y="1804170"/>
            <a:ext cx="33804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70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26A96F65-CEF8-03F6-86BE-7CAC51A9BFC6}"/>
              </a:ext>
            </a:extLst>
          </p:cNvPr>
          <p:cNvSpPr txBox="1"/>
          <p:nvPr/>
        </p:nvSpPr>
        <p:spPr>
          <a:xfrm>
            <a:off x="449989" y="2279658"/>
            <a:ext cx="2923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喜欢火腿粽的人数</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03227C73-DDAF-72EF-1E06-4D0106AA531B}"/>
              </a:ext>
            </a:extLst>
          </p:cNvPr>
          <p:cNvSpPr txBox="1"/>
          <p:nvPr/>
        </p:nvSpPr>
        <p:spPr>
          <a:xfrm>
            <a:off x="449989" y="2755146"/>
            <a:ext cx="4294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70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6" name="文本框 5">
            <a:extLst>
              <a:ext uri="{FF2B5EF4-FFF2-40B4-BE49-F238E27FC236}">
                <a16:creationId xmlns:a16="http://schemas.microsoft.com/office/drawing/2014/main" id="{F1CC41C5-E88F-50D9-1EE5-08AE179E4546}"/>
              </a:ext>
            </a:extLst>
          </p:cNvPr>
          <p:cNvSpPr txBox="1"/>
          <p:nvPr/>
        </p:nvSpPr>
        <p:spPr>
          <a:xfrm>
            <a:off x="449989" y="3230634"/>
            <a:ext cx="36852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补全条形统计图如图所示</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5590"/>
                                        </p:tgtEl>
                                        <p:attrNameLst>
                                          <p:attrName>style.visibility</p:attrName>
                                        </p:attrNameLst>
                                      </p:cBhvr>
                                      <p:to>
                                        <p:strVal val="visible"/>
                                      </p:to>
                                    </p:set>
                                    <p:animEffect transition="in" filter="blinds(horizontal)">
                                      <p:cBhvr>
                                        <p:cTn id="32" dur="500"/>
                                        <p:tgtEl>
                                          <p:spTgt spid="15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593" name="yt_shape_15593"/>
              <p:cNvSpPr txBox="1"/>
              <p:nvPr/>
            </p:nvSpPr>
            <p:spPr>
              <a:xfrm>
                <a:off x="540000" y="900000"/>
                <a:ext cx="7540526" cy="1122871"/>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若该小区有</a:t>
                </a:r>
                <a:r>
                  <a:rPr lang="en-US" altLang="zh-CN" sz="2400" b="0" i="0" u="none">
                    <a:solidFill>
                      <a:srgbClr val="000000"/>
                    </a:solidFill>
                    <a:effectLst/>
                    <a:latin typeface="Times New Roman" pitchFamily="24"/>
                    <a:ea typeface="宋体" pitchFamily="24"/>
                  </a:rPr>
                  <a:t>1820</a:t>
                </a:r>
                <a:r>
                  <a:rPr lang="zh-CN" altLang="zh-CN" sz="2400" b="0" i="0" u="none">
                    <a:solidFill>
                      <a:srgbClr val="000000"/>
                    </a:solidFill>
                    <a:effectLst/>
                    <a:latin typeface="Times New Roman" pitchFamily="24"/>
                    <a:ea typeface="宋体" pitchFamily="24"/>
                  </a:rPr>
                  <a:t>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估计喜爱火腿粽的有多少人</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根据题意</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得</a:t>
                </a:r>
                <a:r>
                  <a:rPr lang="en-US" altLang="zh-CN" sz="2400" b="0" i="0" u="none">
                    <a:solidFill>
                      <a:srgbClr val="FF0000">
                        <a:alpha val="0"/>
                      </a:srgbClr>
                    </a:solidFill>
                    <a:effectLst/>
                    <a:latin typeface="Times New Roman" pitchFamily="24"/>
                    <a:ea typeface="宋体" pitchFamily="24"/>
                  </a:rPr>
                  <a:t>1820</a:t>
                </a:r>
                <a:r>
                  <a:rPr lang="en-US" altLang="zh-CN" sz="2400" b="0" i="0" u="none" spc="375">
                    <a:solidFill>
                      <a:srgbClr val="FF0000">
                        <a:alpha val="0"/>
                      </a:srgbClr>
                    </a:solidFill>
                    <a:effectLst/>
                    <a:latin typeface="宋体" pitchFamily="24"/>
                    <a:ea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60</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200</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546</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人</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5593" name="yt_shape_15593" descr="{&quot;rangeId&quot;:17}"/>
              <p:cNvSpPr txBox="1">
                <a:spLocks noRot="1" noChangeAspect="1" noMove="1" noResize="1" noEditPoints="1" noAdjustHandles="1" noChangeArrowheads="1" noChangeShapeType="1" noTextEdit="1"/>
              </p:cNvSpPr>
              <p:nvPr/>
            </p:nvSpPr>
            <p:spPr>
              <a:xfrm>
                <a:off x="540000" y="900000"/>
                <a:ext cx="7540526" cy="1122871"/>
              </a:xfrm>
              <a:prstGeom prst="rect">
                <a:avLst/>
              </a:prstGeom>
              <a:blipFill>
                <a:blip r:embed="rId2"/>
                <a:stretch>
                  <a:fillRect l="-2506" t="-4891" r="-1455" b="-8152"/>
                </a:stretch>
              </a:blipFill>
            </p:spPr>
            <p:txBody>
              <a:bodyPr/>
              <a:lstStyle/>
              <a:p>
                <a:r>
                  <a:rPr lang="zh-CN" altLang="en-US">
                    <a:noFill/>
                  </a:rPr>
                  <a:t> </a:t>
                </a:r>
              </a:p>
            </p:txBody>
          </p:sp>
        </mc:Fallback>
      </mc:AlternateContent>
      <p:pic>
        <p:nvPicPr>
          <p:cNvPr id="15596" name="yt_image_15596" title="H_178.10158">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7366268" y="1531667"/>
            <a:ext cx="4285731" cy="2261890"/>
          </a:xfrm>
          <a:prstGeom prst="rect">
            <a:avLst/>
          </a:prstGeom>
          <a:noFill/>
          <a:extLst>
            <a:ext uri="{909E8E84-426E-40DD-AFC4-6F175D3DCCD1}">
              <a14:hiddenFill xmlns:a14="http://schemas.microsoft.com/office/drawing/2010/main">
                <a:solidFill>
                  <a:srgbClr val="FFFFFF"/>
                </a:solidFill>
              </a14:hiddenFill>
            </a:ext>
          </a:extLst>
        </p:spPr>
      </p:pic>
      <p:sp>
        <p:nvSpPr>
          <p:cNvPr id="15598" name="yt_shape_15598"/>
          <p:cNvSpPr txBox="1"/>
          <p:nvPr/>
        </p:nvSpPr>
        <p:spPr>
          <a:xfrm>
            <a:off x="540000" y="3843846"/>
            <a:ext cx="4308872"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估计喜爱火腿粽的有</a:t>
            </a:r>
            <a:r>
              <a:rPr lang="en-US" altLang="zh-CN" sz="2400" b="0" i="0" u="none">
                <a:solidFill>
                  <a:srgbClr val="FF0000">
                    <a:alpha val="0"/>
                  </a:srgbClr>
                </a:solidFill>
                <a:effectLst/>
                <a:latin typeface="Times New Roman" pitchFamily="24"/>
                <a:ea typeface="宋体" pitchFamily="24"/>
              </a:rPr>
              <a:t>546</a:t>
            </a:r>
            <a:r>
              <a:rPr lang="zh-CN" altLang="zh-CN" sz="2400" b="0" i="0" u="none">
                <a:solidFill>
                  <a:srgbClr val="FF0000">
                    <a:alpha val="0"/>
                  </a:srgbClr>
                </a:solidFill>
                <a:effectLst/>
                <a:latin typeface="Times New Roman" pitchFamily="24"/>
                <a:ea typeface="楷体" pitchFamily="24"/>
              </a:rPr>
              <a:t>人</a:t>
            </a:r>
            <a:r>
              <a:rPr lang="en-US" altLang="zh-CN" sz="2400" b="0" i="0" u="none">
                <a:solidFill>
                  <a:srgbClr val="FF0000">
                    <a:alpha val="0"/>
                  </a:srgbClr>
                </a:solidFill>
                <a:effectLst/>
                <a:latin typeface="宋体" pitchFamily="24"/>
                <a:ea typeface="宋体" pitchFamily="24"/>
              </a:rPr>
              <a:t>.</a:t>
            </a:r>
          </a:p>
        </p:txBody>
      </p:sp>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0AFE90C6-C9B7-78B5-8301-5A9D625D5D72}"/>
                  </a:ext>
                </a:extLst>
              </p:cNvPr>
              <p:cNvSpPr txBox="1"/>
              <p:nvPr/>
            </p:nvSpPr>
            <p:spPr>
              <a:xfrm>
                <a:off x="449989" y="1328682"/>
                <a:ext cx="6604698" cy="73013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根据题意</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得</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1820</a:t>
                </a:r>
                <a:r>
                  <a:rPr kumimoji="0" lang="en-US" altLang="zh-CN" sz="2400" b="0" i="0" strike="noStrike" kern="1200" cap="none" spc="375" normalizeH="0" baseline="0" noProof="0">
                    <a:ln>
                      <a:noFill/>
                    </a:ln>
                    <a:solidFill>
                      <a:srgbClr val="FF0000"/>
                    </a:solidFill>
                    <a:effectLst/>
                    <a:uLnTx/>
                    <a:uFillTx/>
                    <a:latin typeface="宋体" pitchFamily="24"/>
                    <a:ea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60</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200</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546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2" name="文本框 1" descr="{'rangeId': 17}">
                <a:extLst>
                  <a:ext uri="{FF2B5EF4-FFF2-40B4-BE49-F238E27FC236}">
                    <a16:creationId xmlns:a16="http://schemas.microsoft.com/office/drawing/2014/main" id="{0AFE90C6-C9B7-78B5-8301-5A9D625D5D72}"/>
                  </a:ext>
                </a:extLst>
              </p:cNvPr>
              <p:cNvSpPr txBox="1">
                <a:spLocks noRot="1" noChangeAspect="1" noMove="1" noResize="1" noEditPoints="1" noAdjustHandles="1" noChangeArrowheads="1" noChangeShapeType="1" noTextEdit="1"/>
              </p:cNvSpPr>
              <p:nvPr/>
            </p:nvSpPr>
            <p:spPr>
              <a:xfrm>
                <a:off x="449989" y="1328682"/>
                <a:ext cx="6604698" cy="730136"/>
              </a:xfrm>
              <a:prstGeom prst="rect">
                <a:avLst/>
              </a:prstGeom>
              <a:blipFill>
                <a:blip r:embed="rId4"/>
                <a:stretch>
                  <a:fillRect l="-1477" r="-1477" b="-7500"/>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A2004505-4669-3CFB-95D9-E22A5C1E8788}"/>
              </a:ext>
            </a:extLst>
          </p:cNvPr>
          <p:cNvSpPr txBox="1"/>
          <p:nvPr/>
        </p:nvSpPr>
        <p:spPr>
          <a:xfrm>
            <a:off x="449989" y="2131239"/>
            <a:ext cx="4447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估计喜爱火腿粽的有</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546</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人</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p:cNvSpPr txBox="1"/>
          <p:nvPr/>
        </p:nvSpPr>
        <p:spPr>
          <a:xfrm>
            <a:off x="558139" y="1019330"/>
            <a:ext cx="11162805" cy="4708981"/>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a:t>
            </a:r>
            <a:r>
              <a:rPr kumimoji="0" lang="zh-CN" altLang="en-US" sz="20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38" name="yt_shape_15538"/>
          <p:cNvSpPr txBox="1"/>
          <p:nvPr/>
        </p:nvSpPr>
        <p:spPr>
          <a:xfrm>
            <a:off x="540120" y="900000"/>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为了准确反映某车队</a:t>
            </a:r>
            <a:r>
              <a:rPr lang="en-US" altLang="zh-CN" sz="2400" b="0" i="0" u="none">
                <a:solidFill>
                  <a:srgbClr val="000000"/>
                </a:solidFill>
                <a:effectLst/>
                <a:latin typeface="Times New Roman" pitchFamily="24"/>
                <a:ea typeface="宋体" pitchFamily="24"/>
              </a:rPr>
              <a:t>10</a:t>
            </a:r>
            <a:r>
              <a:rPr lang="zh-CN" altLang="zh-CN" sz="2400" b="0" i="0" u="none">
                <a:solidFill>
                  <a:srgbClr val="000000"/>
                </a:solidFill>
                <a:effectLst/>
                <a:latin typeface="Times New Roman" pitchFamily="24"/>
                <a:ea typeface="宋体" pitchFamily="24"/>
              </a:rPr>
              <a:t>名司机</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月份耗去的汽油费用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且便于比较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c9ac4"/>
              </a:rPr>
              <a:t>那么选用最</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合适</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直观的统计图是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5539" name="yt_table_15539"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492393418"/>
              </p:ext>
            </p:extLst>
          </p:nvPr>
        </p:nvGraphicFramePr>
        <p:xfrm>
          <a:off x="540056" y="1859435"/>
          <a:ext cx="6029643" cy="950976"/>
        </p:xfrm>
        <a:graphic>
          <a:graphicData uri="http://schemas.openxmlformats.org/drawingml/2006/table">
            <a:tbl>
              <a:tblPr/>
              <a:tblGrid>
                <a:gridCol w="3472180">
                  <a:extLst>
                    <a:ext uri="{9D8B030D-6E8A-4147-A177-3AD203B41FA5}">
                      <a16:colId xmlns:a16="http://schemas.microsoft.com/office/drawing/2014/main" val="10959"/>
                    </a:ext>
                  </a:extLst>
                </a:gridCol>
                <a:gridCol w="2557463">
                  <a:extLst>
                    <a:ext uri="{9D8B030D-6E8A-4147-A177-3AD203B41FA5}">
                      <a16:colId xmlns:a16="http://schemas.microsoft.com/office/drawing/2014/main" val="10960"/>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统计表</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条形统计图</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64"/>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扇形统计图</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折线统计图</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65"/>
                  </a:ext>
                </a:extLst>
              </a:tr>
            </a:tbl>
          </a:graphicData>
        </a:graphic>
      </p:graphicFrame>
      <p:sp>
        <p:nvSpPr>
          <p:cNvPr id="15541" name="yt_shape_15541"/>
          <p:cNvSpPr txBox="1"/>
          <p:nvPr/>
        </p:nvSpPr>
        <p:spPr>
          <a:xfrm>
            <a:off x="540119" y="2860989"/>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在</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生命安全</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主题教育活动中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为了解甲</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5_c5780"/>
              </a:rPr>
              <a:t>乙两所学校学生对生命安全知识掌</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握情况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小安同学制定了如下方案</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其中最合理的是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5542" name="yt_table_15542"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747184900"/>
              </p:ext>
            </p:extLst>
          </p:nvPr>
        </p:nvGraphicFramePr>
        <p:xfrm>
          <a:off x="540056" y="3820424"/>
          <a:ext cx="7586664" cy="1901952"/>
        </p:xfrm>
        <a:graphic>
          <a:graphicData uri="http://schemas.openxmlformats.org/drawingml/2006/table">
            <a:tbl>
              <a:tblPr/>
              <a:tblGrid>
                <a:gridCol w="7586664">
                  <a:extLst>
                    <a:ext uri="{9D8B030D-6E8A-4147-A177-3AD203B41FA5}">
                      <a16:colId xmlns:a16="http://schemas.microsoft.com/office/drawing/2014/main" val="10961"/>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抽取甲校七年级学生进行调查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66"/>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在乙校随机抽取</a:t>
                      </a:r>
                      <a:r>
                        <a:rPr lang="en-US" altLang="zh-CN" sz="2400" b="0" i="0" u="none">
                          <a:solidFill>
                            <a:srgbClr val="000000"/>
                          </a:solidFill>
                          <a:effectLst/>
                          <a:latin typeface="Times New Roman" pitchFamily="24"/>
                          <a:ea typeface="宋体" pitchFamily="24"/>
                        </a:rPr>
                        <a:t>200</a:t>
                      </a:r>
                      <a:r>
                        <a:rPr lang="zh-CN" altLang="zh-CN" sz="2400" b="0" i="0" u="none">
                          <a:solidFill>
                            <a:srgbClr val="000000"/>
                          </a:solidFill>
                          <a:effectLst/>
                          <a:latin typeface="Times New Roman" pitchFamily="24"/>
                          <a:ea typeface="宋体" pitchFamily="24"/>
                        </a:rPr>
                        <a:t>名学生进行调查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67"/>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随机抽取甲</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乙两所学校</a:t>
                      </a:r>
                      <a:r>
                        <a:rPr lang="en-US" altLang="zh-CN" sz="2400" b="0" i="0" u="none">
                          <a:solidFill>
                            <a:srgbClr val="000000"/>
                          </a:solidFill>
                          <a:effectLst/>
                          <a:latin typeface="Times New Roman" pitchFamily="24"/>
                          <a:ea typeface="宋体" pitchFamily="24"/>
                        </a:rPr>
                        <a:t>100</a:t>
                      </a:r>
                      <a:r>
                        <a:rPr lang="zh-CN" altLang="zh-CN" sz="2400" b="0" i="0" u="none">
                          <a:solidFill>
                            <a:srgbClr val="000000"/>
                          </a:solidFill>
                          <a:effectLst/>
                          <a:latin typeface="Times New Roman" pitchFamily="24"/>
                          <a:ea typeface="宋体" pitchFamily="24"/>
                        </a:rPr>
                        <a:t>名老师进行调查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68"/>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在甲</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乙两所学校各随机抽取</a:t>
                      </a:r>
                      <a:r>
                        <a:rPr lang="en-US" altLang="zh-CN" sz="2400" b="0" i="0" u="none">
                          <a:solidFill>
                            <a:srgbClr val="000000"/>
                          </a:solidFill>
                          <a:effectLst/>
                          <a:latin typeface="Times New Roman" pitchFamily="24"/>
                          <a:ea typeface="宋体" pitchFamily="24"/>
                        </a:rPr>
                        <a:t>100</a:t>
                      </a:r>
                      <a:r>
                        <a:rPr lang="zh-CN" altLang="zh-CN" sz="2400" b="0" i="0" u="none">
                          <a:solidFill>
                            <a:srgbClr val="000000"/>
                          </a:solidFill>
                          <a:effectLst/>
                          <a:latin typeface="Times New Roman" pitchFamily="24"/>
                          <a:ea typeface="宋体" pitchFamily="24"/>
                        </a:rPr>
                        <a:t>名学生进行调查</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69"/>
                  </a:ext>
                </a:extLst>
              </a:tr>
            </a:tbl>
          </a:graphicData>
        </a:graphic>
      </p:graphicFrame>
      <p:sp>
        <p:nvSpPr>
          <p:cNvPr id="2" name="文本框 1">
            <a:extLst>
              <a:ext uri="{FF2B5EF4-FFF2-40B4-BE49-F238E27FC236}">
                <a16:creationId xmlns:a16="http://schemas.microsoft.com/office/drawing/2014/main" id="{CDA165E0-E666-323A-9B3F-3F7950FD182E}"/>
              </a:ext>
            </a:extLst>
          </p:cNvPr>
          <p:cNvSpPr txBox="1"/>
          <p:nvPr/>
        </p:nvSpPr>
        <p:spPr>
          <a:xfrm>
            <a:off x="4107709" y="132868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
        <p:nvSpPr>
          <p:cNvPr id="3" name="文本框 2">
            <a:extLst>
              <a:ext uri="{FF2B5EF4-FFF2-40B4-BE49-F238E27FC236}">
                <a16:creationId xmlns:a16="http://schemas.microsoft.com/office/drawing/2014/main" id="{31EA67C2-66D9-CED4-4BBD-FC600BD4477D}"/>
              </a:ext>
            </a:extLst>
          </p:cNvPr>
          <p:cNvSpPr txBox="1"/>
          <p:nvPr/>
        </p:nvSpPr>
        <p:spPr>
          <a:xfrm>
            <a:off x="8070107" y="328967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44" name="yt_shape_15544"/>
          <p:cNvSpPr txBox="1"/>
          <p:nvPr/>
        </p:nvSpPr>
        <p:spPr>
          <a:xfrm>
            <a:off x="540119" y="900000"/>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某校为了了解</a:t>
            </a:r>
            <a:r>
              <a:rPr lang="en-US" altLang="zh-CN" sz="2400" b="0" i="0" u="none">
                <a:solidFill>
                  <a:srgbClr val="000000"/>
                </a:solidFill>
                <a:effectLst/>
                <a:latin typeface="Times New Roman" pitchFamily="24"/>
                <a:ea typeface="宋体" pitchFamily="24"/>
              </a:rPr>
              <a:t>360</a:t>
            </a:r>
            <a:r>
              <a:rPr lang="zh-CN" altLang="zh-CN" sz="2400" b="0" i="0" u="none">
                <a:solidFill>
                  <a:srgbClr val="000000"/>
                </a:solidFill>
                <a:effectLst/>
                <a:latin typeface="Times New Roman" pitchFamily="24"/>
                <a:ea typeface="宋体" pitchFamily="24"/>
              </a:rPr>
              <a:t>名七年级学生的体重情况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从中抽取了</a:t>
            </a:r>
            <a:r>
              <a:rPr lang="en-US" altLang="zh-CN" sz="2400" b="0" i="0" u="none">
                <a:solidFill>
                  <a:srgbClr val="000000"/>
                </a:solidFill>
                <a:effectLst/>
                <a:latin typeface="Times New Roman" pitchFamily="24"/>
                <a:ea typeface="宋体" pitchFamily="24"/>
              </a:rPr>
              <a:t>60</a:t>
            </a:r>
            <a:r>
              <a:rPr lang="zh-CN" altLang="zh-CN" sz="2400" b="0" i="0" u="none">
                <a:solidFill>
                  <a:srgbClr val="000000"/>
                </a:solidFill>
                <a:effectLst/>
                <a:latin typeface="Times New Roman" pitchFamily="24"/>
                <a:ea typeface="宋体" pitchFamily="24"/>
              </a:rPr>
              <a:t>名学生进行测量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fe8a9"/>
              </a:rPr>
              <a:t>下</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列说法正确的是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5545" name="yt_table_15545"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67572238"/>
              </p:ext>
            </p:extLst>
          </p:nvPr>
        </p:nvGraphicFramePr>
        <p:xfrm>
          <a:off x="540056" y="1859435"/>
          <a:ext cx="7248843" cy="950976"/>
        </p:xfrm>
        <a:graphic>
          <a:graphicData uri="http://schemas.openxmlformats.org/drawingml/2006/table">
            <a:tbl>
              <a:tblPr/>
              <a:tblGrid>
                <a:gridCol w="4081780">
                  <a:extLst>
                    <a:ext uri="{9D8B030D-6E8A-4147-A177-3AD203B41FA5}">
                      <a16:colId xmlns:a16="http://schemas.microsoft.com/office/drawing/2014/main" val="10962"/>
                    </a:ext>
                  </a:extLst>
                </a:gridCol>
                <a:gridCol w="3167063">
                  <a:extLst>
                    <a:ext uri="{9D8B030D-6E8A-4147-A177-3AD203B41FA5}">
                      <a16:colId xmlns:a16="http://schemas.microsoft.com/office/drawing/2014/main" val="10963"/>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总体是</a:t>
                      </a:r>
                      <a:r>
                        <a:rPr lang="en-US" altLang="zh-CN" sz="2400" b="0" i="0" u="none">
                          <a:solidFill>
                            <a:srgbClr val="000000"/>
                          </a:solidFill>
                          <a:effectLst/>
                          <a:latin typeface="Times New Roman" pitchFamily="24"/>
                          <a:ea typeface="宋体" pitchFamily="24"/>
                        </a:rPr>
                        <a:t>360</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样本容量是</a:t>
                      </a:r>
                      <a:r>
                        <a:rPr lang="en-US" altLang="zh-CN" sz="2400" b="0" i="0" u="none">
                          <a:solidFill>
                            <a:srgbClr val="000000"/>
                          </a:solidFill>
                          <a:effectLst/>
                          <a:latin typeface="Times New Roman" pitchFamily="24"/>
                          <a:ea typeface="宋体" pitchFamily="24"/>
                        </a:rPr>
                        <a:t>60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70"/>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样本是</a:t>
                      </a:r>
                      <a:r>
                        <a:rPr lang="en-US" altLang="zh-CN" sz="2400" b="0" i="0" u="none">
                          <a:solidFill>
                            <a:srgbClr val="000000"/>
                          </a:solidFill>
                          <a:effectLst/>
                          <a:latin typeface="Times New Roman" pitchFamily="24"/>
                          <a:ea typeface="宋体" pitchFamily="24"/>
                        </a:rPr>
                        <a:t>60</a:t>
                      </a:r>
                      <a:r>
                        <a:rPr lang="zh-CN" altLang="zh-CN" sz="2400" b="0" i="0" u="none">
                          <a:solidFill>
                            <a:srgbClr val="000000"/>
                          </a:solidFill>
                          <a:effectLst/>
                          <a:latin typeface="Times New Roman" pitchFamily="24"/>
                          <a:ea typeface="宋体" pitchFamily="24"/>
                        </a:rPr>
                        <a:t>名学生</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个体是每个学生</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71"/>
                  </a:ext>
                </a:extLst>
              </a:tr>
            </a:tbl>
          </a:graphicData>
        </a:graphic>
      </p:graphicFrame>
      <p:sp>
        <p:nvSpPr>
          <p:cNvPr id="15547" name="yt_shape_15547"/>
          <p:cNvSpPr txBox="1"/>
          <p:nvPr/>
        </p:nvSpPr>
        <p:spPr>
          <a:xfrm>
            <a:off x="540119" y="2860989"/>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巴中市中考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如图是表示某校学生到校方式情况的统计图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8_1f11f"/>
              </a:rPr>
              <a:t>若该校骑自行车到</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校的学生有</a:t>
            </a:r>
            <a:r>
              <a:rPr lang="en-US" altLang="zh-CN" sz="2400" b="0" i="0" u="none">
                <a:solidFill>
                  <a:srgbClr val="000000"/>
                </a:solidFill>
                <a:effectLst/>
                <a:latin typeface="Times New Roman" pitchFamily="24"/>
                <a:ea typeface="宋体" pitchFamily="24"/>
              </a:rPr>
              <a:t>200</a:t>
            </a:r>
            <a:r>
              <a:rPr lang="zh-CN" altLang="zh-CN" sz="2400" b="0" i="0" u="none">
                <a:solidFill>
                  <a:srgbClr val="000000"/>
                </a:solidFill>
                <a:effectLst/>
                <a:latin typeface="Times New Roman" pitchFamily="24"/>
                <a:ea typeface="宋体" pitchFamily="24"/>
              </a:rPr>
              <a:t>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则步行到校的学生有</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5549" name="yt_table_15549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1723088"/>
              </p:ext>
            </p:extLst>
          </p:nvPr>
        </p:nvGraphicFramePr>
        <p:xfrm>
          <a:off x="540056" y="3820424"/>
          <a:ext cx="1795463" cy="1901952"/>
        </p:xfrm>
        <a:graphic>
          <a:graphicData uri="http://schemas.openxmlformats.org/drawingml/2006/table">
            <a:tbl>
              <a:tblPr/>
              <a:tblGrid>
                <a:gridCol w="1795463">
                  <a:extLst>
                    <a:ext uri="{9D8B030D-6E8A-4147-A177-3AD203B41FA5}">
                      <a16:colId xmlns:a16="http://schemas.microsoft.com/office/drawing/2014/main" val="10964"/>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120</a:t>
                      </a:r>
                      <a:r>
                        <a:rPr lang="zh-CN" altLang="zh-CN" sz="2400" b="0" i="0" u="none">
                          <a:solidFill>
                            <a:srgbClr val="000000"/>
                          </a:solidFill>
                          <a:effectLst/>
                          <a:latin typeface="Times New Roman" pitchFamily="24"/>
                          <a:ea typeface="宋体" pitchFamily="24"/>
                        </a:rPr>
                        <a:t>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72"/>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160</a:t>
                      </a:r>
                      <a:r>
                        <a:rPr lang="zh-CN" altLang="zh-CN" sz="2400" b="0" i="0" u="none">
                          <a:solidFill>
                            <a:srgbClr val="000000"/>
                          </a:solidFill>
                          <a:effectLst/>
                          <a:latin typeface="Times New Roman" pitchFamily="24"/>
                          <a:ea typeface="宋体" pitchFamily="24"/>
                        </a:rPr>
                        <a:t>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73"/>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125</a:t>
                      </a:r>
                      <a:r>
                        <a:rPr lang="zh-CN" altLang="zh-CN" sz="2400" b="0" i="0" u="none">
                          <a:solidFill>
                            <a:srgbClr val="000000"/>
                          </a:solidFill>
                          <a:effectLst/>
                          <a:latin typeface="Times New Roman" pitchFamily="24"/>
                          <a:ea typeface="宋体" pitchFamily="24"/>
                        </a:rPr>
                        <a:t>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74"/>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180</a:t>
                      </a:r>
                      <a:r>
                        <a:rPr lang="zh-CN" altLang="zh-CN" sz="2400" b="0" i="0" u="none">
                          <a:solidFill>
                            <a:srgbClr val="000000"/>
                          </a:solidFill>
                          <a:effectLst/>
                          <a:latin typeface="Times New Roman" pitchFamily="24"/>
                          <a:ea typeface="宋体" pitchFamily="24"/>
                        </a:rPr>
                        <a:t>人</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75"/>
                  </a:ext>
                </a:extLst>
              </a:tr>
            </a:tbl>
          </a:graphicData>
        </a:graphic>
      </p:graphicFrame>
      <p:pic>
        <p:nvPicPr>
          <p:cNvPr id="15548" name="yt_image_15548_skip" title="H_138.15">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9895364" y="3820424"/>
            <a:ext cx="1754505" cy="1754505"/>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8B96AA16-1C57-8FD5-DF29-D27DBDDA41F1}"/>
              </a:ext>
            </a:extLst>
          </p:cNvPr>
          <p:cNvSpPr txBox="1"/>
          <p:nvPr/>
        </p:nvSpPr>
        <p:spPr>
          <a:xfrm>
            <a:off x="3193308" y="132868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
        <p:nvSpPr>
          <p:cNvPr id="3" name="文本框 2">
            <a:extLst>
              <a:ext uri="{FF2B5EF4-FFF2-40B4-BE49-F238E27FC236}">
                <a16:creationId xmlns:a16="http://schemas.microsoft.com/office/drawing/2014/main" id="{8427F9A9-7F0D-EABD-6702-9321DC880064}"/>
              </a:ext>
            </a:extLst>
          </p:cNvPr>
          <p:cNvSpPr txBox="1"/>
          <p:nvPr/>
        </p:nvSpPr>
        <p:spPr>
          <a:xfrm>
            <a:off x="6393708" y="328967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51" name="yt_shape_15551"/>
          <p:cNvSpPr txBox="1"/>
          <p:nvPr/>
        </p:nvSpPr>
        <p:spPr>
          <a:xfrm>
            <a:off x="540120" y="900000"/>
            <a:ext cx="11111999" cy="89216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为了解某一路口某一时刻的汽车流量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小明同学</a:t>
            </a:r>
            <a:r>
              <a:rPr lang="en-US" altLang="zh-CN" sz="2400" b="0" i="0" u="none">
                <a:solidFill>
                  <a:srgbClr val="000000"/>
                </a:solidFill>
                <a:effectLst/>
                <a:latin typeface="Times New Roman" pitchFamily="24"/>
                <a:ea typeface="宋体" pitchFamily="24"/>
              </a:rPr>
              <a:t>10</a:t>
            </a:r>
            <a:r>
              <a:rPr lang="zh-CN" altLang="zh-CN" sz="2400" b="0" i="0" u="none">
                <a:solidFill>
                  <a:srgbClr val="000000"/>
                </a:solidFill>
                <a:effectLst/>
                <a:latin typeface="Times New Roman" pitchFamily="24"/>
                <a:ea typeface="宋体" pitchFamily="24"/>
                <a:sym typeface="_⨹_13_c04df"/>
              </a:rPr>
              <a:t>天中在同一时段统计该路口的</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汽车数量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单位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将统计结果绘制成如下折线统计图</a:t>
            </a:r>
            <a:r>
              <a:rPr lang="zh-CN" altLang="zh-CN" sz="2400" b="0" i="0" u="none">
                <a:solidFill>
                  <a:srgbClr val="000000"/>
                </a:solidFill>
                <a:effectLst/>
                <a:latin typeface="宋体" pitchFamily="24"/>
                <a:ea typeface="宋体" pitchFamily="24"/>
              </a:rPr>
              <a:t>：</a:t>
            </a:r>
          </a:p>
        </p:txBody>
      </p:sp>
      <p:pic>
        <p:nvPicPr>
          <p:cNvPr id="15552" name="yt_image_15552" title="H_147.69">
            <a:extLst>
              <a:ext uri="">
                <a16:creationId xmlns:a16="http://schemas.microsoft.com/office/drawing/2014/main" xmlns:p14="http://schemas.microsoft.com/office/powerpoint/2010/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3830712" y="1995319"/>
            <a:ext cx="4530574" cy="1875663"/>
          </a:xfrm>
          <a:prstGeom prst="rect">
            <a:avLst/>
          </a:prstGeom>
          <a:noFill/>
          <a:extLst>
            <a:ext uri="{909E8E84-426E-40DD-AFC4-6F175D3DCCD1}">
              <a14:hiddenFill xmlns:a14="http://schemas.microsoft.com/office/drawing/2010/main">
                <a:solidFill>
                  <a:srgbClr val="FFFFFF"/>
                </a:solidFill>
              </a14:hiddenFill>
            </a:ext>
          </a:extLst>
        </p:spPr>
      </p:pic>
      <p:sp>
        <p:nvSpPr>
          <p:cNvPr id="15554" name="yt_shape_15554"/>
          <p:cNvSpPr txBox="1"/>
          <p:nvPr/>
        </p:nvSpPr>
        <p:spPr>
          <a:xfrm>
            <a:off x="540119" y="3921356"/>
            <a:ext cx="11492915" cy="908647"/>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rPr>
              <a:t>由此估计一个月</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30</a:t>
            </a:r>
            <a:r>
              <a:rPr lang="zh-CN" altLang="zh-CN" sz="2400" b="0" i="0" u="none">
                <a:solidFill>
                  <a:srgbClr val="000000"/>
                </a:solidFill>
                <a:effectLst/>
                <a:latin typeface="Times New Roman" pitchFamily="24"/>
                <a:ea typeface="宋体" pitchFamily="24"/>
              </a:rPr>
              <a:t>天</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该时段通过该路口的汽车数量超过</a:t>
            </a:r>
            <a:r>
              <a:rPr lang="en-US" altLang="zh-CN" sz="2400" b="0" i="0" u="none">
                <a:solidFill>
                  <a:srgbClr val="000000"/>
                </a:solidFill>
                <a:effectLst/>
                <a:latin typeface="Times New Roman" pitchFamily="24"/>
                <a:ea typeface="宋体" pitchFamily="24"/>
              </a:rPr>
              <a:t>200</a:t>
            </a:r>
            <a:r>
              <a:rPr lang="zh-CN" altLang="zh-CN" sz="2400" b="0" i="0" u="none">
                <a:solidFill>
                  <a:srgbClr val="000000"/>
                </a:solidFill>
                <a:effectLst/>
                <a:latin typeface="Times New Roman" pitchFamily="24"/>
                <a:ea typeface="宋体" pitchFamily="24"/>
                <a:sym typeface="_⨹_5_48610"/>
              </a:rPr>
              <a:t>辆的天数有</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5555" name="yt_table_15555"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850450465"/>
              </p:ext>
            </p:extLst>
          </p:nvPr>
        </p:nvGraphicFramePr>
        <p:xfrm>
          <a:off x="540056" y="4880791"/>
          <a:ext cx="4200843" cy="950976"/>
        </p:xfrm>
        <a:graphic>
          <a:graphicData uri="http://schemas.openxmlformats.org/drawingml/2006/table">
            <a:tbl>
              <a:tblPr/>
              <a:tblGrid>
                <a:gridCol w="2557780">
                  <a:extLst>
                    <a:ext uri="{9D8B030D-6E8A-4147-A177-3AD203B41FA5}">
                      <a16:colId xmlns:a16="http://schemas.microsoft.com/office/drawing/2014/main" val="10965"/>
                    </a:ext>
                  </a:extLst>
                </a:gridCol>
                <a:gridCol w="1643063">
                  <a:extLst>
                    <a:ext uri="{9D8B030D-6E8A-4147-A177-3AD203B41FA5}">
                      <a16:colId xmlns:a16="http://schemas.microsoft.com/office/drawing/2014/main" val="10966"/>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9</a:t>
                      </a:r>
                      <a:r>
                        <a:rPr lang="zh-CN" altLang="zh-CN" sz="2400" b="0" i="0" u="none">
                          <a:solidFill>
                            <a:srgbClr val="000000"/>
                          </a:solidFill>
                          <a:effectLst/>
                          <a:latin typeface="Times New Roman" pitchFamily="24"/>
                          <a:ea typeface="宋体" pitchFamily="24"/>
                        </a:rPr>
                        <a:t>天</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10</a:t>
                      </a:r>
                      <a:r>
                        <a:rPr lang="zh-CN" altLang="zh-CN" sz="2400" b="0" i="0" u="none">
                          <a:solidFill>
                            <a:srgbClr val="000000"/>
                          </a:solidFill>
                          <a:effectLst/>
                          <a:latin typeface="Times New Roman" pitchFamily="24"/>
                          <a:ea typeface="宋体" pitchFamily="24"/>
                        </a:rPr>
                        <a:t>天</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76"/>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12</a:t>
                      </a:r>
                      <a:r>
                        <a:rPr lang="zh-CN" altLang="zh-CN" sz="2400" b="0" i="0" u="none">
                          <a:solidFill>
                            <a:srgbClr val="000000"/>
                          </a:solidFill>
                          <a:effectLst/>
                          <a:latin typeface="Times New Roman" pitchFamily="24"/>
                          <a:ea typeface="宋体" pitchFamily="24"/>
                        </a:rPr>
                        <a:t>天</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15</a:t>
                      </a:r>
                      <a:r>
                        <a:rPr lang="zh-CN" altLang="zh-CN" sz="2400" b="0" i="0" u="none">
                          <a:solidFill>
                            <a:srgbClr val="000000"/>
                          </a:solidFill>
                          <a:effectLst/>
                          <a:latin typeface="Times New Roman" pitchFamily="24"/>
                          <a:ea typeface="宋体" pitchFamily="24"/>
                        </a:rPr>
                        <a:t>天</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977"/>
                  </a:ext>
                </a:extLst>
              </a:tr>
            </a:tbl>
          </a:graphicData>
        </a:graphic>
      </p:graphicFrame>
      <p:sp>
        <p:nvSpPr>
          <p:cNvPr id="2" name="文本框 1">
            <a:extLst>
              <a:ext uri="{FF2B5EF4-FFF2-40B4-BE49-F238E27FC236}">
                <a16:creationId xmlns:a16="http://schemas.microsoft.com/office/drawing/2014/main" id="{D82D3607-8D1B-F600-6688-D276FCAB4B23}"/>
              </a:ext>
            </a:extLst>
          </p:cNvPr>
          <p:cNvSpPr txBox="1"/>
          <p:nvPr/>
        </p:nvSpPr>
        <p:spPr>
          <a:xfrm>
            <a:off x="1059708" y="435003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57" name="yt_shape_15557"/>
          <p:cNvSpPr txBox="1"/>
          <p:nvPr/>
        </p:nvSpPr>
        <p:spPr>
          <a:xfrm>
            <a:off x="540119" y="900198"/>
            <a:ext cx="11492915" cy="5638082"/>
          </a:xfrm>
          <a:prstGeom prst="rect">
            <a:avLst/>
          </a:prstGeom>
        </p:spPr>
        <p:txBody>
          <a:bodyPr vert="horz" wrap="square" lIns="0" tIns="0" rIns="0" bIns="0" rtlCol="0">
            <a:noAutofit/>
          </a:bodyPr>
          <a:lstStyle/>
          <a:p>
            <a:pPr eaLnBrk="1" latinLnBrk="0" hangingPunct="0">
              <a:lnSpc>
                <a:spcPct val="110000"/>
              </a:lnSpc>
            </a:pPr>
            <a:r>
              <a:rPr lang="zh-CN" altLang="zh-CN" sz="2400" b="0" i="0" u="none">
                <a:solidFill>
                  <a:srgbClr val="000000"/>
                </a:solidFill>
                <a:effectLst/>
                <a:latin typeface="Times New Roman" pitchFamily="24"/>
                <a:ea typeface="黑体" pitchFamily="24"/>
              </a:rPr>
              <a:t>二、填空题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每题</a:t>
            </a:r>
            <a:r>
              <a:rPr lang="en-US" altLang="zh-CN" sz="2400" b="0" i="0" u="none">
                <a:solidFill>
                  <a:srgbClr val="000000"/>
                </a:solidFill>
                <a:effectLst/>
                <a:latin typeface="Times New Roman" pitchFamily="24"/>
                <a:ea typeface="宋体" pitchFamily="24"/>
              </a:rPr>
              <a:t>7</a:t>
            </a:r>
            <a:r>
              <a:rPr lang="zh-CN" altLang="zh-CN" sz="2400" b="0" i="0" u="none">
                <a:solidFill>
                  <a:srgbClr val="000000"/>
                </a:solidFill>
                <a:effectLst/>
                <a:latin typeface="Times New Roman" pitchFamily="24"/>
                <a:ea typeface="黑体" pitchFamily="24"/>
              </a:rPr>
              <a:t>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共</a:t>
            </a:r>
            <a:r>
              <a:rPr lang="en-US" altLang="zh-CN" sz="2400" b="0" i="0" u="none">
                <a:solidFill>
                  <a:srgbClr val="000000"/>
                </a:solidFill>
                <a:effectLst/>
                <a:latin typeface="Times New Roman" pitchFamily="24"/>
                <a:ea typeface="宋体" pitchFamily="24"/>
              </a:rPr>
              <a:t>35</a:t>
            </a:r>
            <a:r>
              <a:rPr lang="zh-CN" altLang="zh-CN" sz="2400" b="0" i="0" u="none">
                <a:solidFill>
                  <a:srgbClr val="000000"/>
                </a:solidFill>
                <a:effectLst/>
                <a:latin typeface="Times New Roman" pitchFamily="24"/>
                <a:ea typeface="黑体" pitchFamily="24"/>
              </a:rPr>
              <a:t>分</a:t>
            </a:r>
            <a:r>
              <a:rPr lang="zh-CN" altLang="zh-CN" sz="2400" b="0" i="0" u="none">
                <a:solidFill>
                  <a:srgbClr val="000000"/>
                </a:solidFill>
                <a:effectLst/>
                <a:latin typeface="宋体" pitchFamily="24"/>
                <a:ea typeface="宋体" pitchFamily="24"/>
                <a:sym typeface=",isEnd"/>
              </a:rPr>
              <a:t>）</a:t>
            </a:r>
          </a:p>
          <a:p>
            <a:pPr eaLnBrk="1" latinLnBrk="0" hangingPunct="0">
              <a:lnSpc>
                <a:spcPct val="110000"/>
              </a:lnSpc>
            </a:pP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为了解某班同学的营养情况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随机抽取了</a:t>
            </a:r>
            <a:r>
              <a:rPr lang="en-US" altLang="zh-CN" sz="2400" b="0" i="0" u="none">
                <a:solidFill>
                  <a:srgbClr val="000000"/>
                </a:solidFill>
                <a:effectLst/>
                <a:latin typeface="Times New Roman" pitchFamily="24"/>
                <a:ea typeface="宋体" pitchFamily="24"/>
              </a:rPr>
              <a:t>8</a:t>
            </a:r>
            <a:r>
              <a:rPr lang="zh-CN" altLang="zh-CN" sz="2400" b="0" i="0" u="none">
                <a:solidFill>
                  <a:srgbClr val="000000"/>
                </a:solidFill>
                <a:effectLst/>
                <a:latin typeface="Times New Roman" pitchFamily="24"/>
                <a:ea typeface="宋体" pitchFamily="24"/>
              </a:rPr>
              <a:t>位学生的血样进行血色素检测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4b65a,isEnd"/>
              </a:rPr>
              <a:t>测得</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结果如下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单位</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g</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3_edf4c,isEnd"/>
              </a:rPr>
              <a:t>在这个</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问题中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采取了</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调查的方式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总体是</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6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个体是</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800" u="sng">
                <a:solidFill>
                  <a:srgbClr val="000000"/>
                </a:solidFill>
                <a:uFill>
                  <a:solidFill>
                    <a:srgbClr val="000000"/>
                  </a:solidFill>
                </a:uFill>
                <a:latin typeface="Times New Roman"/>
              </a:rPr>
              <a:t> </a:t>
            </a:r>
            <a:r>
              <a:rPr sz="100" spc="-100">
                <a:latin typeface="Times New Roman"/>
              </a:rPr>
              <a:t>⁠</a:t>
            </a:r>
            <a:br>
              <a:rPr lang="zh-CN" altLang="zh-CN" sz="2400" b="0" i="0" u="sng">
                <a:solidFill>
                  <a:srgbClr val="FF0000">
                    <a:alpha val="0"/>
                  </a:srgbClr>
                </a:solidFill>
                <a:effectLst/>
                <a:uFill>
                  <a:solidFill>
                    <a:srgbClr val="000000"/>
                  </a:solidFill>
                </a:uFill>
                <a:latin typeface="Times New Roman" pitchFamily="24"/>
                <a:ea typeface="楷体" pitchFamily="24"/>
                <a:sym typeface="W:6.005039,H:31.68"/>
              </a:rPr>
            </a:b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样本容量是</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6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a:p>
            <a:pPr eaLnBrk="1" latinLnBrk="0" hangingPunct="0">
              <a:lnSpc>
                <a:spcPct val="110000"/>
              </a:lnSpc>
            </a:pPr>
            <a:r>
              <a:rPr lang="en-US" altLang="zh-CN" sz="2400" b="0" i="0" u="none">
                <a:solidFill>
                  <a:srgbClr val="000000"/>
                </a:solidFill>
                <a:effectLst/>
                <a:latin typeface="Times New Roman" pitchFamily="24"/>
                <a:ea typeface="宋体" pitchFamily="24"/>
              </a:rPr>
              <a:t>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七年级学生李明泽五次数学测试成绩分别为</a:t>
            </a:r>
            <a:r>
              <a:rPr lang="en-US" altLang="zh-CN" sz="2400" b="0" i="0" u="none">
                <a:solidFill>
                  <a:srgbClr val="000000"/>
                </a:solidFill>
                <a:effectLst/>
                <a:latin typeface="Times New Roman" pitchFamily="24"/>
                <a:ea typeface="宋体" pitchFamily="24"/>
              </a:rPr>
              <a:t>93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88</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99</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95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96</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单位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分</a:t>
            </a:r>
            <a:r>
              <a:rPr lang="zh-CN" altLang="zh-CN" sz="2400" b="0" i="0" u="none">
                <a:solidFill>
                  <a:srgbClr val="000000"/>
                </a:solidFill>
                <a:effectLst/>
                <a:latin typeface="宋体" pitchFamily="24"/>
                <a:ea typeface="宋体" pitchFamily="24"/>
                <a:sym typeface="_⨹_2_adb17,isEnd"/>
              </a:rPr>
              <a:t>），</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选用哪种常用统计图描述这组数据比较合适</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请填在横线上</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8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a:p>
            <a:pPr eaLnBrk="1" latinLnBrk="0" hangingPunct="0">
              <a:lnSpc>
                <a:spcPct val="110000"/>
              </a:lnSpc>
            </a:pP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某中学新建食堂正式投入使用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为提高服务质量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2_bf092,isEnd"/>
              </a:rPr>
              <a:t>食堂管理人员对学生进行了</a:t>
            </a:r>
            <a:br>
              <a:rPr lang="zh-CN" altLang="zh-CN" sz="2400" b="0" i="0" u="none">
                <a:solidFill>
                  <a:srgbClr val="000000"/>
                </a:solidFill>
                <a:effectLst/>
                <a:latin typeface="Times New Roman" pitchFamily="24"/>
                <a:ea typeface="宋体" pitchFamily="24"/>
              </a:rPr>
            </a:b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最受欢迎菜品</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的调查统计</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以下是打乱了的调查统计顺序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8_688fd,isEnd"/>
              </a:rPr>
              <a:t>请按正确顺序重新</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排序</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填序号</a:t>
            </a:r>
            <a:r>
              <a:rPr lang="zh-CN" altLang="zh-CN" sz="2400" b="0" i="0" u="none">
                <a:solidFill>
                  <a:srgbClr val="000000"/>
                </a:solidFill>
                <a:effectLst/>
                <a:latin typeface="宋体" pitchFamily="24"/>
                <a:ea typeface="宋体" pitchFamily="24"/>
                <a:sym typeface=",isEnd"/>
              </a:rPr>
              <a:t>）</a:t>
            </a:r>
          </a:p>
          <a:p>
            <a:pPr eaLnBrk="1" latinLnBrk="0" hangingPunct="0">
              <a:lnSpc>
                <a:spcPct val="110000"/>
              </a:lnSpc>
            </a:pP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Times New Roman" pitchFamily="24"/>
                <a:ea typeface="楷体" pitchFamily="24"/>
              </a:rPr>
              <a:t>绘制扇形统计图</a:t>
            </a:r>
            <a:r>
              <a:rPr lang="zh-CN" altLang="zh-CN" sz="2400" b="0" i="0" u="none">
                <a:solidFill>
                  <a:srgbClr val="000000"/>
                </a:solidFill>
                <a:effectLst/>
                <a:latin typeface="宋体" pitchFamily="24"/>
                <a:ea typeface="宋体" pitchFamily="24"/>
                <a:sym typeface=",isEnd"/>
              </a:rPr>
              <a:t>；</a:t>
            </a:r>
          </a:p>
          <a:p>
            <a:pPr eaLnBrk="1" latinLnBrk="0" hangingPunct="0">
              <a:lnSpc>
                <a:spcPct val="110000"/>
              </a:lnSpc>
            </a:pP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Times New Roman" pitchFamily="24"/>
                <a:ea typeface="楷体" pitchFamily="24"/>
              </a:rPr>
              <a:t>收集最受学生欢迎菜品的数据</a:t>
            </a:r>
            <a:r>
              <a:rPr lang="zh-CN" altLang="zh-CN" sz="2400" b="0" i="0" u="none">
                <a:solidFill>
                  <a:srgbClr val="000000"/>
                </a:solidFill>
                <a:effectLst/>
                <a:latin typeface="宋体" pitchFamily="24"/>
                <a:ea typeface="宋体" pitchFamily="24"/>
                <a:sym typeface=",isEnd"/>
              </a:rPr>
              <a:t>；</a:t>
            </a:r>
          </a:p>
          <a:p>
            <a:pPr eaLnBrk="1" latinLnBrk="0" hangingPunct="0">
              <a:lnSpc>
                <a:spcPct val="110000"/>
              </a:lnSpc>
            </a:pPr>
            <a:r>
              <a:rPr lang="en-US" altLang="zh-CN" sz="2400" b="0" i="0" u="none">
                <a:solidFill>
                  <a:srgbClr val="000000"/>
                </a:solidFill>
                <a:effectLst/>
                <a:latin typeface="宋体" pitchFamily="24"/>
                <a:ea typeface="宋体" pitchFamily="24"/>
              </a:rPr>
              <a:t>③</a:t>
            </a:r>
            <a:r>
              <a:rPr lang="zh-CN" altLang="zh-CN" sz="2400" b="0" i="0" u="none">
                <a:solidFill>
                  <a:srgbClr val="000000"/>
                </a:solidFill>
                <a:effectLst/>
                <a:latin typeface="Times New Roman" pitchFamily="24"/>
                <a:ea typeface="楷体" pitchFamily="24"/>
              </a:rPr>
              <a:t>利用扇形统计图分析出最受学生欢迎的菜品</a:t>
            </a:r>
            <a:r>
              <a:rPr lang="zh-CN" altLang="zh-CN" sz="2400" b="0" i="0" u="none">
                <a:solidFill>
                  <a:srgbClr val="000000"/>
                </a:solidFill>
                <a:effectLst/>
                <a:latin typeface="宋体" pitchFamily="24"/>
                <a:ea typeface="宋体" pitchFamily="24"/>
                <a:sym typeface=",isEnd"/>
              </a:rPr>
              <a:t>；</a:t>
            </a:r>
          </a:p>
          <a:p>
            <a:pPr eaLnBrk="1" latinLnBrk="0" hangingPunct="0">
              <a:lnSpc>
                <a:spcPct val="110000"/>
              </a:lnSpc>
            </a:pPr>
            <a:r>
              <a:rPr lang="en-US" altLang="zh-CN" sz="2400" b="0" i="0" u="none">
                <a:solidFill>
                  <a:srgbClr val="000000"/>
                </a:solidFill>
                <a:effectLst/>
                <a:latin typeface="宋体" pitchFamily="24"/>
                <a:ea typeface="宋体" pitchFamily="24"/>
              </a:rPr>
              <a:t>④</a:t>
            </a:r>
            <a:r>
              <a:rPr lang="zh-CN" altLang="zh-CN" sz="2400" b="0" i="0" u="none">
                <a:solidFill>
                  <a:srgbClr val="000000"/>
                </a:solidFill>
                <a:effectLst/>
                <a:latin typeface="Times New Roman" pitchFamily="24"/>
                <a:ea typeface="楷体" pitchFamily="24"/>
              </a:rPr>
              <a:t>整理所收集的数据</a:t>
            </a:r>
            <a:r>
              <a:rPr lang="en-US"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0A8F1086-6223-B948-E374-4D90B332DAF1}"/>
              </a:ext>
            </a:extLst>
          </p:cNvPr>
          <p:cNvSpPr txBox="1"/>
          <p:nvPr/>
        </p:nvSpPr>
        <p:spPr>
          <a:xfrm>
            <a:off x="2888508" y="2060400"/>
            <a:ext cx="1094487" cy="495948"/>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抽样</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CD426422-097E-E1A6-F502-543770A10503}"/>
              </a:ext>
            </a:extLst>
          </p:cNvPr>
          <p:cNvSpPr txBox="1"/>
          <p:nvPr/>
        </p:nvSpPr>
        <p:spPr>
          <a:xfrm>
            <a:off x="6850907" y="2060400"/>
            <a:ext cx="2923286" cy="495948"/>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该班同学的血色素</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2FC756AC-7648-046F-8DAC-A7E730ED0F75}"/>
              </a:ext>
            </a:extLst>
          </p:cNvPr>
          <p:cNvSpPr txBox="1"/>
          <p:nvPr/>
        </p:nvSpPr>
        <p:spPr>
          <a:xfrm>
            <a:off x="11118107" y="2060400"/>
            <a:ext cx="561086" cy="495948"/>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sym typeface="_⨹_1_9aab1"/>
              </a:rPr>
              <a:t>每</a:t>
            </a:r>
            <a:b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br>
            <a:endParaRPr lang="zh-CN" altLang="en-US">
              <a:solidFill>
                <a:srgbClr val="FF0000"/>
              </a:solidFill>
            </a:endParaRPr>
          </a:p>
        </p:txBody>
      </p:sp>
      <p:sp>
        <p:nvSpPr>
          <p:cNvPr id="5" name="文本框 4">
            <a:extLst>
              <a:ext uri="{FF2B5EF4-FFF2-40B4-BE49-F238E27FC236}">
                <a16:creationId xmlns:a16="http://schemas.microsoft.com/office/drawing/2014/main" id="{B7415B93-28D5-4B9F-DD2E-866381E71CB4}"/>
              </a:ext>
            </a:extLst>
          </p:cNvPr>
          <p:cNvSpPr txBox="1"/>
          <p:nvPr/>
        </p:nvSpPr>
        <p:spPr>
          <a:xfrm>
            <a:off x="450108" y="2462736"/>
            <a:ext cx="2618486" cy="495948"/>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位同学的血色素</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6" name="文本框 5">
            <a:extLst>
              <a:ext uri="{FF2B5EF4-FFF2-40B4-BE49-F238E27FC236}">
                <a16:creationId xmlns:a16="http://schemas.microsoft.com/office/drawing/2014/main" id="{85F55973-58C0-E9EB-99C0-FFA54D6F47CD}"/>
              </a:ext>
            </a:extLst>
          </p:cNvPr>
          <p:cNvSpPr txBox="1"/>
          <p:nvPr/>
        </p:nvSpPr>
        <p:spPr>
          <a:xfrm>
            <a:off x="5022108" y="2462736"/>
            <a:ext cx="637286" cy="495948"/>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8</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7" name="文本框 6">
            <a:extLst>
              <a:ext uri="{FF2B5EF4-FFF2-40B4-BE49-F238E27FC236}">
                <a16:creationId xmlns:a16="http://schemas.microsoft.com/office/drawing/2014/main" id="{EC254EEF-26B2-CF1E-7E49-68B59571D096}"/>
              </a:ext>
            </a:extLst>
          </p:cNvPr>
          <p:cNvSpPr txBox="1"/>
          <p:nvPr/>
        </p:nvSpPr>
        <p:spPr>
          <a:xfrm>
            <a:off x="8984507" y="3267408"/>
            <a:ext cx="2008886" cy="495948"/>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折线统计图</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8" name="文本框 7">
            <a:extLst>
              <a:ext uri="{FF2B5EF4-FFF2-40B4-BE49-F238E27FC236}">
                <a16:creationId xmlns:a16="http://schemas.microsoft.com/office/drawing/2014/main" id="{6EDBC9D5-F60B-7BA5-9B31-F5E98DC6AE1A}"/>
              </a:ext>
            </a:extLst>
          </p:cNvPr>
          <p:cNvSpPr txBox="1"/>
          <p:nvPr/>
        </p:nvSpPr>
        <p:spPr>
          <a:xfrm>
            <a:off x="1669308" y="4474416"/>
            <a:ext cx="1704086" cy="495948"/>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②④①③</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blinds(horizontal)">
                                      <p:cBhvr>
                                        <p:cTn id="30" dur="500"/>
                                        <p:tgtEl>
                                          <p:spTgt spid="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Effect transition="in" filter="blinds(horizontal)">
                                      <p:cBhvr>
                                        <p:cTn id="3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65" name="yt_shape_15565"/>
          <p:cNvSpPr txBox="1"/>
          <p:nvPr/>
        </p:nvSpPr>
        <p:spPr>
          <a:xfrm>
            <a:off x="540120" y="900000"/>
            <a:ext cx="11111999"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王老师对本班</a:t>
            </a:r>
            <a:r>
              <a:rPr lang="en-US" altLang="zh-CN" sz="2400" b="0" i="0" u="none">
                <a:solidFill>
                  <a:srgbClr val="000000"/>
                </a:solidFill>
                <a:effectLst/>
                <a:latin typeface="Times New Roman" pitchFamily="24"/>
                <a:ea typeface="宋体" pitchFamily="24"/>
              </a:rPr>
              <a:t>40</a:t>
            </a:r>
            <a:r>
              <a:rPr lang="zh-CN" altLang="zh-CN" sz="2400" b="0" i="0" u="none">
                <a:solidFill>
                  <a:srgbClr val="000000"/>
                </a:solidFill>
                <a:effectLst/>
                <a:latin typeface="Times New Roman" pitchFamily="24"/>
                <a:ea typeface="宋体" pitchFamily="24"/>
              </a:rPr>
              <a:t>名学生的血型做了统计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列出如下的统计表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则本</a:t>
            </a:r>
            <a:r>
              <a:rPr lang="zh-CN" altLang="zh-CN" sz="2400" b="0" i="0" u="none" spc="375">
                <a:solidFill>
                  <a:srgbClr val="000000"/>
                </a:solidFill>
                <a:effectLst/>
                <a:latin typeface="Times New Roman" pitchFamily="24"/>
                <a:ea typeface="宋体" pitchFamily="24"/>
              </a:rPr>
              <a:t>班</a:t>
            </a:r>
            <a:r>
              <a:rPr lang="en-US" altLang="zh-CN" sz="2400" b="0" i="1" u="none" spc="375">
                <a:solidFill>
                  <a:srgbClr val="000000"/>
                </a:solidFill>
                <a:effectLst/>
                <a:latin typeface="Times New Roman" pitchFamily="24"/>
                <a:ea typeface="宋体" pitchFamily="24"/>
              </a:rPr>
              <a:t>A</a:t>
            </a:r>
            <a:r>
              <a:rPr lang="zh-CN" altLang="zh-CN" sz="2400" b="0" i="0" u="none">
                <a:solidFill>
                  <a:srgbClr val="000000"/>
                </a:solidFill>
                <a:effectLst/>
                <a:latin typeface="Times New Roman" pitchFamily="24"/>
                <a:ea typeface="宋体" pitchFamily="24"/>
                <a:sym typeface="_⨹_3_48a42,isEnd"/>
              </a:rPr>
              <a:t>型血的</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人数是</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人</a:t>
            </a:r>
            <a:r>
              <a:rPr lang="en-US" altLang="zh-CN" sz="2400" b="0" i="0" u="none">
                <a:solidFill>
                  <a:srgbClr val="000000"/>
                </a:solidFill>
                <a:effectLst/>
                <a:latin typeface="宋体" pitchFamily="24"/>
                <a:ea typeface="宋体" pitchFamily="24"/>
                <a:sym typeface=",isEnd"/>
              </a:rPr>
              <a:t>.</a:t>
            </a:r>
          </a:p>
        </p:txBody>
      </p:sp>
      <p:graphicFrame>
        <p:nvGraphicFramePr>
          <p:cNvPr id="15566" name="yt_table_15566"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110301293"/>
              </p:ext>
            </p:extLst>
          </p:nvPr>
        </p:nvGraphicFramePr>
        <p:xfrm>
          <a:off x="540000" y="2011799"/>
          <a:ext cx="11111997" cy="1133856"/>
        </p:xfrm>
        <a:graphic>
          <a:graphicData uri="http://schemas.openxmlformats.org/drawingml/2006/table">
            <a:tbl>
              <a:tblPr>
                <a:tableStyleId>{5940675A-B579-460E-94D1-54222C63F5DA}</a:tableStyleId>
              </a:tblPr>
              <a:tblGrid>
                <a:gridCol w="3704917">
                  <a:extLst>
                    <a:ext uri="{9D8B030D-6E8A-4147-A177-3AD203B41FA5}">
                      <a16:colId xmlns:a16="http://schemas.microsoft.com/office/drawing/2014/main" val="20000"/>
                    </a:ext>
                  </a:extLst>
                </a:gridCol>
                <a:gridCol w="1684804">
                  <a:extLst>
                    <a:ext uri="{9D8B030D-6E8A-4147-A177-3AD203B41FA5}">
                      <a16:colId xmlns:a16="http://schemas.microsoft.com/office/drawing/2014/main" val="20001"/>
                    </a:ext>
                  </a:extLst>
                </a:gridCol>
                <a:gridCol w="2020113">
                  <a:extLst>
                    <a:ext uri="{9D8B030D-6E8A-4147-A177-3AD203B41FA5}">
                      <a16:colId xmlns:a16="http://schemas.microsoft.com/office/drawing/2014/main" val="20002"/>
                    </a:ext>
                  </a:extLst>
                </a:gridCol>
                <a:gridCol w="2020113">
                  <a:extLst>
                    <a:ext uri="{9D8B030D-6E8A-4147-A177-3AD203B41FA5}">
                      <a16:colId xmlns:a16="http://schemas.microsoft.com/office/drawing/2014/main" val="20003"/>
                    </a:ext>
                  </a:extLst>
                </a:gridCol>
                <a:gridCol w="1682050">
                  <a:extLst>
                    <a:ext uri="{9D8B030D-6E8A-4147-A177-3AD203B41FA5}">
                      <a16:colId xmlns:a16="http://schemas.microsoft.com/office/drawing/2014/main" val="20004"/>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楷体" pitchFamily="24"/>
                        </a:rPr>
                        <a:t>组别</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spc="375">
                          <a:solidFill>
                            <a:srgbClr val="000000"/>
                          </a:solidFill>
                          <a:effectLst/>
                          <a:latin typeface="Times New Roman" pitchFamily="24"/>
                          <a:ea typeface="宋体" pitchFamily="24"/>
                        </a:rPr>
                        <a:t>A</a:t>
                      </a:r>
                      <a:r>
                        <a:rPr lang="zh-CN" altLang="zh-CN" sz="2400" b="0" i="0" u="none">
                          <a:solidFill>
                            <a:srgbClr val="000000"/>
                          </a:solidFill>
                          <a:effectLst/>
                          <a:latin typeface="Times New Roman" pitchFamily="24"/>
                          <a:ea typeface="楷体" pitchFamily="24"/>
                        </a:rPr>
                        <a:t>型</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楷体" pitchFamily="24"/>
                        </a:rPr>
                        <a:t>型</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宋体" pitchFamily="24"/>
                        </a:rPr>
                        <a:t>A</a:t>
                      </a:r>
                      <a:r>
                        <a:rPr lang="en-US" altLang="zh-CN" sz="2400" b="0" i="1" u="none" spc="375">
                          <a:solidFill>
                            <a:srgbClr val="000000"/>
                          </a:solidFill>
                          <a:effectLst/>
                          <a:latin typeface="Times New Roman" pitchFamily="24"/>
                          <a:ea typeface="宋体" pitchFamily="24"/>
                        </a:rPr>
                        <a:t>B</a:t>
                      </a:r>
                      <a:r>
                        <a:rPr lang="zh-CN" altLang="zh-CN" sz="2400" b="0" i="0" u="none">
                          <a:solidFill>
                            <a:srgbClr val="000000"/>
                          </a:solidFill>
                          <a:effectLst/>
                          <a:latin typeface="Times New Roman" pitchFamily="24"/>
                          <a:ea typeface="楷体" pitchFamily="24"/>
                        </a:rPr>
                        <a:t>型</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spc="375">
                          <a:solidFill>
                            <a:srgbClr val="000000"/>
                          </a:solidFill>
                          <a:effectLst/>
                          <a:latin typeface="Times New Roman" pitchFamily="24"/>
                          <a:ea typeface="宋体" pitchFamily="24"/>
                        </a:rPr>
                        <a:t>O</a:t>
                      </a:r>
                      <a:r>
                        <a:rPr lang="zh-CN" altLang="zh-CN" sz="2400" b="0" i="0" u="none">
                          <a:solidFill>
                            <a:srgbClr val="000000"/>
                          </a:solidFill>
                          <a:effectLst/>
                          <a:latin typeface="Times New Roman" pitchFamily="24"/>
                          <a:ea typeface="楷体" pitchFamily="24"/>
                        </a:rPr>
                        <a:t>型</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楷体" pitchFamily="24"/>
                        </a:rPr>
                        <a:t>百分率</a:t>
                      </a:r>
                      <a:r>
                        <a:rPr lang="zh-CN" altLang="zh-CN" sz="2400" b="0" i="0" u="none">
                          <a:solidFill>
                            <a:srgbClr val="000000"/>
                          </a:solidFill>
                          <a:effectLst/>
                          <a:latin typeface="宋体" pitchFamily="24"/>
                          <a:ea typeface="宋体" pitchFamily="24"/>
                        </a:rPr>
                        <a:t>（％）</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spc="375">
                          <a:solidFill>
                            <a:srgbClr val="000000"/>
                          </a:solidFill>
                          <a:effectLst/>
                          <a:latin typeface="Times New Roman" pitchFamily="24"/>
                          <a:ea typeface="宋体" pitchFamily="24"/>
                        </a:rPr>
                        <a:t>x</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宋体"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sp>
        <p:nvSpPr>
          <p:cNvPr id="15568" name="yt_shape_15568"/>
          <p:cNvSpPr txBox="1"/>
          <p:nvPr/>
        </p:nvSpPr>
        <p:spPr>
          <a:xfrm>
            <a:off x="540120" y="3196193"/>
            <a:ext cx="11492915" cy="1388778"/>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某校征集校运会会徽</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遴选出甲</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乙</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丙三种图案</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为了解何种图案更受欢迎</a:t>
            </a:r>
            <a:r>
              <a:rPr lang="zh-CN" altLang="zh-CN" sz="2400" b="0" i="0" u="none">
                <a:solidFill>
                  <a:srgbClr val="000000"/>
                </a:solidFill>
                <a:effectLst/>
                <a:latin typeface="宋体" pitchFamily="24"/>
                <a:ea typeface="宋体" pitchFamily="24"/>
                <a:sym typeface="_⨹_1_8ccdb,isEnd"/>
              </a:rPr>
              <a:t>，</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随机调查了该校</a:t>
            </a:r>
            <a:r>
              <a:rPr lang="en-US" altLang="zh-CN" sz="2400" b="0" i="0" u="none">
                <a:solidFill>
                  <a:srgbClr val="000000"/>
                </a:solidFill>
                <a:effectLst/>
                <a:latin typeface="Times New Roman" pitchFamily="24"/>
                <a:ea typeface="宋体" pitchFamily="24"/>
              </a:rPr>
              <a:t>100</a:t>
            </a:r>
            <a:r>
              <a:rPr lang="zh-CN" altLang="zh-CN" sz="2400" b="0" i="0" u="none">
                <a:solidFill>
                  <a:srgbClr val="000000"/>
                </a:solidFill>
                <a:effectLst/>
                <a:latin typeface="Times New Roman" pitchFamily="24"/>
                <a:ea typeface="宋体" pitchFamily="24"/>
              </a:rPr>
              <a:t>名学生</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其中</a:t>
            </a:r>
            <a:r>
              <a:rPr lang="en-US" altLang="zh-CN" sz="2400" b="0" i="0" u="none">
                <a:solidFill>
                  <a:srgbClr val="000000"/>
                </a:solidFill>
                <a:effectLst/>
                <a:latin typeface="Times New Roman" pitchFamily="24"/>
                <a:ea typeface="宋体" pitchFamily="24"/>
              </a:rPr>
              <a:t>60</a:t>
            </a:r>
            <a:r>
              <a:rPr lang="zh-CN" altLang="zh-CN" sz="2400" b="0" i="0" u="none">
                <a:solidFill>
                  <a:srgbClr val="000000"/>
                </a:solidFill>
                <a:effectLst/>
                <a:latin typeface="Times New Roman" pitchFamily="24"/>
                <a:ea typeface="宋体" pitchFamily="24"/>
              </a:rPr>
              <a:t>名同学喜欢甲图案</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若该校共有</a:t>
            </a:r>
            <a:r>
              <a:rPr lang="en-US" altLang="zh-CN" sz="2400" b="0" i="0" u="none">
                <a:solidFill>
                  <a:srgbClr val="000000"/>
                </a:solidFill>
                <a:effectLst/>
                <a:latin typeface="Times New Roman" pitchFamily="24"/>
                <a:ea typeface="宋体" pitchFamily="24"/>
              </a:rPr>
              <a:t>2000</a:t>
            </a:r>
            <a:r>
              <a:rPr lang="zh-CN" altLang="zh-CN" sz="2400" b="0" i="0" u="none">
                <a:solidFill>
                  <a:srgbClr val="000000"/>
                </a:solidFill>
                <a:effectLst/>
                <a:latin typeface="Times New Roman" pitchFamily="24"/>
                <a:ea typeface="宋体" pitchFamily="24"/>
              </a:rPr>
              <a:t>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709bd,isEnd"/>
              </a:rPr>
              <a:t>根据</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所学的统计知识可以估计该校喜欢甲图案的学生有</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2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人</a:t>
            </a:r>
            <a:r>
              <a:rPr lang="en-US"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8B9A4FC4-3C9F-C011-8B1A-F25D55358758}"/>
              </a:ext>
            </a:extLst>
          </p:cNvPr>
          <p:cNvSpPr txBox="1"/>
          <p:nvPr/>
        </p:nvSpPr>
        <p:spPr>
          <a:xfrm>
            <a:off x="1669309" y="1328682"/>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BF0CD1BA-94FE-3EA9-ABBE-1FA560089805}"/>
              </a:ext>
            </a:extLst>
          </p:cNvPr>
          <p:cNvSpPr txBox="1"/>
          <p:nvPr/>
        </p:nvSpPr>
        <p:spPr>
          <a:xfrm>
            <a:off x="7460508" y="4100363"/>
            <a:ext cx="10944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1200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69" name="yt_shape_15569"/>
          <p:cNvSpPr txBox="1"/>
          <p:nvPr/>
        </p:nvSpPr>
        <p:spPr>
          <a:xfrm>
            <a:off x="540119" y="900000"/>
            <a:ext cx="11492915" cy="1868910"/>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rPr>
              <a:t>三、解答题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共</a:t>
            </a:r>
            <a:r>
              <a:rPr lang="en-US" altLang="zh-CN" sz="2400" b="0" i="0" u="none">
                <a:solidFill>
                  <a:srgbClr val="000000"/>
                </a:solidFill>
                <a:effectLst/>
                <a:latin typeface="Times New Roman" pitchFamily="24"/>
                <a:ea typeface="宋体" pitchFamily="24"/>
              </a:rPr>
              <a:t>29</a:t>
            </a:r>
            <a:r>
              <a:rPr lang="zh-CN" altLang="zh-CN" sz="2400" b="0" i="0" u="none">
                <a:solidFill>
                  <a:srgbClr val="000000"/>
                </a:solidFill>
                <a:effectLst/>
                <a:latin typeface="Times New Roman" pitchFamily="24"/>
                <a:ea typeface="黑体" pitchFamily="24"/>
              </a:rPr>
              <a:t>分</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en-US" altLang="zh-CN" sz="2400" b="0" i="0" u="none">
                <a:solidFill>
                  <a:srgbClr val="000000"/>
                </a:solidFill>
                <a:effectLst/>
                <a:latin typeface="Times New Roman" pitchFamily="24"/>
                <a:ea typeface="宋体" pitchFamily="24"/>
              </a:rPr>
              <a:t>12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14</a:t>
            </a:r>
            <a:r>
              <a:rPr lang="zh-CN" altLang="zh-CN" sz="2400" b="0" i="0" u="none">
                <a:solidFill>
                  <a:srgbClr val="000000"/>
                </a:solidFill>
                <a:effectLst/>
                <a:latin typeface="Times New Roman" pitchFamily="24"/>
                <a:ea typeface="宋体" pitchFamily="24"/>
              </a:rPr>
              <a:t>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某校组织了一次防溺水</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防交通事故</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防食物中毒</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7_20435"/>
              </a:rPr>
              <a:t>防校园欺凌及其</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他各种安全意识的调查活动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了解同学们在哪些方面的安全意识薄弱</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06dba"/>
              </a:rPr>
              <a:t>便于今后更</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好地开展安全教育活动</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根据调查结果</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绘制出图</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图</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两幅不完整的统计图</a:t>
            </a:r>
            <a:r>
              <a:rPr lang="en-US" altLang="zh-CN" sz="2400" b="0" i="0" u="none">
                <a:solidFill>
                  <a:srgbClr val="000000"/>
                </a:solidFill>
                <a:effectLst/>
                <a:latin typeface="宋体" pitchFamily="24"/>
                <a:ea typeface="宋体" pitchFamily="24"/>
              </a:rPr>
              <a:t>.</a:t>
            </a:r>
          </a:p>
        </p:txBody>
      </p:sp>
      <p:pic>
        <p:nvPicPr>
          <p:cNvPr id="15571" name="yt_image_15571" title="H_306.53543">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3332920" y="2924944"/>
            <a:ext cx="5526160" cy="35390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73" name="yt_shape_15573"/>
          <p:cNvSpPr txBox="1"/>
          <p:nvPr/>
        </p:nvSpPr>
        <p:spPr>
          <a:xfrm>
            <a:off x="540000" y="900000"/>
            <a:ext cx="10618291" cy="908647"/>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Times New Roman" pitchFamily="24"/>
                <a:ea typeface="宋体" pitchFamily="24"/>
              </a:rPr>
              <a:t>请结合图中的信息解答下列问题</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本次调查的人数为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其中防校园欺凌意识薄弱的人数占</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65146C7B-83A5-75D2-6003-A9CE8CE13467}"/>
              </a:ext>
            </a:extLst>
          </p:cNvPr>
          <p:cNvSpPr txBox="1"/>
          <p:nvPr/>
        </p:nvSpPr>
        <p:spPr>
          <a:xfrm>
            <a:off x="3955189" y="1328682"/>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50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D807ECB3-CCE4-3DE5-B81F-ABC7EED275D3}"/>
              </a:ext>
            </a:extLst>
          </p:cNvPr>
          <p:cNvSpPr txBox="1"/>
          <p:nvPr/>
        </p:nvSpPr>
        <p:spPr>
          <a:xfrm>
            <a:off x="9746389" y="1328682"/>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pic>
        <p:nvPicPr>
          <p:cNvPr id="4" name="yt_image_15571" title="H_306.53543">
            <a:extLst>
              <a:ext uri="{FF2B5EF4-FFF2-40B4-BE49-F238E27FC236}">
                <a16:creationId xmlns:a16="http://schemas.microsoft.com/office/drawing/2014/main" id="{E22E362F-C967-B310-AEC9-4186169D05D4}"/>
              </a:ex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3332920" y="1990227"/>
            <a:ext cx="5526160" cy="35390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576" name="yt_shape_15576"/>
          <p:cNvSpPr txBox="1"/>
          <p:nvPr/>
        </p:nvSpPr>
        <p:spPr>
          <a:xfrm>
            <a:off x="540000" y="900000"/>
            <a:ext cx="4462760" cy="1372299"/>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补全条形统计图</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24</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人</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补全条形统计图如图</a:t>
            </a:r>
            <a:r>
              <a:rPr lang="en-US" altLang="zh-CN" sz="2400" b="0" i="0" u="none">
                <a:solidFill>
                  <a:srgbClr val="FF0000">
                    <a:alpha val="0"/>
                  </a:srgbClr>
                </a:solidFill>
                <a:effectLst/>
                <a:latin typeface="宋体" pitchFamily="24"/>
                <a:ea typeface="宋体" pitchFamily="24"/>
              </a:rPr>
              <a:t>.</a:t>
            </a:r>
          </a:p>
        </p:txBody>
      </p:sp>
      <p:sp>
        <p:nvSpPr>
          <p:cNvPr id="15579" name="yt_shape_15579"/>
          <p:cNvSpPr txBox="1"/>
          <p:nvPr/>
        </p:nvSpPr>
        <p:spPr>
          <a:xfrm>
            <a:off x="540000" y="2474622"/>
            <a:ext cx="2869888" cy="2683492"/>
          </a:xfrm>
          <a:prstGeom prst="rect">
            <a:avLst/>
          </a:prstGeom>
        </p:spPr>
        <p:txBody>
          <a:bodyPr vert="horz" wrap="none" lIns="0" tIns="0" rIns="0" bIns="0" rtlCol="0">
            <a:noAutofit/>
          </a:bodyPr>
          <a:lstStyle/>
          <a:p>
            <a:pPr algn="l" eaLnBrk="1" latinLnBrk="0" hangingPunct="0">
              <a:lnSpc>
                <a:spcPct val="129999"/>
              </a:lnSpc>
            </a:pPr>
            <a:r>
              <a:rPr lang="en-US" altLang="zh-CN" sz="14900" b="0" i="0" u="none" spc="-14900">
                <a:solidFill>
                  <a:srgbClr val="1EE3CF"/>
                </a:solidFill>
                <a:effectLst/>
                <a:latin typeface="Times New Roman" pitchFamily="127"/>
                <a:ea typeface="宋体" pitchFamily="127"/>
              </a:rPr>
              <a:t> </a:t>
            </a:r>
            <a:r>
              <a:rPr lang="en-US" altLang="zh-CN" sz="14900" b="0" i="0" u="none" spc="18654">
                <a:solidFill>
                  <a:srgbClr val="1EE3CF"/>
                </a:solidFill>
                <a:effectLst/>
                <a:latin typeface="Times New Roman" pitchFamily="127"/>
                <a:ea typeface="宋体" pitchFamily="127"/>
              </a:rPr>
              <a:t> </a:t>
            </a:r>
          </a:p>
        </p:txBody>
      </p:sp>
      <p:pic>
        <p:nvPicPr>
          <p:cNvPr id="15578" name="yt_image_15578" title="H_233.95062">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2104904" y="2474622"/>
            <a:ext cx="2841541" cy="2971173"/>
          </a:xfrm>
          <a:prstGeom prst="rect">
            <a:avLst/>
          </a:prstGeom>
          <a:noFill/>
          <a:extLst>
            <a:ext uri="{909E8E84-426E-40DD-AFC4-6F175D3DCCD1}">
              <a14:hiddenFill xmlns:a14="http://schemas.microsoft.com/office/drawing/2010/main">
                <a:solidFill>
                  <a:srgbClr val="FFFFFF"/>
                </a:solidFill>
              </a14:hiddenFill>
            </a:ext>
          </a:extLst>
        </p:spPr>
      </p:pic>
      <p:sp>
        <p:nvSpPr>
          <p:cNvPr id="15581" name="yt_shape_15581"/>
          <p:cNvSpPr txBox="1"/>
          <p:nvPr/>
        </p:nvSpPr>
        <p:spPr>
          <a:xfrm>
            <a:off x="540000" y="5495928"/>
            <a:ext cx="8925520" cy="908647"/>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请你根据题中的信息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给该校的安全教育提一个合理的建议</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建议</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加强学生的防校园欺凌意识</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答案不唯一</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1A90C11F-4661-9C26-2566-22EA897BDCAA}"/>
              </a:ext>
            </a:extLst>
          </p:cNvPr>
          <p:cNvSpPr txBox="1"/>
          <p:nvPr/>
        </p:nvSpPr>
        <p:spPr>
          <a:xfrm>
            <a:off x="449989" y="1328682"/>
            <a:ext cx="459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748A09EB-6509-3A3B-2A85-83A6DA3EBDEC}"/>
              </a:ext>
            </a:extLst>
          </p:cNvPr>
          <p:cNvSpPr txBox="1"/>
          <p:nvPr/>
        </p:nvSpPr>
        <p:spPr>
          <a:xfrm>
            <a:off x="449989" y="1804170"/>
            <a:ext cx="30756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补全条形统计图如图</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91B6C8C4-DC47-0E71-F219-87BF55601C0B}"/>
              </a:ext>
            </a:extLst>
          </p:cNvPr>
          <p:cNvSpPr txBox="1"/>
          <p:nvPr/>
        </p:nvSpPr>
        <p:spPr>
          <a:xfrm>
            <a:off x="449989" y="5924610"/>
            <a:ext cx="84096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建议</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加强学生的防校园欺凌意识</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答案不唯一</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pic>
        <p:nvPicPr>
          <p:cNvPr id="5" name="yt_image_15571" title="H_306.53543">
            <a:extLst>
              <a:ext uri="{FF2B5EF4-FFF2-40B4-BE49-F238E27FC236}">
                <a16:creationId xmlns:a16="http://schemas.microsoft.com/office/drawing/2014/main" id="{6C7F8752-BCDA-9E3E-7D68-E95102333607}"/>
              </a:ex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6456040" y="1052736"/>
            <a:ext cx="5526160" cy="35390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578"/>
                                        </p:tgtEl>
                                        <p:attrNameLst>
                                          <p:attrName>style.visibility</p:attrName>
                                        </p:attrNameLst>
                                      </p:cBhvr>
                                      <p:to>
                                        <p:strVal val="visible"/>
                                      </p:to>
                                    </p:set>
                                    <p:animEffect transition="in" filter="blinds(horizontal)">
                                      <p:cBhvr>
                                        <p:cTn id="17" dur="500"/>
                                        <p:tgtEl>
                                          <p:spTgt spid="1557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1410</Words>
  <Application>Microsoft Office PowerPoint</Application>
  <PresentationFormat>宽屏</PresentationFormat>
  <Paragraphs>110</Paragraphs>
  <Slides>13</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13</vt:i4>
      </vt:variant>
    </vt:vector>
  </HeadingPairs>
  <TitlesOfParts>
    <vt:vector size="23" baseType="lpstr">
      <vt:lpstr>等线</vt:lpstr>
      <vt:lpstr>等线 Light</vt:lpstr>
      <vt:lpstr>黑体</vt:lpstr>
      <vt:lpstr>宋体</vt:lpstr>
      <vt:lpstr>微软雅黑</vt:lpstr>
      <vt:lpstr>Arial</vt:lpstr>
      <vt:lpstr>Cambria Math</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崇阳 徐</cp:lastModifiedBy>
  <cp:revision>11</cp:revision>
  <dcterms:created xsi:type="dcterms:W3CDTF">2024-08-14T05:26:56Z</dcterms:created>
  <dcterms:modified xsi:type="dcterms:W3CDTF">2024-08-15T07:19:05Z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A3D2DAF13E044C67A5AECFA2661B8942_13</vt:lpwstr>
  </property>
</Properties>
</file>