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2" r:id="rId7"/>
    <p:sldId id="314" r:id="rId8"/>
    <p:sldId id="328" r:id="rId9"/>
    <p:sldId id="319" r:id="rId10"/>
    <p:sldId id="326" r:id="rId11"/>
    <p:sldId id="320" r:id="rId12"/>
    <p:sldId id="327" r:id="rId13"/>
    <p:sldId id="32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72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9" name="yt_shape_1338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88" name="yt_image_1338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1" name="yt_shape_13391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物质配比问题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92" name="yt_shape_13392"/>
              <p:cNvSpPr txBox="1"/>
              <p:nvPr/>
            </p:nvSpPr>
            <p:spPr>
              <a:xfrm>
                <a:off x="540119" y="1971599"/>
                <a:ext cx="11111999" cy="203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跨学科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有含氮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的碳酸氢铵和含氮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的尿素两种化肥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要求混合为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c186,isEnd"/>
                  </a:rPr>
                  <a:t>800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千克含氮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的肥料使用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两种肥料分别取多少千克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设取碳酸氢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铵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98be,isEnd"/>
                  </a:rPr>
                  <a:t>素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392" name="yt_shape_133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111999" cy="2031197"/>
              </a:xfrm>
              <a:prstGeom prst="rect">
                <a:avLst/>
              </a:prstGeom>
              <a:blipFill>
                <a:blip r:embed="rId3"/>
                <a:stretch>
                  <a:fillRect l="-1701" t="-2395" r="-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94" name="yt_shape_13394"/>
          <p:cNvSpPr txBox="1"/>
          <p:nvPr/>
        </p:nvSpPr>
        <p:spPr>
          <a:xfrm>
            <a:off x="540119" y="40535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的两种防腐药水配制成含药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d768,isEnd"/>
              </a:rPr>
              <a:t>的防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腐药水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的药水需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的药水需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677732">
            <a:extLst>
              <a:ext uri="{FF2B5EF4-FFF2-40B4-BE49-F238E27FC236}">
                <a16:creationId xmlns:a16="http://schemas.microsoft.com/office/drawing/2014/main" id="{2E398150-9A8F-83C9-77BB-16E7C450B6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FABCA0-A547-4438-9C23-C58423969AC4}"/>
                  </a:ext>
                </a:extLst>
              </p:cNvPr>
              <p:cNvSpPr txBox="1"/>
              <p:nvPr/>
            </p:nvSpPr>
            <p:spPr>
              <a:xfrm>
                <a:off x="3985471" y="2615646"/>
                <a:ext cx="452361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FABCA0-A547-4438-9C23-C58423969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471" y="2615646"/>
                <a:ext cx="4523612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D51AB77-2D53-B14A-47E7-0B1A80A3F2D1}"/>
              </a:ext>
            </a:extLst>
          </p:cNvPr>
          <p:cNvSpPr txBox="1"/>
          <p:nvPr/>
        </p:nvSpPr>
        <p:spPr>
          <a:xfrm>
            <a:off x="5326908" y="448226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BE0F46-1B84-3648-8A87-4DFFA39737DF}"/>
              </a:ext>
            </a:extLst>
          </p:cNvPr>
          <p:cNvSpPr txBox="1"/>
          <p:nvPr/>
        </p:nvSpPr>
        <p:spPr>
          <a:xfrm>
            <a:off x="9289307" y="448226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3" name="yt_shape_134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32" name="yt_image_1343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5" name="yt_shape_13435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通过对某校营养午餐的检测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得到如下信息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cba7"/>
              </a:rPr>
              <a:t>每份营养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午餐的总质量为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午餐的成分为蛋白质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碳水化合物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脂肪和矿物质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9e63"/>
              </a:rPr>
              <a:t>其中碳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水化合物和矿物质占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矿物质的含量是脂肪含量的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4b74"/>
              </a:rPr>
              <a:t>蛋白质和碳水化合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物含量占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设其中蛋白质质量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脂肪质量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676d"/>
              </a:rPr>
              <a:t>的代数式分别表示碳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水化合物和矿物质的质量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由题可知矿物质的质量为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碳水化合物的质量为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c290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FB4964-D60B-1974-451B-C283A293F09D}"/>
              </a:ext>
            </a:extLst>
          </p:cNvPr>
          <p:cNvSpPr txBox="1"/>
          <p:nvPr/>
        </p:nvSpPr>
        <p:spPr>
          <a:xfrm>
            <a:off x="450108" y="4288287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由题可知矿物质的质量为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0F3E84-01A1-1202-4D35-1A13E890F58F}"/>
              </a:ext>
            </a:extLst>
          </p:cNvPr>
          <p:cNvSpPr txBox="1"/>
          <p:nvPr/>
        </p:nvSpPr>
        <p:spPr>
          <a:xfrm>
            <a:off x="450108" y="4763776"/>
            <a:ext cx="1118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碳水化合物的质量为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c290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E73BFA-9218-F058-0886-43F5EE9E02E9}"/>
              </a:ext>
            </a:extLst>
          </p:cNvPr>
          <p:cNvSpPr txBox="1"/>
          <p:nvPr/>
        </p:nvSpPr>
        <p:spPr>
          <a:xfrm>
            <a:off x="450108" y="5239263"/>
            <a:ext cx="2797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38" name="yt_shape_13438"/>
              <p:cNvSpPr txBox="1"/>
              <p:nvPr/>
            </p:nvSpPr>
            <p:spPr>
              <a:xfrm>
                <a:off x="540000" y="900000"/>
                <a:ext cx="9233297" cy="5081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求每份营养午餐中蛋白质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碳水化合物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脂肪和矿物质的质量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+180−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%,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+320−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所以蛋白质的质量为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188g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碳水化合物的质量为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脂肪的质量为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矿物质的质量为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38" name="yt_shape_13438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33297" cy="5081712"/>
              </a:xfrm>
              <a:prstGeom prst="rect">
                <a:avLst/>
              </a:prstGeom>
              <a:blipFill>
                <a:blip r:embed="rId2"/>
                <a:stretch>
                  <a:fillRect l="-2048" t="-1080" r="-1057" b="-2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BEC117-76A8-0434-982D-267C3884A56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56132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+180−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%,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20BEC117-76A8-0434-982D-267C3884A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5613209" cy="1154189"/>
              </a:xfrm>
              <a:prstGeom prst="rect">
                <a:avLst/>
              </a:prstGeom>
              <a:blipFill>
                <a:blip r:embed="rId3"/>
                <a:stretch>
                  <a:fillRect l="-1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646C3DA-1246-EBC4-35E1-DFABB8D199DB}"/>
                  </a:ext>
                </a:extLst>
              </p:cNvPr>
              <p:cNvSpPr txBox="1"/>
              <p:nvPr/>
            </p:nvSpPr>
            <p:spPr>
              <a:xfrm>
                <a:off x="449989" y="2389259"/>
                <a:ext cx="5130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+320−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C646C3DA-1246-EBC4-35E1-DFABB8D19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89259"/>
                <a:ext cx="5130609" cy="1154189"/>
              </a:xfrm>
              <a:prstGeom prst="rect">
                <a:avLst/>
              </a:prstGeom>
              <a:blipFill>
                <a:blip r:embed="rId4"/>
                <a:stretch>
                  <a:fillRect l="-1902" r="-1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396186-A878-EAE6-2A87-E84DC7A513D5}"/>
                  </a:ext>
                </a:extLst>
              </p:cNvPr>
              <p:cNvSpPr txBox="1"/>
              <p:nvPr/>
            </p:nvSpPr>
            <p:spPr>
              <a:xfrm>
                <a:off x="449989" y="3449836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6B396186-A878-EAE6-2A87-E84DC7A51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9836"/>
                <a:ext cx="2318576" cy="1154189"/>
              </a:xfrm>
              <a:prstGeom prst="rect">
                <a:avLst/>
              </a:prstGeom>
              <a:blipFill>
                <a:blip r:embed="rId5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60F4933-8AC2-A960-C302-B84CC543468D}"/>
              </a:ext>
            </a:extLst>
          </p:cNvPr>
          <p:cNvSpPr txBox="1"/>
          <p:nvPr/>
        </p:nvSpPr>
        <p:spPr>
          <a:xfrm>
            <a:off x="449989" y="451041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所以蛋白质的质量为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188g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C2EEB9-476E-76F1-9FF3-E4C70B783C5B}"/>
              </a:ext>
            </a:extLst>
          </p:cNvPr>
          <p:cNvSpPr txBox="1"/>
          <p:nvPr/>
        </p:nvSpPr>
        <p:spPr>
          <a:xfrm>
            <a:off x="449989" y="4985901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碳水化合物的质量为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A3DCD9-2063-3A65-7589-ACA86101D5C8}"/>
              </a:ext>
            </a:extLst>
          </p:cNvPr>
          <p:cNvSpPr txBox="1"/>
          <p:nvPr/>
        </p:nvSpPr>
        <p:spPr>
          <a:xfrm>
            <a:off x="449989" y="5461390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脂肪的质量为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矿物质的质量为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41" name="yt_shape_13441"/>
              <p:cNvSpPr txBox="1"/>
              <p:nvPr/>
            </p:nvSpPr>
            <p:spPr>
              <a:xfrm>
                <a:off x="540000" y="900000"/>
                <a:ext cx="9204443" cy="2260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增长率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增长后的量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原来的量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原来的量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增长量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原来的量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利润率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利润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进价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441" name="yt_shape_13441" descr="{&quot;rangeId&quot;:13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04443" cy="2260299"/>
              </a:xfrm>
              <a:prstGeom prst="rect">
                <a:avLst/>
              </a:prstGeom>
              <a:blipFill>
                <a:blip r:embed="rId2"/>
                <a:stretch>
                  <a:fillRect l="-2054" t="-2432" r="-1127" b="-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96" name="yt_shape_13396"/>
              <p:cNvSpPr txBox="1"/>
              <p:nvPr/>
            </p:nvSpPr>
            <p:spPr>
              <a:xfrm>
                <a:off x="540000" y="2323678"/>
                <a:ext cx="5519396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kg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糖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糖果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100kg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糖果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50kg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96" name="yt_shape_133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3678"/>
                <a:ext cx="5519396" cy="3050515"/>
              </a:xfrm>
              <a:prstGeom prst="rect">
                <a:avLst/>
              </a:prstGeom>
              <a:blipFill>
                <a:blip r:embed="rId2"/>
                <a:stretch>
                  <a:fillRect l="-3425" t="-1597" b="-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E6C7F45-3589-3E6D-CF67-2F4FB22963CA}"/>
              </a:ext>
            </a:extLst>
          </p:cNvPr>
          <p:cNvSpPr txBox="1"/>
          <p:nvPr/>
        </p:nvSpPr>
        <p:spPr>
          <a:xfrm>
            <a:off x="449989" y="2276872"/>
            <a:ext cx="516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糖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糖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E9BEF1-63C9-1EDB-125A-FF4A87143B44}"/>
                  </a:ext>
                </a:extLst>
              </p:cNvPr>
              <p:cNvSpPr txBox="1"/>
              <p:nvPr/>
            </p:nvSpPr>
            <p:spPr>
              <a:xfrm>
                <a:off x="449989" y="2752360"/>
                <a:ext cx="564610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E9BEF1-63C9-1EDB-125A-FF4A87143B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2360"/>
                <a:ext cx="5646102" cy="1154189"/>
              </a:xfrm>
              <a:prstGeom prst="rect">
                <a:avLst/>
              </a:prstGeom>
              <a:blipFill>
                <a:blip r:embed="rId3"/>
                <a:stretch>
                  <a:fillRect l="-1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106D1C-878F-D99F-E6CD-35BBF35B6252}"/>
                  </a:ext>
                </a:extLst>
              </p:cNvPr>
              <p:cNvSpPr txBox="1"/>
              <p:nvPr/>
            </p:nvSpPr>
            <p:spPr>
              <a:xfrm>
                <a:off x="449989" y="3812937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106D1C-878F-D99F-E6CD-35BBF35B6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2937"/>
                <a:ext cx="2318576" cy="1154189"/>
              </a:xfrm>
              <a:prstGeom prst="rect">
                <a:avLst/>
              </a:prstGeom>
              <a:blipFill>
                <a:blip r:embed="rId4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6EAB2BE-60FD-1C8D-717C-C00297F3A624}"/>
              </a:ext>
            </a:extLst>
          </p:cNvPr>
          <p:cNvSpPr txBox="1"/>
          <p:nvPr/>
        </p:nvSpPr>
        <p:spPr>
          <a:xfrm>
            <a:off x="449989" y="4873514"/>
            <a:ext cx="500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糖果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100kg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糖果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95" name="yt_shape_13395"/>
          <p:cNvSpPr txBox="1"/>
          <p:nvPr/>
        </p:nvSpPr>
        <p:spPr>
          <a:xfrm>
            <a:off x="540119" y="80194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某商店准备用每千克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糖果和每千克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糖果混合成什锦糖果出售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649f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混合后糖果的价格是每千克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现在要配制这种什锦糖果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343a"/>
              </a:rPr>
              <a:t>需要两种糖果各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多少千克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1" name="yt_shape_13401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变化率问题</a:t>
            </a:r>
          </a:p>
        </p:txBody>
      </p:sp>
      <p:sp>
        <p:nvSpPr>
          <p:cNvPr id="13402" name="yt_shape_13402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某所中学现有学生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计划一年后初中在校生增加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高中在校生增加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27fe"/>
              </a:rPr>
              <a:t>11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这样全校学生将增加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04031"/>
              </a:rPr>
              <a:t>则这所中学现在的初中在校生和高中在校生分别是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03" name="yt_table_134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11433"/>
              </p:ext>
            </p:extLst>
          </p:nvPr>
        </p:nvGraphicFramePr>
        <p:xfrm>
          <a:off x="540056" y="2829000"/>
          <a:ext cx="7266306" cy="950976"/>
        </p:xfrm>
        <a:graphic>
          <a:graphicData uri="http://schemas.openxmlformats.org/drawingml/2006/table">
            <a:tbl>
              <a:tblPr/>
              <a:tblGrid>
                <a:gridCol w="409924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</a:tbl>
          </a:graphicData>
        </a:graphic>
      </p:graphicFrame>
      <p:pic>
        <p:nvPicPr>
          <p:cNvPr id="3" name="yt_shape_1723613677804">
            <a:extLst>
              <a:ext uri="{FF2B5EF4-FFF2-40B4-BE49-F238E27FC236}">
                <a16:creationId xmlns:a16="http://schemas.microsoft.com/office/drawing/2014/main" id="{09EB666E-A023-4B27-F11A-5C5312F3A3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27DB83-E320-59B5-E1E3-D51E21B8537E}"/>
              </a:ext>
            </a:extLst>
          </p:cNvPr>
          <p:cNvSpPr txBox="1"/>
          <p:nvPr/>
        </p:nvSpPr>
        <p:spPr>
          <a:xfrm>
            <a:off x="10597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5" name="yt_shape_13405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某工厂去年的利润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总收入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总支出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32e6"/>
                  </a:rPr>
                  <a:t>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今年总收入比去年增加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总支出比去年减少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今年的利润为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4ead"/>
                  </a:rPr>
                  <a:t>万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去年的总收入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总支出各是多少万元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设去年的总收入、总支出分别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去年的总收入、总支出分别为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万元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05" name="yt_shape_13405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23B707-8C59-F370-86FF-180B30E5B93C}"/>
              </a:ext>
            </a:extLst>
          </p:cNvPr>
          <p:cNvSpPr txBox="1"/>
          <p:nvPr/>
        </p:nvSpPr>
        <p:spPr>
          <a:xfrm>
            <a:off x="450108" y="2279658"/>
            <a:ext cx="8870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设去年的总收入、总支出分别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BF34A25-7FC6-9EC0-1225-51159FDBFDA0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94645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, 'pageBreak': True}">
                <a:extLst>
                  <a:ext uri="{FF2B5EF4-FFF2-40B4-BE49-F238E27FC236}">
                    <a16:creationId xmlns:a16="http://schemas.microsoft.com/office/drawing/2014/main" id="{3BF34A25-7FC6-9EC0-1225-51159FDBF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946459" cy="1154189"/>
              </a:xfrm>
              <a:prstGeom prst="rect">
                <a:avLst/>
              </a:prstGeom>
              <a:blipFill>
                <a:blip r:embed="rId3"/>
                <a:stretch>
                  <a:fillRect l="-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0DA5A0-5499-454F-EE27-5CF9239C8739}"/>
                  </a:ext>
                </a:extLst>
              </p:cNvPr>
              <p:cNvSpPr txBox="1"/>
              <p:nvPr/>
            </p:nvSpPr>
            <p:spPr>
              <a:xfrm>
                <a:off x="450108" y="3815723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9D0DA5A0-5499-454F-EE27-5CF9239C87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2318576" cy="1154189"/>
              </a:xfrm>
              <a:prstGeom prst="rect">
                <a:avLst/>
              </a:prstGeom>
              <a:blipFill>
                <a:blip r:embed="rId4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F486E79-5B06-26E8-E7FC-A5D00B4368D4}"/>
              </a:ext>
            </a:extLst>
          </p:cNvPr>
          <p:cNvSpPr txBox="1"/>
          <p:nvPr/>
        </p:nvSpPr>
        <p:spPr>
          <a:xfrm>
            <a:off x="450108" y="4876300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去年的总收入、总支出分别为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1" name="yt_shape_13411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在增长率问题中前后变化的量使用错误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D7C5BD-5E85-7548-BE6A-E3A44D2A1F41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在增长率问题中前后变化的量使用错误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412" name="yt_shape_13412"/>
          <p:cNvSpPr txBox="1"/>
          <p:nvPr/>
        </p:nvSpPr>
        <p:spPr>
          <a:xfrm>
            <a:off x="540119" y="14860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某乡中学现有学生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计划一年后女生在校生增加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男生在校生增加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6f4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在校学生将增加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那么该校现有女生和男生人数分别是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3" name="yt_table_134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681439"/>
              </p:ext>
            </p:extLst>
          </p:nvPr>
        </p:nvGraphicFramePr>
        <p:xfrm>
          <a:off x="540056" y="2445453"/>
          <a:ext cx="66567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</a:tbl>
          </a:graphicData>
        </a:graphic>
      </p:graphicFrame>
      <p:sp>
        <p:nvSpPr>
          <p:cNvPr id="13415" name="yt_shape_13415"/>
          <p:cNvSpPr txBox="1"/>
          <p:nvPr/>
        </p:nvSpPr>
        <p:spPr>
          <a:xfrm>
            <a:off x="540120" y="344700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乙两厂计划在五月份共生产零件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结果甲厂完成了计划的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dcc7,isEnd"/>
              </a:rPr>
              <a:t>112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乙厂完成了计划的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两厂共生产了零件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则五月份甲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c863,isEnd"/>
              </a:rPr>
              <a:t>乙两厂计划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生产的零件分别为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0F01C3-7050-5BD4-4DD5-011AE63E9689}"/>
              </a:ext>
            </a:extLst>
          </p:cNvPr>
          <p:cNvSpPr txBox="1"/>
          <p:nvPr/>
        </p:nvSpPr>
        <p:spPr>
          <a:xfrm>
            <a:off x="10660907" y="19147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2A82BB-2768-C1D2-8205-40420B9BB350}"/>
              </a:ext>
            </a:extLst>
          </p:cNvPr>
          <p:cNvSpPr txBox="1"/>
          <p:nvPr/>
        </p:nvSpPr>
        <p:spPr>
          <a:xfrm>
            <a:off x="3193309" y="43511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D3991A-D87F-4942-7F72-76B60D77274D}"/>
              </a:ext>
            </a:extLst>
          </p:cNvPr>
          <p:cNvSpPr txBox="1"/>
          <p:nvPr/>
        </p:nvSpPr>
        <p:spPr>
          <a:xfrm>
            <a:off x="4869709" y="43511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7" name="yt_shape_1341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16" name="yt_image_1341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9" name="yt_shape_13419"/>
          <p:cNvSpPr txBox="1"/>
          <p:nvPr/>
        </p:nvSpPr>
        <p:spPr>
          <a:xfrm>
            <a:off x="540119" y="1482166"/>
            <a:ext cx="11492915" cy="1473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某工厂现向银行申请了两种贷款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每年需付利息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ebdc,isEnd"/>
              </a:rPr>
              <a:t>甲种贷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款每年的利率是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乙种贷款每年的利率是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052e,isEnd"/>
              </a:rPr>
              <a:t>乙两种贷款的数额分别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万元和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1C8515-FEAA-BA22-EF43-92FF92E2F52F}"/>
              </a:ext>
            </a:extLst>
          </p:cNvPr>
          <p:cNvSpPr txBox="1"/>
          <p:nvPr/>
        </p:nvSpPr>
        <p:spPr>
          <a:xfrm>
            <a:off x="1059708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64B537-EC2A-844D-EF32-4E0669658D55}"/>
              </a:ext>
            </a:extLst>
          </p:cNvPr>
          <p:cNvSpPr txBox="1"/>
          <p:nvPr/>
        </p:nvSpPr>
        <p:spPr>
          <a:xfrm>
            <a:off x="2888508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9" name="yt_shape_13419"/>
          <p:cNvSpPr txBox="1"/>
          <p:nvPr/>
        </p:nvSpPr>
        <p:spPr>
          <a:xfrm>
            <a:off x="540119" y="836712"/>
            <a:ext cx="11492915" cy="23788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年安徽省改编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为了提高农田利用效益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debb,isEnd"/>
              </a:rPr>
              <a:t>某地由每年种植双季稻改为先养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殖小龙虾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再种植一季水稻的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虾稻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轮作模式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某农户去年开始实施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虾稻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3ae1,isEnd"/>
              </a:rPr>
              <a:t>轮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去年出售小龙虾每千克获得的利润为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8a063,isEnd"/>
              </a:rPr>
              <a:t>由于开发成本下降和市场供求关系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今年每千克小龙虾的养殖成本下降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售价下降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7627,isEnd"/>
              </a:rPr>
              <a:t>出售小龙虾每千克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获得利润为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求去年每千克小龙虾的养殖成本与售价各是多少元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21" name="yt_shape_13421"/>
              <p:cNvSpPr txBox="1"/>
              <p:nvPr/>
            </p:nvSpPr>
            <p:spPr>
              <a:xfrm>
                <a:off x="540000" y="3365974"/>
                <a:ext cx="9236503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设去年每千克小龙虾的养殖成本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售价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去年每千克小龙虾的养殖成本为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售价为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21" name="yt_shape_13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5974"/>
                <a:ext cx="9236503" cy="1979581"/>
              </a:xfrm>
              <a:prstGeom prst="rect">
                <a:avLst/>
              </a:prstGeom>
              <a:blipFill>
                <a:blip r:embed="rId2"/>
                <a:stretch>
                  <a:fillRect l="-2046" t="-2462" r="-1056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F8783C0-0C03-65E7-7978-A327DB794220}"/>
              </a:ext>
            </a:extLst>
          </p:cNvPr>
          <p:cNvSpPr txBox="1"/>
          <p:nvPr/>
        </p:nvSpPr>
        <p:spPr>
          <a:xfrm>
            <a:off x="449989" y="3319168"/>
            <a:ext cx="9327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设去年每千克小龙虾的养殖成本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1A1E44-CF7A-89C8-BAF1-F9E09F1EE856}"/>
                  </a:ext>
                </a:extLst>
              </p:cNvPr>
              <p:cNvSpPr txBox="1"/>
              <p:nvPr/>
            </p:nvSpPr>
            <p:spPr>
              <a:xfrm>
                <a:off x="449989" y="3794656"/>
                <a:ext cx="680872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1A1E44-CF7A-89C8-BAF1-F9E09F1EE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4656"/>
                <a:ext cx="6808725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A2263F7-41B8-4B6E-31EF-CA4A3E3AC6FD}"/>
              </a:ext>
            </a:extLst>
          </p:cNvPr>
          <p:cNvSpPr txBox="1"/>
          <p:nvPr/>
        </p:nvSpPr>
        <p:spPr>
          <a:xfrm>
            <a:off x="449989" y="4855233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去年每千克小龙虾的养殖成本为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917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4" name="yt_shape_13424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在当地农业技术部门的指导下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小明家增加种植菠萝的投资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36aa"/>
              </a:rPr>
              <a:t>使今年的菠萝喜获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丰收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妈妈的一段对话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25" name="yt_image_13425" title="H_183.5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52" y="1995319"/>
            <a:ext cx="4800495" cy="233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28" name="yt_shape_13428"/>
              <p:cNvSpPr txBox="1"/>
              <p:nvPr/>
            </p:nvSpPr>
            <p:spPr>
              <a:xfrm>
                <a:off x="540000" y="1945357"/>
                <a:ext cx="9233297" cy="3050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设去年种植菠萝的收入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投资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1+35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−(1+10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=11800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所以小明家今年种菠萝的收入为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428" name="yt_shape_13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5357"/>
                <a:ext cx="9233297" cy="3050515"/>
              </a:xfrm>
              <a:prstGeom prst="rect">
                <a:avLst/>
              </a:prstGeom>
              <a:blipFill>
                <a:blip r:embed="rId2"/>
                <a:stretch>
                  <a:fillRect l="-2048" t="-1597" r="-1057" b="-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CF4C3A-598A-8B27-6E46-F89C1AE42CD1}"/>
              </a:ext>
            </a:extLst>
          </p:cNvPr>
          <p:cNvSpPr txBox="1"/>
          <p:nvPr/>
        </p:nvSpPr>
        <p:spPr>
          <a:xfrm>
            <a:off x="449989" y="1898551"/>
            <a:ext cx="856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设去年种植菠萝的收入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投资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4076AA-06C6-A5CB-0FB5-1D20EE07FD1B}"/>
                  </a:ext>
                </a:extLst>
              </p:cNvPr>
              <p:cNvSpPr txBox="1"/>
              <p:nvPr/>
            </p:nvSpPr>
            <p:spPr>
              <a:xfrm>
                <a:off x="449989" y="2374039"/>
                <a:ext cx="551160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1+35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−(1+10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%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=11800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4076AA-06C6-A5CB-0FB5-1D20EE07F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4039"/>
                <a:ext cx="5511609" cy="1154189"/>
              </a:xfrm>
              <a:prstGeom prst="rect">
                <a:avLst/>
              </a:prstGeom>
              <a:blipFill>
                <a:blip r:embed="rId3"/>
                <a:stretch>
                  <a:fillRect l="-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04D2CB-E36D-5A83-CC76-7B952EACCE98}"/>
                  </a:ext>
                </a:extLst>
              </p:cNvPr>
              <p:cNvSpPr txBox="1"/>
              <p:nvPr/>
            </p:nvSpPr>
            <p:spPr>
              <a:xfrm>
                <a:off x="449989" y="3434616"/>
                <a:ext cx="255441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04D2CB-E36D-5A83-CC76-7B952EACC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4616"/>
                <a:ext cx="2554415" cy="1154189"/>
              </a:xfrm>
              <a:prstGeom prst="rect">
                <a:avLst/>
              </a:prstGeom>
              <a:blipFill>
                <a:blip r:embed="rId4"/>
                <a:stretch>
                  <a:fillRect l="-3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2F69B57-D535-58C5-E9B5-D5DBFB0149B8}"/>
              </a:ext>
            </a:extLst>
          </p:cNvPr>
          <p:cNvSpPr txBox="1"/>
          <p:nvPr/>
        </p:nvSpPr>
        <p:spPr>
          <a:xfrm>
            <a:off x="449989" y="4495193"/>
            <a:ext cx="6006051" cy="97616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所以小明家今年种菠萝的收入为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4"/>
              <a:ea typeface="宋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427" name="yt_shape_13427"/>
          <p:cNvSpPr txBox="1"/>
          <p:nvPr/>
        </p:nvSpPr>
        <p:spPr>
          <a:xfrm>
            <a:off x="540000" y="96099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请你用所学过的知识帮助小明算出他们家今年种植菠萝的收入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净赚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a78"/>
              </a:rPr>
              <a:t>投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6" name="yt_image_13425" title="H_183.51">
            <a:extLst>
              <a:ext uri="{FF2B5EF4-FFF2-40B4-BE49-F238E27FC236}">
                <a16:creationId xmlns:a16="http://schemas.microsoft.com/office/drawing/2014/main" id="{21B41F21-DBCB-9248-680D-CEE1FFD66909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950" y="2981249"/>
            <a:ext cx="4800495" cy="233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uiExpand="1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1626</Words>
  <Application>Microsoft Office PowerPoint</Application>
  <PresentationFormat>宽屏</PresentationFormat>
  <Paragraphs>94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