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2" r:id="rId7"/>
    <p:sldId id="314" r:id="rId8"/>
    <p:sldId id="316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6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8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6" name="yt_shape_119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55" name="yt_image_1195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58" name="yt_shape_11958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添括号法则</a:t>
            </a:r>
          </a:p>
        </p:txBody>
      </p:sp>
      <p:sp>
        <p:nvSpPr>
          <p:cNvPr id="11959" name="yt_shape_11959"/>
          <p:cNvSpPr txBox="1"/>
          <p:nvPr/>
        </p:nvSpPr>
        <p:spPr>
          <a:xfrm>
            <a:off x="540000" y="1971599"/>
            <a:ext cx="94064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下列添括号错误的是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0" name="yt_table_1196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087388"/>
              </p:ext>
            </p:extLst>
          </p:nvPr>
        </p:nvGraphicFramePr>
        <p:xfrm>
          <a:off x="540056" y="2450902"/>
          <a:ext cx="3973513" cy="1901952"/>
        </p:xfrm>
        <a:graphic>
          <a:graphicData uri="http://schemas.openxmlformats.org/drawingml/2006/table">
            <a:tbl>
              <a:tblPr/>
              <a:tblGrid>
                <a:gridCol w="3973513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</a:tbl>
          </a:graphicData>
        </a:graphic>
      </p:graphicFrame>
      <p:sp>
        <p:nvSpPr>
          <p:cNvPr id="11962" name="yt_shape_11962"/>
          <p:cNvSpPr txBox="1"/>
          <p:nvPr/>
        </p:nvSpPr>
        <p:spPr>
          <a:xfrm>
            <a:off x="540000" y="4403222"/>
            <a:ext cx="84959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在式子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括号中应填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3" name="yt_table_119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751915"/>
              </p:ext>
            </p:extLst>
          </p:nvPr>
        </p:nvGraphicFramePr>
        <p:xfrm>
          <a:off x="540056" y="4882525"/>
          <a:ext cx="5704206" cy="950976"/>
        </p:xfrm>
        <a:graphic>
          <a:graphicData uri="http://schemas.openxmlformats.org/drawingml/2006/table">
            <a:tbl>
              <a:tblPr/>
              <a:tblGrid>
                <a:gridCol w="331819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38601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pic>
        <p:nvPicPr>
          <p:cNvPr id="3" name="yt_shape_1723613488649">
            <a:extLst>
              <a:ext uri="{FF2B5EF4-FFF2-40B4-BE49-F238E27FC236}">
                <a16:creationId xmlns:a16="http://schemas.microsoft.com/office/drawing/2014/main" id="{41B41801-BC1E-187F-E71A-5C678612D6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FE926A-5DD8-7575-B175-8E11064827CC}"/>
              </a:ext>
            </a:extLst>
          </p:cNvPr>
          <p:cNvSpPr txBox="1"/>
          <p:nvPr/>
        </p:nvSpPr>
        <p:spPr>
          <a:xfrm>
            <a:off x="89526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92087F-7E36-C270-0DF3-86A14606B46D}"/>
              </a:ext>
            </a:extLst>
          </p:cNvPr>
          <p:cNvSpPr txBox="1"/>
          <p:nvPr/>
        </p:nvSpPr>
        <p:spPr>
          <a:xfrm>
            <a:off x="805093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" name="yt_shape_11965"/>
          <p:cNvSpPr txBox="1"/>
          <p:nvPr/>
        </p:nvSpPr>
        <p:spPr>
          <a:xfrm>
            <a:off x="540000" y="900000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6" name="yt_table_119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782015"/>
              </p:ext>
            </p:extLst>
          </p:nvPr>
        </p:nvGraphicFramePr>
        <p:xfrm>
          <a:off x="540056" y="1379303"/>
          <a:ext cx="4468813" cy="1901952"/>
        </p:xfrm>
        <a:graphic>
          <a:graphicData uri="http://schemas.openxmlformats.org/drawingml/2006/table">
            <a:tbl>
              <a:tblPr/>
              <a:tblGrid>
                <a:gridCol w="446881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9416965-F46D-6C92-F72E-C70DC8EF4C87}"/>
              </a:ext>
            </a:extLst>
          </p:cNvPr>
          <p:cNvSpPr txBox="1"/>
          <p:nvPr/>
        </p:nvSpPr>
        <p:spPr>
          <a:xfrm>
            <a:off x="5098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8" name="yt_shape_11968"/>
          <p:cNvSpPr txBox="1"/>
          <p:nvPr/>
        </p:nvSpPr>
        <p:spPr>
          <a:xfrm>
            <a:off x="540000" y="900000"/>
            <a:ext cx="9002464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补全信息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填上适当的符号或项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8E9FCA-3147-319F-3FBC-800D76676279}"/>
              </a:ext>
            </a:extLst>
          </p:cNvPr>
          <p:cNvSpPr txBox="1"/>
          <p:nvPr/>
        </p:nvSpPr>
        <p:spPr>
          <a:xfrm>
            <a:off x="26216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B111F6-963B-7438-FC5C-885E85EC9981}"/>
              </a:ext>
            </a:extLst>
          </p:cNvPr>
          <p:cNvSpPr txBox="1"/>
          <p:nvPr/>
        </p:nvSpPr>
        <p:spPr>
          <a:xfrm>
            <a:off x="26216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CD657D-E01C-98AB-C6CA-31DFF3B15A1F}"/>
              </a:ext>
            </a:extLst>
          </p:cNvPr>
          <p:cNvSpPr txBox="1"/>
          <p:nvPr/>
        </p:nvSpPr>
        <p:spPr>
          <a:xfrm>
            <a:off x="33328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3D232C-BB53-0780-7236-D9197B85E516}"/>
              </a:ext>
            </a:extLst>
          </p:cNvPr>
          <p:cNvSpPr txBox="1"/>
          <p:nvPr/>
        </p:nvSpPr>
        <p:spPr>
          <a:xfrm>
            <a:off x="33328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1B9483-8EFB-2AD8-38D7-6B19780E8C49}"/>
              </a:ext>
            </a:extLst>
          </p:cNvPr>
          <p:cNvSpPr txBox="1"/>
          <p:nvPr/>
        </p:nvSpPr>
        <p:spPr>
          <a:xfrm>
            <a:off x="4775927" y="3230634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5B5EDC-F626-2A0E-D522-4F248589DE6D}"/>
              </a:ext>
            </a:extLst>
          </p:cNvPr>
          <p:cNvSpPr txBox="1"/>
          <p:nvPr/>
        </p:nvSpPr>
        <p:spPr>
          <a:xfrm>
            <a:off x="5880827" y="3706122"/>
            <a:ext cx="1067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BB3B1D-C56B-75BC-ECB3-7B53AC1CEFBA}"/>
              </a:ext>
            </a:extLst>
          </p:cNvPr>
          <p:cNvSpPr txBox="1"/>
          <p:nvPr/>
        </p:nvSpPr>
        <p:spPr>
          <a:xfrm>
            <a:off x="4775927" y="4181610"/>
            <a:ext cx="172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5BCB8D2-FC27-3848-2D87-B600187D8E60}"/>
              </a:ext>
            </a:extLst>
          </p:cNvPr>
          <p:cNvSpPr txBox="1"/>
          <p:nvPr/>
        </p:nvSpPr>
        <p:spPr>
          <a:xfrm>
            <a:off x="3909152" y="4657098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84BF414-7127-6F65-8FAD-6291B969FF3E}"/>
              </a:ext>
            </a:extLst>
          </p:cNvPr>
          <p:cNvSpPr txBox="1"/>
          <p:nvPr/>
        </p:nvSpPr>
        <p:spPr>
          <a:xfrm>
            <a:off x="4987064" y="5132586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9" name="yt_shape_119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78" name="yt_image_1197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1" name="yt_shape_11981"/>
          <p:cNvSpPr txBox="1"/>
          <p:nvPr/>
        </p:nvSpPr>
        <p:spPr>
          <a:xfrm>
            <a:off x="540000" y="1482165"/>
            <a:ext cx="105990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六安皋城中学期中卷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2" name="yt_table_119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115876"/>
              </p:ext>
            </p:extLst>
          </p:nvPr>
        </p:nvGraphicFramePr>
        <p:xfrm>
          <a:off x="540056" y="1961468"/>
          <a:ext cx="79509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11984" name="yt_shape_11984"/>
          <p:cNvSpPr txBox="1"/>
          <p:nvPr/>
        </p:nvSpPr>
        <p:spPr>
          <a:xfrm>
            <a:off x="540119" y="2487639"/>
            <a:ext cx="11492915" cy="9700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把代数式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a59,isEnd"/>
              </a:rPr>
              <a:t>的形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194F71-C5C7-F558-8228-AFCCD5EBCEB1}"/>
              </a:ext>
            </a:extLst>
          </p:cNvPr>
          <p:cNvSpPr txBox="1"/>
          <p:nvPr/>
        </p:nvSpPr>
        <p:spPr>
          <a:xfrm>
            <a:off x="1013373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CEA65D-C060-1ECF-C3C7-2C6C68F4E3F5}"/>
              </a:ext>
            </a:extLst>
          </p:cNvPr>
          <p:cNvSpPr txBox="1"/>
          <p:nvPr/>
        </p:nvSpPr>
        <p:spPr>
          <a:xfrm>
            <a:off x="1364508" y="2888574"/>
            <a:ext cx="7117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][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按下列要求给多项式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添括号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使最高次项系数变为正数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使二次项系数为正数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＝＋（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把奇次项放在前面是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其余的项放在前面是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ea9e"/>
              </a:rPr>
              <a:t>号的括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D617FE-3C8B-341C-025A-4E5ACD0C8A09}"/>
              </a:ext>
            </a:extLst>
          </p:cNvPr>
          <p:cNvSpPr txBox="1"/>
          <p:nvPr/>
        </p:nvSpPr>
        <p:spPr>
          <a:xfrm>
            <a:off x="450108" y="1829721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ECDBB-28EC-D3C8-477D-A13CEBEAFA65}"/>
              </a:ext>
            </a:extLst>
          </p:cNvPr>
          <p:cNvSpPr txBox="1"/>
          <p:nvPr/>
        </p:nvSpPr>
        <p:spPr>
          <a:xfrm>
            <a:off x="450108" y="2780697"/>
            <a:ext cx="7673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＝＋（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1497D8-10FE-1109-09AB-745BE6DF4FFE}"/>
              </a:ext>
            </a:extLst>
          </p:cNvPr>
          <p:cNvSpPr txBox="1"/>
          <p:nvPr/>
        </p:nvSpPr>
        <p:spPr>
          <a:xfrm>
            <a:off x="450108" y="4207161"/>
            <a:ext cx="7977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92" name="yt_image_1199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5" name="yt_shape_11995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d6ee7,isEnd"/>
              </a:rPr>
              <a:t>看成一个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1dc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是中学教学解题中的一种重要思想方法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17a1f,isEnd"/>
              </a:rPr>
              <a:t>它在多项式的化简与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尝试应用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16c,isEnd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69C6F0-E5CD-B212-9F44-EF82212C52AB}"/>
              </a:ext>
            </a:extLst>
          </p:cNvPr>
          <p:cNvSpPr txBox="1"/>
          <p:nvPr/>
        </p:nvSpPr>
        <p:spPr>
          <a:xfrm>
            <a:off x="1974108" y="4763776"/>
            <a:ext cx="230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2E0744-EA09-8AD7-32D0-CEADD31D3528}"/>
              </a:ext>
            </a:extLst>
          </p:cNvPr>
          <p:cNvSpPr txBox="1"/>
          <p:nvPr/>
        </p:nvSpPr>
        <p:spPr>
          <a:xfrm>
            <a:off x="6203208" y="52392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拓广探索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4b88"/>
              </a:rPr>
              <a:t>）－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E9C260-D4EA-CE6A-DB2E-9A4159CD32D4}"/>
              </a:ext>
            </a:extLst>
          </p:cNvPr>
          <p:cNvSpPr txBox="1"/>
          <p:nvPr/>
        </p:nvSpPr>
        <p:spPr>
          <a:xfrm>
            <a:off x="450108" y="2279658"/>
            <a:ext cx="6812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E796C9-E5FD-451D-34ED-FFE0081E1B52}"/>
              </a:ext>
            </a:extLst>
          </p:cNvPr>
          <p:cNvSpPr txBox="1"/>
          <p:nvPr/>
        </p:nvSpPr>
        <p:spPr>
          <a:xfrm>
            <a:off x="450108" y="2755146"/>
            <a:ext cx="420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F12BAA-64E6-855E-B7DA-FBD5CF85CB16}"/>
              </a:ext>
            </a:extLst>
          </p:cNvPr>
          <p:cNvSpPr txBox="1"/>
          <p:nvPr/>
        </p:nvSpPr>
        <p:spPr>
          <a:xfrm>
            <a:off x="450108" y="3230634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1110</Words>
  <Application>Microsoft Office PowerPoint</Application>
  <PresentationFormat>宽屏</PresentationFormat>
  <Paragraphs>79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