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12" r:id="rId6"/>
    <p:sldId id="313" r:id="rId7"/>
    <p:sldId id="315" r:id="rId8"/>
    <p:sldId id="316" r:id="rId9"/>
    <p:sldId id="329" r:id="rId10"/>
    <p:sldId id="330" r:id="rId11"/>
    <p:sldId id="318" r:id="rId12"/>
    <p:sldId id="321" r:id="rId13"/>
    <p:sldId id="322" r:id="rId14"/>
    <p:sldId id="323" r:id="rId15"/>
    <p:sldId id="324" r:id="rId16"/>
    <p:sldId id="326" r:id="rId17"/>
    <p:sldId id="327" r:id="rId18"/>
    <p:sldId id="334" r:id="rId19"/>
    <p:sldId id="335" r:id="rId20"/>
    <p:sldId id="25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1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6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2" name="yt_shape_14962"/>
          <p:cNvSpPr txBox="1"/>
          <p:nvPr/>
        </p:nvSpPr>
        <p:spPr>
          <a:xfrm>
            <a:off x="540000" y="900000"/>
            <a:ext cx="237610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86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961" name="yt_image_14961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64" name="yt_image_14964" title="H_185.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4532" y="1634529"/>
            <a:ext cx="4482934" cy="235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A0F623E-A0A8-39F8-3E4E-79FE6F7A0130}"/>
              </a:ext>
            </a:extLst>
          </p:cNvPr>
          <p:cNvSpPr/>
          <p:nvPr/>
        </p:nvSpPr>
        <p:spPr>
          <a:xfrm>
            <a:off x="6915270" y="2505390"/>
            <a:ext cx="942292" cy="22879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145642B-3C91-CC8D-CBA3-B22182F97E65}"/>
              </a:ext>
            </a:extLst>
          </p:cNvPr>
          <p:cNvSpPr/>
          <p:nvPr/>
        </p:nvSpPr>
        <p:spPr>
          <a:xfrm>
            <a:off x="7839363" y="2520032"/>
            <a:ext cx="180631" cy="20772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8613EA2-6784-C9A7-FB8A-7F05CBDDE5D9}"/>
              </a:ext>
            </a:extLst>
          </p:cNvPr>
          <p:cNvSpPr/>
          <p:nvPr/>
        </p:nvSpPr>
        <p:spPr>
          <a:xfrm>
            <a:off x="6918145" y="2904968"/>
            <a:ext cx="939281" cy="22879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1F64E57-8F79-E400-920E-24EED9056680}"/>
              </a:ext>
            </a:extLst>
          </p:cNvPr>
          <p:cNvSpPr/>
          <p:nvPr/>
        </p:nvSpPr>
        <p:spPr>
          <a:xfrm>
            <a:off x="7839363" y="2916873"/>
            <a:ext cx="180631" cy="20772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C5EC49C-F537-DEDE-53AB-CF6B3A725B38}"/>
              </a:ext>
            </a:extLst>
          </p:cNvPr>
          <p:cNvSpPr/>
          <p:nvPr/>
        </p:nvSpPr>
        <p:spPr>
          <a:xfrm>
            <a:off x="6957145" y="3293933"/>
            <a:ext cx="201705" cy="2227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367A9CE-C42A-5D73-1F36-38E056949C91}"/>
              </a:ext>
            </a:extLst>
          </p:cNvPr>
          <p:cNvSpPr/>
          <p:nvPr/>
        </p:nvSpPr>
        <p:spPr>
          <a:xfrm>
            <a:off x="7153786" y="3290786"/>
            <a:ext cx="692419" cy="23181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1DDDCC3-771A-E853-E098-65557A7DA474}"/>
              </a:ext>
            </a:extLst>
          </p:cNvPr>
          <p:cNvSpPr/>
          <p:nvPr/>
        </p:nvSpPr>
        <p:spPr>
          <a:xfrm>
            <a:off x="7839363" y="3305565"/>
            <a:ext cx="180631" cy="20772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0" name="yt_shape_15010"/>
          <p:cNvSpPr txBox="1"/>
          <p:nvPr/>
        </p:nvSpPr>
        <p:spPr>
          <a:xfrm>
            <a:off x="540000" y="900000"/>
            <a:ext cx="714458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用统计图描述数据及从图表中数据获取信息</a:t>
            </a:r>
          </a:p>
        </p:txBody>
      </p:sp>
      <p:sp>
        <p:nvSpPr>
          <p:cNvPr id="15011" name="yt_shape_15011"/>
          <p:cNvSpPr txBox="1"/>
          <p:nvPr/>
        </p:nvSpPr>
        <p:spPr>
          <a:xfrm>
            <a:off x="540119" y="13894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改革开放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合肥市蜀山区居民人均可支配收入稳步增长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f9b4"/>
              </a:rPr>
              <a:t>刘安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然同学查阅到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年来蜀山区居民的每年人均可支配收入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然后绘制成统计图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cc3e"/>
              </a:rPr>
              <a:t>为了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直观地反映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年蜀山区居民人均可支配收入的变化情况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他应选择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12" name="yt_table_150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693702"/>
              </p:ext>
            </p:extLst>
          </p:nvPr>
        </p:nvGraphicFramePr>
        <p:xfrm>
          <a:off x="540056" y="2829000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869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折线统计图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以上都合适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3"/>
                  </a:ext>
                </a:extLst>
              </a:tr>
            </a:tbl>
          </a:graphicData>
        </a:graphic>
      </p:graphicFrame>
      <p:sp>
        <p:nvSpPr>
          <p:cNvPr id="15014" name="yt_shape_15014"/>
          <p:cNvSpPr txBox="1"/>
          <p:nvPr/>
        </p:nvSpPr>
        <p:spPr>
          <a:xfrm>
            <a:off x="540119" y="383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在计算机上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为了让使用者清楚直观地看出磁盘的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已用空间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可用空间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a0c1"/>
              </a:rPr>
              <a:t>”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占整个磁盘的百分率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使用的统计图是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15" name="yt_table_1501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83069"/>
              </p:ext>
            </p:extLst>
          </p:nvPr>
        </p:nvGraphicFramePr>
        <p:xfrm>
          <a:off x="540056" y="4789989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871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8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折线统计图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以上都可以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5"/>
                  </a:ext>
                </a:extLst>
              </a:tr>
            </a:tbl>
          </a:graphicData>
        </a:graphic>
      </p:graphicFrame>
      <p:pic>
        <p:nvPicPr>
          <p:cNvPr id="3" name="yt_shape_1723613863215">
            <a:extLst>
              <a:ext uri="{FF2B5EF4-FFF2-40B4-BE49-F238E27FC236}">
                <a16:creationId xmlns:a16="http://schemas.microsoft.com/office/drawing/2014/main" id="{979472DA-85ED-B64B-238B-4435EE31D5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36C5E2-EA12-F5B8-545D-0B413F94F44B}"/>
              </a:ext>
            </a:extLst>
          </p:cNvPr>
          <p:cNvSpPr txBox="1"/>
          <p:nvPr/>
        </p:nvSpPr>
        <p:spPr>
          <a:xfrm>
            <a:off x="9898907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888328-4164-8883-9A98-95E614476761}"/>
              </a:ext>
            </a:extLst>
          </p:cNvPr>
          <p:cNvSpPr txBox="1"/>
          <p:nvPr/>
        </p:nvSpPr>
        <p:spPr>
          <a:xfrm>
            <a:off x="6241308" y="42592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7" name="yt_shape_15017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广西自治区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八桂大地孕育了丰富的药用植物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8df9a,isEnd"/>
              </a:rPr>
              <a:t>某县药材站把当地药市交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易的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种药用植物按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草本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藤木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灌木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乔木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分为四类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98ce,isEnd"/>
              </a:rPr>
              <a:t>绘制成如图所示的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则藤木类有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018" name="yt_image_15018" title="H_148.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5310" y="2491930"/>
            <a:ext cx="1881378" cy="188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17A238-E6CF-9854-247C-C302134CD9A2}"/>
              </a:ext>
            </a:extLst>
          </p:cNvPr>
          <p:cNvSpPr txBox="1"/>
          <p:nvPr/>
        </p:nvSpPr>
        <p:spPr>
          <a:xfrm>
            <a:off x="3498109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0" name="yt_shape_15020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页复习题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组第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国际无烟日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来临之际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be10"/>
              </a:rPr>
              <a:t>小敏同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学就一批公众对在餐厅吸烟所持的三种态度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彻底禁烟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建立吸烟室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b06c"/>
              </a:rPr>
              <a:t>）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进行了调查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并把调查结果绘制成如图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的统计图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7d73"/>
              </a:rPr>
              <a:t>请根据图中的信息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5021" name="yt_image_15021" title="H_170.5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731" y="4216512"/>
            <a:ext cx="4796303" cy="216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23" name="yt_shape_15023"/>
          <p:cNvSpPr txBox="1"/>
          <p:nvPr/>
        </p:nvSpPr>
        <p:spPr>
          <a:xfrm>
            <a:off x="540000" y="2827734"/>
            <a:ext cx="815607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被调查者中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不吸烟者中赞成彻底禁烟的有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本次抽样调查的样本容量为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被调查者中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希望建立吸烟室的有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3CCB74-7A0A-03B2-1C5A-2239ADB27227}"/>
              </a:ext>
            </a:extLst>
          </p:cNvPr>
          <p:cNvSpPr txBox="1"/>
          <p:nvPr/>
        </p:nvSpPr>
        <p:spPr>
          <a:xfrm>
            <a:off x="7307989" y="278092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D6328C-9028-27FD-10BA-EF3C8D338077}"/>
              </a:ext>
            </a:extLst>
          </p:cNvPr>
          <p:cNvSpPr txBox="1"/>
          <p:nvPr/>
        </p:nvSpPr>
        <p:spPr>
          <a:xfrm>
            <a:off x="5174389" y="325641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38408C-18BE-20E9-3AF5-DCF25CEBCAF2}"/>
              </a:ext>
            </a:extLst>
          </p:cNvPr>
          <p:cNvSpPr txBox="1"/>
          <p:nvPr/>
        </p:nvSpPr>
        <p:spPr>
          <a:xfrm>
            <a:off x="6088789" y="373190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026" name="yt_shape_15026"/>
          <p:cNvSpPr txBox="1"/>
          <p:nvPr/>
        </p:nvSpPr>
        <p:spPr>
          <a:xfrm>
            <a:off x="540000" y="4242860"/>
            <a:ext cx="6564111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某市现有人口约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bd90d,isEnd"/>
              </a:rPr>
              <a:t>根据图中的信息估计赞成在餐厅彻底禁烟的约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B9AD7B-6791-A4E4-525F-952EF07B450E}"/>
              </a:ext>
            </a:extLst>
          </p:cNvPr>
          <p:cNvSpPr txBox="1"/>
          <p:nvPr/>
        </p:nvSpPr>
        <p:spPr>
          <a:xfrm>
            <a:off x="5066116" y="46506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7" name="yt_shape_15027"/>
          <p:cNvSpPr txBox="1"/>
          <p:nvPr/>
        </p:nvSpPr>
        <p:spPr>
          <a:xfrm>
            <a:off x="540119" y="900198"/>
            <a:ext cx="11492915" cy="157543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书香包河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读书活动中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学校准备购买一批课外读物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02474"/>
              </a:rPr>
              <a:t>为使课外读物满足同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学们的需求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我最喜爱的课外读物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从文学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艺术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1311f"/>
              </a:rPr>
              <a:t>科普和其他四个类别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进行了抽样调查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每位同学只选一类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d3102"/>
              </a:rPr>
              <a:t>如图是根据调查结果绘制的两幅不完整的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028" name="yt_image_15028" title="H_135.6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421" y="2526430"/>
            <a:ext cx="4201156" cy="172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5034">
                <a:extLst>
                  <a:ext uri="{FF2B5EF4-FFF2-40B4-BE49-F238E27FC236}">
                    <a16:creationId xmlns:a16="http://schemas.microsoft.com/office/drawing/2014/main" id="{41C4D4A3-B1C6-ED26-F2C5-087F49EEAD65}"/>
                  </a:ext>
                </a:extLst>
              </p:cNvPr>
              <p:cNvSpPr txBox="1"/>
              <p:nvPr/>
            </p:nvSpPr>
            <p:spPr>
              <a:xfrm>
                <a:off x="540000" y="4299731"/>
                <a:ext cx="8771632" cy="22021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请你根据统计图提供的信息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解答下列问题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本次调查中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一共调查了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名同学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在条形统计图中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在扇形统计图中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艺术类读物所在扇形的圆心角是多少度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艺术类读物所在扇形的圆心角是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5034">
                <a:extLst>
                  <a:ext uri="{FF2B5EF4-FFF2-40B4-BE49-F238E27FC236}">
                    <a16:creationId xmlns:a16="http://schemas.microsoft.com/office/drawing/2014/main" id="{41C4D4A3-B1C6-ED26-F2C5-087F49EEAD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99731"/>
                <a:ext cx="8771632" cy="2202141"/>
              </a:xfrm>
              <a:prstGeom prst="rect">
                <a:avLst/>
              </a:prstGeom>
              <a:blipFill>
                <a:blip r:embed="rId3"/>
                <a:stretch>
                  <a:fillRect l="-2156" t="-4696" r="-1182" b="-35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0827797-6829-4EAF-6F9D-EDC5D9583CBC}"/>
              </a:ext>
            </a:extLst>
          </p:cNvPr>
          <p:cNvSpPr txBox="1"/>
          <p:nvPr/>
        </p:nvSpPr>
        <p:spPr>
          <a:xfrm>
            <a:off x="4869589" y="4655261"/>
            <a:ext cx="9420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451D6F-212D-F933-2B50-0A1284BB1AE9}"/>
              </a:ext>
            </a:extLst>
          </p:cNvPr>
          <p:cNvSpPr txBox="1"/>
          <p:nvPr/>
        </p:nvSpPr>
        <p:spPr>
          <a:xfrm>
            <a:off x="4575902" y="5057597"/>
            <a:ext cx="789685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A24F0F-0949-2C81-FACA-5163FCF074D4}"/>
              </a:ext>
            </a:extLst>
          </p:cNvPr>
          <p:cNvSpPr txBox="1"/>
          <p:nvPr/>
        </p:nvSpPr>
        <p:spPr>
          <a:xfrm>
            <a:off x="6347552" y="5057597"/>
            <a:ext cx="789685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CC4A04D-85E7-DB3F-1AA6-39599E7113A7}"/>
                  </a:ext>
                </a:extLst>
              </p:cNvPr>
              <p:cNvSpPr txBox="1"/>
              <p:nvPr/>
            </p:nvSpPr>
            <p:spPr>
              <a:xfrm>
                <a:off x="449989" y="5862269"/>
                <a:ext cx="8433498" cy="6651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艺术类读物所在扇形的圆心角是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9, 'mathAnswerShape': 1}">
                <a:extLst>
                  <a:ext uri="{FF2B5EF4-FFF2-40B4-BE49-F238E27FC236}">
                    <a16:creationId xmlns:a16="http://schemas.microsoft.com/office/drawing/2014/main" id="{5CC4A04D-85E7-DB3F-1AA6-39599E7113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62269"/>
                <a:ext cx="8433498" cy="665112"/>
              </a:xfrm>
              <a:prstGeom prst="rect">
                <a:avLst/>
              </a:prstGeom>
              <a:blipFill>
                <a:blip r:embed="rId4"/>
                <a:stretch>
                  <a:fillRect l="-1157" r="-1157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7" name="yt_shape_15037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036" name="yt_image_15036" title="H_41.85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39" name="yt_shape_15039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某公司的生产量在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月份的增长变化情况如图所示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从图上看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a758"/>
              </a:rPr>
              <a:t>下列结论正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41" name="yt_table_1504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646677"/>
              </p:ext>
            </p:extLst>
          </p:nvPr>
        </p:nvGraphicFramePr>
        <p:xfrm>
          <a:off x="540056" y="2441600"/>
          <a:ext cx="5892800" cy="1901952"/>
        </p:xfrm>
        <a:graphic>
          <a:graphicData uri="http://schemas.openxmlformats.org/drawingml/2006/table">
            <a:tbl>
              <a:tblPr/>
              <a:tblGrid>
                <a:gridCol w="5892800">
                  <a:extLst>
                    <a:ext uri="{9D8B030D-6E8A-4147-A177-3AD203B41FA5}">
                      <a16:colId xmlns:a16="http://schemas.microsoft.com/office/drawing/2014/main" val="108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月生产量逐月减少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月份生产量最大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这七个月中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每月的生产量不断增加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这七个月中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生产量有增加有减少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9"/>
                  </a:ext>
                </a:extLst>
              </a:tr>
            </a:tbl>
          </a:graphicData>
        </a:graphic>
      </p:graphicFrame>
      <p:pic>
        <p:nvPicPr>
          <p:cNvPr id="15040" name="yt_image_15040_skip" title="H_152.4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03943" y="2441600"/>
            <a:ext cx="2546101" cy="19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75C040-DC5F-019E-C61E-745DB62B3183}"/>
              </a:ext>
            </a:extLst>
          </p:cNvPr>
          <p:cNvSpPr txBox="1"/>
          <p:nvPr/>
        </p:nvSpPr>
        <p:spPr>
          <a:xfrm>
            <a:off x="19741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3" name="yt_shape_15043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随着我国三农问题的解决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小明家近两年的收入发生了变化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经测算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558f"/>
              </a:rPr>
              <a:t>前年棉花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收入占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粮食收入占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副业收入占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去年棉花收入占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9fb2"/>
              </a:rPr>
              <a:t>粮食收入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副业收入占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45" name="yt_table_1504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895635"/>
              </p:ext>
            </p:extLst>
          </p:nvPr>
        </p:nvGraphicFramePr>
        <p:xfrm>
          <a:off x="540056" y="2339566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8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棉花收入前年的比去年多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粮食收入去年的比前年多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副业收入去年的比前年多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棉花收入哪年多不能确定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3"/>
                  </a:ext>
                </a:extLst>
              </a:tr>
            </a:tbl>
          </a:graphicData>
        </a:graphic>
      </p:graphicFrame>
      <p:pic>
        <p:nvPicPr>
          <p:cNvPr id="15044" name="yt_image_15044_skip" title="H_94.5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9332" y="2339566"/>
            <a:ext cx="4391118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75E00F-342A-3B93-CC9A-0B3ACA79E4A1}"/>
              </a:ext>
            </a:extLst>
          </p:cNvPr>
          <p:cNvSpPr txBox="1"/>
          <p:nvPr/>
        </p:nvSpPr>
        <p:spPr>
          <a:xfrm>
            <a:off x="82225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8" name="yt_shape_15048"/>
          <p:cNvSpPr txBox="1"/>
          <p:nvPr/>
        </p:nvSpPr>
        <p:spPr>
          <a:xfrm>
            <a:off x="540000" y="764704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5047" name="yt_image_15047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50" name="yt_shape_15050"/>
          <p:cNvSpPr txBox="1"/>
          <p:nvPr/>
        </p:nvSpPr>
        <p:spPr>
          <a:xfrm>
            <a:off x="540119" y="1346869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宁波市中考改编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小明参加了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跑的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期集训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63ee"/>
              </a:rPr>
              <a:t>每期集训结束时进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行测试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根据他们集训时间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测试成绩绘制成如下两个统计图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2" name="yt_image_15054" title="H_346.41">
            <a:extLst>
              <a:ext uri="{FF2B5EF4-FFF2-40B4-BE49-F238E27FC236}">
                <a16:creationId xmlns:a16="http://schemas.microsoft.com/office/drawing/2014/main" id="{E8EB77F0-E4F3-A1C2-1633-F943A35A3E51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5649" y="2287327"/>
            <a:ext cx="4758262" cy="4399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5052"/>
          <p:cNvSpPr txBox="1"/>
          <p:nvPr/>
        </p:nvSpPr>
        <p:spPr>
          <a:xfrm>
            <a:off x="540000" y="2726927"/>
            <a:ext cx="553997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期的集训共有多少天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期的集训共有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6B5B14-B16E-312E-0B38-347D4F9F56D4}"/>
              </a:ext>
            </a:extLst>
          </p:cNvPr>
          <p:cNvSpPr txBox="1"/>
          <p:nvPr/>
        </p:nvSpPr>
        <p:spPr>
          <a:xfrm>
            <a:off x="449989" y="3155609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A41996-D18A-AB98-9DD3-334FA0A9FC05}"/>
              </a:ext>
            </a:extLst>
          </p:cNvPr>
          <p:cNvSpPr txBox="1"/>
          <p:nvPr/>
        </p:nvSpPr>
        <p:spPr>
          <a:xfrm>
            <a:off x="449989" y="3631097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期的集训共有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6" name="yt_shape_15056"/>
          <p:cNvSpPr txBox="1"/>
          <p:nvPr/>
        </p:nvSpPr>
        <p:spPr>
          <a:xfrm>
            <a:off x="540000" y="900000"/>
            <a:ext cx="938718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哪一期小聪的成绩比他上一期的成绩进步最多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进步了多少秒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第三期小聪的成绩比他上一期的成绩进步最多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进步了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2s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058" name="yt_image_15058" title="H_346.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6120" y="2420888"/>
            <a:ext cx="4325693" cy="399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443D79-A316-7827-3D30-4F5A87A3A9FE}"/>
              </a:ext>
            </a:extLst>
          </p:cNvPr>
          <p:cNvSpPr txBox="1"/>
          <p:nvPr/>
        </p:nvSpPr>
        <p:spPr>
          <a:xfrm>
            <a:off x="449989" y="1328682"/>
            <a:ext cx="50009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A1B1CC-1A54-B7FA-A497-A734C602217A}"/>
              </a:ext>
            </a:extLst>
          </p:cNvPr>
          <p:cNvSpPr txBox="1"/>
          <p:nvPr/>
        </p:nvSpPr>
        <p:spPr>
          <a:xfrm>
            <a:off x="449989" y="1804170"/>
            <a:ext cx="8833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第三期小聪的成绩比他上一期的成绩进步最多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进步了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2s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0" name="yt_shape_15060"/>
          <p:cNvSpPr txBox="1"/>
          <p:nvPr/>
        </p:nvSpPr>
        <p:spPr>
          <a:xfrm>
            <a:off x="540119" y="692696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根据统计数据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结合体育运动的实际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从集训时间和测试成绩这两方面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a702"/>
              </a:rPr>
              <a:t>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要说说你的想法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个人测试成绩与很多因素有关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如集训时间不是越长越好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5_10fd5"/>
              </a:rPr>
              <a:t>集训时间过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可能会造成劳累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导致成绩下降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集训的时间为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天时成绩最好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44677"/>
              </a:rPr>
              <a:t>合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理即可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5062" name="yt_image_15062" title="H_346.4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5687" y="2597891"/>
            <a:ext cx="4325693" cy="399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3173F1-E6DA-BC3A-11BD-617905E6FEFC}"/>
              </a:ext>
            </a:extLst>
          </p:cNvPr>
          <p:cNvSpPr txBox="1"/>
          <p:nvPr/>
        </p:nvSpPr>
        <p:spPr>
          <a:xfrm>
            <a:off x="450108" y="1596866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个人测试成绩与很多因素有关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如集训时间不是越长越好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10fd5"/>
              </a:rPr>
              <a:t>集训时间过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C2C140-AC75-2AB5-D9BF-90FE9676FAB6}"/>
              </a:ext>
            </a:extLst>
          </p:cNvPr>
          <p:cNvSpPr txBox="1"/>
          <p:nvPr/>
        </p:nvSpPr>
        <p:spPr>
          <a:xfrm>
            <a:off x="450108" y="2072354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可能会造成劳累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导致成绩下降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集训的时间为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天时成绩最好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44677"/>
              </a:rPr>
              <a:t>合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CFD8C8-7359-A42A-2AED-E849955053F5}"/>
              </a:ext>
            </a:extLst>
          </p:cNvPr>
          <p:cNvSpPr txBox="1"/>
          <p:nvPr/>
        </p:nvSpPr>
        <p:spPr>
          <a:xfrm>
            <a:off x="450108" y="2547842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7" name="yt_shape_14967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966" name="yt_image_14966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69" name="yt_shape_14969"/>
          <p:cNvSpPr txBox="1"/>
          <p:nvPr/>
        </p:nvSpPr>
        <p:spPr>
          <a:xfrm>
            <a:off x="540000" y="1482165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调查方式</a:t>
            </a:r>
          </a:p>
        </p:txBody>
      </p:sp>
      <p:sp>
        <p:nvSpPr>
          <p:cNvPr id="14970" name="yt_shape_14970"/>
          <p:cNvSpPr txBox="1"/>
          <p:nvPr/>
        </p:nvSpPr>
        <p:spPr>
          <a:xfrm>
            <a:off x="540000" y="1971599"/>
            <a:ext cx="9515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舟山市中考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在下面的调查中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最适合用全面调查的是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71" name="yt_table_1497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0084066"/>
              </p:ext>
            </p:extLst>
          </p:nvPr>
        </p:nvGraphicFramePr>
        <p:xfrm>
          <a:off x="540056" y="2450902"/>
          <a:ext cx="5588000" cy="1901952"/>
        </p:xfrm>
        <a:graphic>
          <a:graphicData uri="http://schemas.openxmlformats.org/drawingml/2006/table">
            <a:tbl>
              <a:tblPr/>
              <a:tblGrid>
                <a:gridCol w="5588000">
                  <a:extLst>
                    <a:ext uri="{9D8B030D-6E8A-4147-A177-3AD203B41FA5}">
                      <a16:colId xmlns:a16="http://schemas.microsoft.com/office/drawing/2014/main" val="108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了解一批节能灯管的使用寿命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了解某校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班学生的视力情况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了解某省初中生每周上网时长情况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了解京杭大运河中鱼的种类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3"/>
                  </a:ext>
                </a:extLst>
              </a:tr>
            </a:tbl>
          </a:graphicData>
        </a:graphic>
      </p:graphicFrame>
      <p:pic>
        <p:nvPicPr>
          <p:cNvPr id="3" name="yt_shape_1723613862990">
            <a:extLst>
              <a:ext uri="{FF2B5EF4-FFF2-40B4-BE49-F238E27FC236}">
                <a16:creationId xmlns:a16="http://schemas.microsoft.com/office/drawing/2014/main" id="{FB6B29D0-D374-8D42-4686-ABE817858A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539AD8-844E-02E5-EA48-539F2AF60A06}"/>
              </a:ext>
            </a:extLst>
          </p:cNvPr>
          <p:cNvSpPr txBox="1"/>
          <p:nvPr/>
        </p:nvSpPr>
        <p:spPr>
          <a:xfrm>
            <a:off x="9060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3" name="yt_shape_14973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玉林市中考改编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垃圾分类利国利民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某校宣传小组就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4d920"/>
              </a:rPr>
              <a:t>空矿泉水瓶应投放到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哪种颜色的垃圾收集桶内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进行统计活动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他们随机采访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名学生并作好记录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a469"/>
              </a:rPr>
              <a:t>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下是排乱的统计步骤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从扇形统计图中分析出本校学生对空矿泉水瓶投放的正确率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整理采访记录并绘制空矿泉水瓶投放频数分布表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绘制扇形统计图来表示空矿泉水瓶投放各收集桶所占的百分比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正确统计步骤的顺序应该是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78" name="yt_table_1497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511819"/>
              </p:ext>
            </p:extLst>
          </p:nvPr>
        </p:nvGraphicFramePr>
        <p:xfrm>
          <a:off x="540056" y="4240299"/>
          <a:ext cx="6199506" cy="950976"/>
        </p:xfrm>
        <a:graphic>
          <a:graphicData uri="http://schemas.openxmlformats.org/drawingml/2006/table">
            <a:tbl>
              <a:tblPr/>
              <a:tblGrid>
                <a:gridCol w="3565843">
                  <a:extLst>
                    <a:ext uri="{9D8B030D-6E8A-4147-A177-3AD203B41FA5}">
                      <a16:colId xmlns:a16="http://schemas.microsoft.com/office/drawing/2014/main" val="10864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8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BF83E75-FF89-12AC-D425-0ACDC8068A8D}"/>
              </a:ext>
            </a:extLst>
          </p:cNvPr>
          <p:cNvSpPr txBox="1"/>
          <p:nvPr/>
        </p:nvSpPr>
        <p:spPr>
          <a:xfrm>
            <a:off x="4717308" y="37061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0" name="yt_shape_14980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某班级组织活动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57044"/>
              </a:rPr>
              <a:t>为了解同学们喜爱的体育运动项目设计了如图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尚不完整的调查问卷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981" name="yt_table_14981" title="H_119.5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064800"/>
              </p:ext>
            </p:extLst>
          </p:nvPr>
        </p:nvGraphicFramePr>
        <p:xfrm>
          <a:off x="2340200" y="1995319"/>
          <a:ext cx="7500216" cy="151790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5002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调查问卷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□</a:t>
                      </a:r>
                      <a:r>
                        <a:rPr lang="zh-CN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100" b="0" i="0" spc="-1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 </a:t>
                      </a:r>
                      <a:r>
                        <a:rPr lang="zh-CN" altLang="zh-CN" sz="2400" b="0" i="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年</a:t>
                      </a:r>
                      <a:r>
                        <a:rPr lang="zh-CN" altLang="zh-CN" sz="100" b="0" i="0" spc="-1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 </a:t>
                      </a:r>
                      <a:r>
                        <a:rPr lang="zh-CN" altLang="zh-CN" sz="2400" b="0" i="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月</a:t>
                      </a:r>
                      <a:r>
                        <a:rPr lang="zh-CN" altLang="zh-CN" sz="100" b="0" i="0" spc="-1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 </a:t>
                      </a:r>
                      <a:r>
                        <a:rPr lang="zh-CN" altLang="zh-CN" sz="2400" b="0" i="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itchFamily="24"/>
                          <a:ea typeface="宋体" pitchFamily="24"/>
                        </a:rPr>
                        <a:t>　　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你平时最喜欢的一种体育运动项目是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单选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　　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其他运动项目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983" name="yt_shape_14983"/>
          <p:cNvSpPr txBox="1"/>
          <p:nvPr/>
        </p:nvSpPr>
        <p:spPr>
          <a:xfrm>
            <a:off x="540120" y="37828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室外体育运动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篮球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足球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球类运动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97e7"/>
              </a:rPr>
              <a:t>中选取三个作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为该调查问卷问题的备选项目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选取合理的是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84" name="yt_table_1498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357006"/>
              </p:ext>
            </p:extLst>
          </p:nvPr>
        </p:nvGraphicFramePr>
        <p:xfrm>
          <a:off x="540056" y="4742323"/>
          <a:ext cx="4980306" cy="950976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866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8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C64F103-DC29-139A-8A72-1544EC46C772}"/>
              </a:ext>
            </a:extLst>
          </p:cNvPr>
          <p:cNvSpPr txBox="1"/>
          <p:nvPr/>
        </p:nvSpPr>
        <p:spPr>
          <a:xfrm>
            <a:off x="7155708" y="42115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6" name="yt_shape_14986"/>
          <p:cNvSpPr txBox="1"/>
          <p:nvPr/>
        </p:nvSpPr>
        <p:spPr>
          <a:xfrm>
            <a:off x="540000" y="900000"/>
            <a:ext cx="52979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总体、个体、样本与样本容量</a:t>
            </a:r>
          </a:p>
        </p:txBody>
      </p:sp>
      <p:sp>
        <p:nvSpPr>
          <p:cNvPr id="14987" name="yt_shape_14987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聊城市中考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日是全民国家安全教育日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某校为了摸清该校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1ed3"/>
              </a:rPr>
              <a:t>名师生的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国家安全知识掌握情况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名师生进行问卷调查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06ba"/>
              </a:rPr>
              <a:t>这项调查中的样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88" name="yt_table_1498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144006"/>
              </p:ext>
            </p:extLst>
          </p:nvPr>
        </p:nvGraphicFramePr>
        <p:xfrm>
          <a:off x="540056" y="2829000"/>
          <a:ext cx="7264400" cy="1901952"/>
        </p:xfrm>
        <a:graphic>
          <a:graphicData uri="http://schemas.openxmlformats.org/drawingml/2006/table">
            <a:tbl>
              <a:tblPr/>
              <a:tblGrid>
                <a:gridCol w="7264400">
                  <a:extLst>
                    <a:ext uri="{9D8B030D-6E8A-4147-A177-3AD203B41FA5}">
                      <a16:colId xmlns:a16="http://schemas.microsoft.com/office/drawing/2014/main" val="108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名师生的国家安全知识掌握情况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从中抽取的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名师生的国家安全知识掌握情况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从中抽取的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名师生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1"/>
                  </a:ext>
                </a:extLst>
              </a:tr>
            </a:tbl>
          </a:graphicData>
        </a:graphic>
      </p:graphicFrame>
      <p:pic>
        <p:nvPicPr>
          <p:cNvPr id="3" name="yt_shape_1723613863064">
            <a:extLst>
              <a:ext uri="{FF2B5EF4-FFF2-40B4-BE49-F238E27FC236}">
                <a16:creationId xmlns:a16="http://schemas.microsoft.com/office/drawing/2014/main" id="{D511A4C6-402D-0132-142A-5DA330D9A6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81FCF3-9C1C-9281-9F6D-950D71C192C8}"/>
              </a:ext>
            </a:extLst>
          </p:cNvPr>
          <p:cNvSpPr txBox="1"/>
          <p:nvPr/>
        </p:nvSpPr>
        <p:spPr>
          <a:xfrm>
            <a:off x="1669308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0" name="yt_shape_1499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为了了解某校七年级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名学生的期中数学成绩的情况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07b9,isEnd"/>
              </a:rPr>
              <a:t>名学生的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数学成绩进行分析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在这个问题中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总体是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个体是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样本是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样本容量是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EECD11-CC21-4E91-3548-0B43D0C351E6}"/>
              </a:ext>
            </a:extLst>
          </p:cNvPr>
          <p:cNvSpPr txBox="1"/>
          <p:nvPr/>
        </p:nvSpPr>
        <p:spPr>
          <a:xfrm>
            <a:off x="6546107" y="1328682"/>
            <a:ext cx="437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七年级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9_6751a"/>
              </a:rPr>
              <a:t>名学生的期中数学成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233F3C-B30A-BFCB-06DC-E3DBD793C50C}"/>
              </a:ext>
            </a:extLst>
          </p:cNvPr>
          <p:cNvSpPr txBox="1"/>
          <p:nvPr/>
        </p:nvSpPr>
        <p:spPr>
          <a:xfrm>
            <a:off x="45010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91DB27-7837-7122-7E26-90C3F54C7FFF}"/>
              </a:ext>
            </a:extLst>
          </p:cNvPr>
          <p:cNvSpPr txBox="1"/>
          <p:nvPr/>
        </p:nvSpPr>
        <p:spPr>
          <a:xfrm>
            <a:off x="2583708" y="1804170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每名七年级学生的期中数学成绩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D4A07B-F0CC-C949-1CFB-3D3470768728}"/>
              </a:ext>
            </a:extLst>
          </p:cNvPr>
          <p:cNvSpPr txBox="1"/>
          <p:nvPr/>
        </p:nvSpPr>
        <p:spPr>
          <a:xfrm>
            <a:off x="8679707" y="1804170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从中抽取的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56c47"/>
              </a:rPr>
              <a:t>名学生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DFE50B-0826-AD26-9D8E-89FAA3B8D8AD}"/>
              </a:ext>
            </a:extLst>
          </p:cNvPr>
          <p:cNvSpPr txBox="1"/>
          <p:nvPr/>
        </p:nvSpPr>
        <p:spPr>
          <a:xfrm>
            <a:off x="450108" y="2279658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的期中数学成绩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E4F749-F75A-3DB4-26D5-061D08A751CF}"/>
              </a:ext>
            </a:extLst>
          </p:cNvPr>
          <p:cNvSpPr txBox="1"/>
          <p:nvPr/>
        </p:nvSpPr>
        <p:spPr>
          <a:xfrm>
            <a:off x="5022108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1" name="yt_shape_14991"/>
          <p:cNvSpPr txBox="1"/>
          <p:nvPr/>
        </p:nvSpPr>
        <p:spPr>
          <a:xfrm>
            <a:off x="540000" y="900000"/>
            <a:ext cx="28357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数据的整理</a:t>
            </a:r>
          </a:p>
        </p:txBody>
      </p:sp>
      <p:sp>
        <p:nvSpPr>
          <p:cNvPr id="14992" name="yt_shape_14992"/>
          <p:cNvSpPr txBox="1"/>
          <p:nvPr/>
        </p:nvSpPr>
        <p:spPr>
          <a:xfrm>
            <a:off x="540119" y="138943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某中学七年级学生使用甲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1_e2791"/>
              </a:rPr>
              <a:t>丙三个品牌的计算器的人数分布条形统计图如图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试解答以下问题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993" name="yt_shape_14993"/>
          <p:cNvSpPr txBox="1"/>
          <p:nvPr/>
        </p:nvSpPr>
        <p:spPr>
          <a:xfrm>
            <a:off x="540000" y="2332389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你认为哪种品牌的计算器使用率最高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并求出这个使用率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994"/>
              <p:cNvSpPr txBox="1"/>
              <p:nvPr/>
            </p:nvSpPr>
            <p:spPr>
              <a:xfrm>
                <a:off x="540000" y="2964056"/>
                <a:ext cx="6617196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丙品牌计算器的使用率最高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使用率为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36+54+90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4994" descr="{&quot;rangeId&quot;:1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64056"/>
                <a:ext cx="6617196" cy="1122871"/>
              </a:xfrm>
              <a:prstGeom prst="rect">
                <a:avLst/>
              </a:prstGeom>
              <a:blipFill>
                <a:blip r:embed="rId2"/>
                <a:stretch>
                  <a:fillRect l="-2857" t="-4348" r="-184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996" name="yt_image_14996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80128" y="2964056"/>
            <a:ext cx="3071871" cy="244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3613863133">
            <a:extLst>
              <a:ext uri="{FF2B5EF4-FFF2-40B4-BE49-F238E27FC236}">
                <a16:creationId xmlns:a16="http://schemas.microsoft.com/office/drawing/2014/main" id="{3272C4A5-01DF-69ED-8101-3D7049E310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551D651-E0F6-1C70-F778-A404367023F6}"/>
              </a:ext>
            </a:extLst>
          </p:cNvPr>
          <p:cNvSpPr txBox="1"/>
          <p:nvPr/>
        </p:nvSpPr>
        <p:spPr>
          <a:xfrm>
            <a:off x="449989" y="2917250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丙品牌计算器的使用率最高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使用率为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582189-E964-A98B-B58E-6AE32ECB7531}"/>
                  </a:ext>
                </a:extLst>
              </p:cNvPr>
              <p:cNvSpPr txBox="1"/>
              <p:nvPr/>
            </p:nvSpPr>
            <p:spPr>
              <a:xfrm>
                <a:off x="449989" y="3392738"/>
                <a:ext cx="345033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36+54+90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10}">
                <a:extLst>
                  <a:ext uri="{FF2B5EF4-FFF2-40B4-BE49-F238E27FC236}">
                    <a16:creationId xmlns:a16="http://schemas.microsoft.com/office/drawing/2014/main" id="{3A582189-E964-A98B-B58E-6AE32ECB75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2738"/>
                <a:ext cx="3450336" cy="730136"/>
              </a:xfrm>
              <a:prstGeom prst="rect">
                <a:avLst/>
              </a:prstGeom>
              <a:blipFill>
                <a:blip r:embed="rId5"/>
                <a:stretch>
                  <a:fillRect r="-282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999"/>
              <p:cNvSpPr txBox="1"/>
              <p:nvPr/>
            </p:nvSpPr>
            <p:spPr>
              <a:xfrm>
                <a:off x="540119" y="692696"/>
                <a:ext cx="11492915" cy="43862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请利用扇形统计图表示条形统计图中的数据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甲品牌计算器使用人数所占的百分率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5_aa2a1"/>
                  </a:rPr>
                  <a:t>所对应扇形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的圆心角是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乙品牌计算器使用人数所占的百分率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0_bb799"/>
                  </a:rPr>
                  <a:t>所对应扇形的圆心角是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丙品牌计算器使用人数所占的百分率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10_1e76d"/>
                  </a:rPr>
                  <a:t>所对应扇形的圆心角是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画出的扇形统计图如图所示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49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92696"/>
                <a:ext cx="11492915" cy="4386265"/>
              </a:xfrm>
              <a:prstGeom prst="rect">
                <a:avLst/>
              </a:prstGeom>
              <a:blipFill>
                <a:blip r:embed="rId2"/>
                <a:stretch>
                  <a:fillRect l="-1645" t="-1252" b="-31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001" name="yt_image_15001" title="H_192.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6240" y="4107751"/>
            <a:ext cx="3071871" cy="244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A930899-1182-5966-752E-1541947E2442}"/>
                  </a:ext>
                </a:extLst>
              </p:cNvPr>
              <p:cNvSpPr txBox="1"/>
              <p:nvPr/>
            </p:nvSpPr>
            <p:spPr>
              <a:xfrm>
                <a:off x="450108" y="1121378"/>
                <a:ext cx="11100436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甲品牌计算器使用人数所占的百分率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5_aa2a1"/>
                  </a:rPr>
                  <a:t>所对应扇形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A930899-1182-5966-752E-1541947E24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121378"/>
                <a:ext cx="11100436" cy="769316"/>
              </a:xfrm>
              <a:prstGeom prst="rect">
                <a:avLst/>
              </a:prstGeom>
              <a:blipFill>
                <a:blip r:embed="rId4"/>
                <a:stretch>
                  <a:fillRect l="-879" t="-7937" r="-1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60AA9F5-1F4B-5C5C-EE22-35ECF3E3FF60}"/>
              </a:ext>
            </a:extLst>
          </p:cNvPr>
          <p:cNvSpPr txBox="1"/>
          <p:nvPr/>
        </p:nvSpPr>
        <p:spPr>
          <a:xfrm>
            <a:off x="450108" y="1797082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的圆心角是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5203F51-D058-98D5-21B1-4E72B83A5FF6}"/>
                  </a:ext>
                </a:extLst>
              </p:cNvPr>
              <p:cNvSpPr txBox="1"/>
              <p:nvPr/>
            </p:nvSpPr>
            <p:spPr>
              <a:xfrm>
                <a:off x="450108" y="2272570"/>
                <a:ext cx="11252836" cy="776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乙品牌计算器使用人数所占的百分率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10_bb799"/>
                  </a:rPr>
                  <a:t>所对应扇形的圆心角是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5203F51-D058-98D5-21B1-4E72B83A5F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2570"/>
                <a:ext cx="11252836" cy="776046"/>
              </a:xfrm>
              <a:prstGeom prst="rect">
                <a:avLst/>
              </a:prstGeom>
              <a:blipFill>
                <a:blip r:embed="rId5"/>
                <a:stretch>
                  <a:fillRect l="-867" t="-7087" r="-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8874FC1-8482-87B4-A698-AD7794068B65}"/>
              </a:ext>
            </a:extLst>
          </p:cNvPr>
          <p:cNvSpPr txBox="1"/>
          <p:nvPr/>
        </p:nvSpPr>
        <p:spPr>
          <a:xfrm>
            <a:off x="450108" y="2955004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D37E9F2-0543-628B-0B9E-D75CD2B0AA5C}"/>
                  </a:ext>
                </a:extLst>
              </p:cNvPr>
              <p:cNvSpPr txBox="1"/>
              <p:nvPr/>
            </p:nvSpPr>
            <p:spPr>
              <a:xfrm>
                <a:off x="450108" y="3430492"/>
                <a:ext cx="11252836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丙品牌计算器使用人数所占的百分率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10_1e76d"/>
                  </a:rPr>
                  <a:t>所对应扇形的圆心角是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D37E9F2-0543-628B-0B9E-D75CD2B0AA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30492"/>
                <a:ext cx="11252836" cy="769316"/>
              </a:xfrm>
              <a:prstGeom prst="rect">
                <a:avLst/>
              </a:prstGeom>
              <a:blipFill>
                <a:blip r:embed="rId6"/>
                <a:stretch>
                  <a:fillRect l="-867" r="-16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1F67130-4DBE-955E-AABF-287CDC38A4EC}"/>
              </a:ext>
            </a:extLst>
          </p:cNvPr>
          <p:cNvSpPr txBox="1"/>
          <p:nvPr/>
        </p:nvSpPr>
        <p:spPr>
          <a:xfrm>
            <a:off x="450108" y="410619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4639A9-5368-8789-D358-18195749C466}"/>
              </a:ext>
            </a:extLst>
          </p:cNvPr>
          <p:cNvSpPr txBox="1"/>
          <p:nvPr/>
        </p:nvSpPr>
        <p:spPr>
          <a:xfrm>
            <a:off x="450108" y="4581684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画出的扇形统计图如图所示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003" name="yt_image_15003" title="H_102.3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86985" y="5104869"/>
            <a:ext cx="1299591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6" name="yt_shape_15006"/>
          <p:cNvSpPr txBox="1"/>
          <p:nvPr/>
        </p:nvSpPr>
        <p:spPr>
          <a:xfrm>
            <a:off x="540119" y="76470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通过以上统计结果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请你为商家进货提出一条合理化的建议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建议商家进货时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甲、乙、丙三种品牌的计算器按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的比例进货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eac7a"/>
              </a:rPr>
              <a:t>答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案不唯一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合理即可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5008" name="yt_image_15008" title="H_192.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80010" y="1870459"/>
            <a:ext cx="3071871" cy="244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40BCB9-5DFF-A06D-E7E1-E85CD266AA34}"/>
              </a:ext>
            </a:extLst>
          </p:cNvPr>
          <p:cNvSpPr txBox="1"/>
          <p:nvPr/>
        </p:nvSpPr>
        <p:spPr>
          <a:xfrm>
            <a:off x="450108" y="1310622"/>
            <a:ext cx="1126394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建议商家进货时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甲、乙、丙三种品牌的计算器按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的比例进货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eac7a"/>
              </a:rPr>
              <a:t>答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29B0CA-2E8C-6BBC-E63E-21BEDC2EE1DF}"/>
              </a:ext>
            </a:extLst>
          </p:cNvPr>
          <p:cNvSpPr txBox="1"/>
          <p:nvPr/>
        </p:nvSpPr>
        <p:spPr>
          <a:xfrm>
            <a:off x="450108" y="1786110"/>
            <a:ext cx="3228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合理即可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2165</Words>
  <Application>Microsoft Office PowerPoint</Application>
  <PresentationFormat>宽屏</PresentationFormat>
  <Paragraphs>136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16</cp:revision>
  <dcterms:created xsi:type="dcterms:W3CDTF">2024-08-14T05:26:56Z</dcterms:created>
  <dcterms:modified xsi:type="dcterms:W3CDTF">2024-08-15T07:14:05Z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