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9" r:id="rId6"/>
    <p:sldId id="311" r:id="rId7"/>
    <p:sldId id="313" r:id="rId8"/>
    <p:sldId id="315" r:id="rId9"/>
    <p:sldId id="316" r:id="rId10"/>
    <p:sldId id="318" r:id="rId11"/>
    <p:sldId id="332" r:id="rId12"/>
    <p:sldId id="325" r:id="rId13"/>
    <p:sldId id="326" r:id="rId14"/>
    <p:sldId id="327" r:id="rId15"/>
    <p:sldId id="331" r:id="rId16"/>
    <p:sldId id="329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79" autoAdjust="0"/>
    <p:restoredTop sz="94660"/>
  </p:normalViewPr>
  <p:slideViewPr>
    <p:cSldViewPr showGuides="1">
      <p:cViewPr varScale="1">
        <p:scale>
          <a:sx n="89" d="100"/>
          <a:sy n="89" d="100"/>
        </p:scale>
        <p:origin x="90" y="5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6" name="yt_shape_1355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555" name="yt_image_13555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58" name="yt_shape_13558"/>
          <p:cNvSpPr txBox="1"/>
          <p:nvPr/>
        </p:nvSpPr>
        <p:spPr>
          <a:xfrm>
            <a:off x="540000" y="1581295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的概念</a:t>
            </a:r>
          </a:p>
        </p:txBody>
      </p:sp>
      <p:sp>
        <p:nvSpPr>
          <p:cNvPr id="13559" name="yt_shape_13559"/>
          <p:cNvSpPr txBox="1"/>
          <p:nvPr/>
        </p:nvSpPr>
        <p:spPr>
          <a:xfrm>
            <a:off x="540000" y="2070729"/>
            <a:ext cx="102463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是一个三元一次方程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60" name="yt_table_1356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446384"/>
              </p:ext>
            </p:extLst>
          </p:nvPr>
        </p:nvGraphicFramePr>
        <p:xfrm>
          <a:off x="540056" y="2550032"/>
          <a:ext cx="6850380" cy="950976"/>
        </p:xfrm>
        <a:graphic>
          <a:graphicData uri="http://schemas.openxmlformats.org/drawingml/2006/table">
            <a:tbl>
              <a:tblPr/>
              <a:tblGrid>
                <a:gridCol w="3891280">
                  <a:extLst>
                    <a:ext uri="{9D8B030D-6E8A-4147-A177-3AD203B41FA5}">
                      <a16:colId xmlns:a16="http://schemas.microsoft.com/office/drawing/2014/main" val="10680"/>
                    </a:ext>
                  </a:extLst>
                </a:gridCol>
                <a:gridCol w="2959100">
                  <a:extLst>
                    <a:ext uri="{9D8B030D-6E8A-4147-A177-3AD203B41FA5}">
                      <a16:colId xmlns:a16="http://schemas.microsoft.com/office/drawing/2014/main" val="106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6"/>
                  </a:ext>
                </a:extLst>
              </a:tr>
            </a:tbl>
          </a:graphicData>
        </a:graphic>
      </p:graphicFrame>
      <p:pic>
        <p:nvPicPr>
          <p:cNvPr id="3" name="yt_shape_1723613705749">
            <a:extLst>
              <a:ext uri="{FF2B5EF4-FFF2-40B4-BE49-F238E27FC236}">
                <a16:creationId xmlns:a16="http://schemas.microsoft.com/office/drawing/2014/main" id="{CD56B984-3029-F38F-479E-A2D35DA0E5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3174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E32FDA-1E8F-98FF-C35A-644FF28BF747}"/>
              </a:ext>
            </a:extLst>
          </p:cNvPr>
          <p:cNvSpPr txBox="1"/>
          <p:nvPr/>
        </p:nvSpPr>
        <p:spPr>
          <a:xfrm>
            <a:off x="9767026" y="20239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3604">
            <a:extLst>
              <a:ext uri="{FF2B5EF4-FFF2-40B4-BE49-F238E27FC236}">
                <a16:creationId xmlns:a16="http://schemas.microsoft.com/office/drawing/2014/main" id="{9D7987A2-637E-1E84-9B5E-469B01C355A5}"/>
              </a:ext>
            </a:extLst>
          </p:cNvPr>
          <p:cNvSpPr txBox="1"/>
          <p:nvPr/>
        </p:nvSpPr>
        <p:spPr>
          <a:xfrm>
            <a:off x="540119" y="900000"/>
            <a:ext cx="11492915" cy="944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85a4,isEnd"/>
              </a:rPr>
              <a:t>2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请你求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606" name="yt_shape_13606"/>
              <p:cNvSpPr txBox="1"/>
              <p:nvPr/>
            </p:nvSpPr>
            <p:spPr>
              <a:xfrm>
                <a:off x="540000" y="1916126"/>
                <a:ext cx="5356723" cy="46069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③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的值分别为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606" name="yt_shape_136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6126"/>
                <a:ext cx="5356723" cy="4606967"/>
              </a:xfrm>
              <a:prstGeom prst="rect">
                <a:avLst/>
              </a:prstGeom>
              <a:blipFill>
                <a:blip r:embed="rId2"/>
                <a:stretch>
                  <a:fillRect l="-3531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6A392ED-6590-8D55-99B8-77CE488D128E}"/>
                  </a:ext>
                </a:extLst>
              </p:cNvPr>
              <p:cNvSpPr txBox="1"/>
              <p:nvPr/>
            </p:nvSpPr>
            <p:spPr>
              <a:xfrm>
                <a:off x="449989" y="1869320"/>
                <a:ext cx="5485003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③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6A392ED-6590-8D55-99B8-77CE488D12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69320"/>
                <a:ext cx="5485003" cy="1854213"/>
              </a:xfrm>
              <a:prstGeom prst="rect">
                <a:avLst/>
              </a:prstGeom>
              <a:blipFill>
                <a:blip r:embed="rId3"/>
                <a:stretch>
                  <a:fillRect l="-1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61A02D0-6C13-BD2D-FABC-D9C6571B339D}"/>
              </a:ext>
            </a:extLst>
          </p:cNvPr>
          <p:cNvSpPr txBox="1"/>
          <p:nvPr/>
        </p:nvSpPr>
        <p:spPr>
          <a:xfrm>
            <a:off x="449989" y="3629921"/>
            <a:ext cx="301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262F555-A0EF-24A3-8C96-E46EF3D7AB21}"/>
              </a:ext>
            </a:extLst>
          </p:cNvPr>
          <p:cNvSpPr txBox="1"/>
          <p:nvPr/>
        </p:nvSpPr>
        <p:spPr>
          <a:xfrm>
            <a:off x="449989" y="4105409"/>
            <a:ext cx="372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0BFDC5-D793-1441-5177-567A24255289}"/>
              </a:ext>
            </a:extLst>
          </p:cNvPr>
          <p:cNvSpPr txBox="1"/>
          <p:nvPr/>
        </p:nvSpPr>
        <p:spPr>
          <a:xfrm>
            <a:off x="449989" y="4580897"/>
            <a:ext cx="463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E43CB83-0AB3-9304-D1A4-40F6F7E8BF25}"/>
              </a:ext>
            </a:extLst>
          </p:cNvPr>
          <p:cNvSpPr txBox="1"/>
          <p:nvPr/>
        </p:nvSpPr>
        <p:spPr>
          <a:xfrm>
            <a:off x="449989" y="5056385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C1CE8AD-CC34-5350-361E-C0B2667BFC1F}"/>
              </a:ext>
            </a:extLst>
          </p:cNvPr>
          <p:cNvSpPr txBox="1"/>
          <p:nvPr/>
        </p:nvSpPr>
        <p:spPr>
          <a:xfrm>
            <a:off x="449989" y="5531873"/>
            <a:ext cx="5020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872EF4B-AE13-DAF5-327A-ADAB9D34176D}"/>
              </a:ext>
            </a:extLst>
          </p:cNvPr>
          <p:cNvSpPr txBox="1"/>
          <p:nvPr/>
        </p:nvSpPr>
        <p:spPr>
          <a:xfrm>
            <a:off x="449989" y="6007361"/>
            <a:ext cx="51727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81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12" name="yt_shape_13612"/>
              <p:cNvSpPr txBox="1"/>
              <p:nvPr/>
            </p:nvSpPr>
            <p:spPr>
              <a:xfrm>
                <a:off x="540000" y="900000"/>
                <a:ext cx="8462766" cy="27224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由已知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12" name="yt_shape_13612" descr="{&quot;rangeId&quot;:1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462766" cy="2722412"/>
              </a:xfrm>
              <a:prstGeom prst="rect">
                <a:avLst/>
              </a:prstGeom>
              <a:blipFill>
                <a:blip r:embed="rId2"/>
                <a:stretch>
                  <a:fillRect l="-2233" r="-1225" b="-6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9C45CBA-0559-6FEE-3031-B7A3554CC696}"/>
                  </a:ext>
                </a:extLst>
              </p:cNvPr>
              <p:cNvSpPr txBox="1"/>
              <p:nvPr/>
            </p:nvSpPr>
            <p:spPr>
              <a:xfrm>
                <a:off x="449989" y="1606876"/>
                <a:ext cx="6435915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由已知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, 'pageBreak': True}">
                <a:extLst>
                  <a:ext uri="{FF2B5EF4-FFF2-40B4-BE49-F238E27FC236}">
                    <a16:creationId xmlns:a16="http://schemas.microsoft.com/office/drawing/2014/main" id="{39C45CBA-0559-6FEE-3031-B7A3554CC6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06876"/>
                <a:ext cx="6435915" cy="1611643"/>
              </a:xfrm>
              <a:prstGeom prst="rect">
                <a:avLst/>
              </a:prstGeom>
              <a:blipFill>
                <a:blip r:embed="rId3"/>
                <a:stretch>
                  <a:fillRect l="-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6CFDECD-0BAF-A969-A247-458099A7B546}"/>
              </a:ext>
            </a:extLst>
          </p:cNvPr>
          <p:cNvSpPr txBox="1"/>
          <p:nvPr/>
        </p:nvSpPr>
        <p:spPr>
          <a:xfrm>
            <a:off x="449989" y="3124907"/>
            <a:ext cx="49108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16" name="yt_shape_13616"/>
              <p:cNvSpPr txBox="1"/>
              <p:nvPr/>
            </p:nvSpPr>
            <p:spPr>
              <a:xfrm>
                <a:off x="540119" y="900000"/>
                <a:ext cx="11492915" cy="50870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某电脑公司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三种型号的电脑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5_51033"/>
                  </a:rPr>
                  <a:t>某乡镇中学购买了三种型号的电脑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共付款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某县级中学购买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了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15359"/>
                  </a:rPr>
                  <a:t>共付款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47000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某网吧购买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了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共付款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49000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16ed4"/>
                  </a:rPr>
                  <a:t>请问这三种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型号的电脑价格分别为多少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三种型号的电脑价格分别是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台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台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台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3_24084"/>
                  </a:rPr>
                  <a:t>根据题</a:t>
                </a:r>
                <a:b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意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zh-CN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zh-CN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=25000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=47000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=49000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=2500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spc="15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三种型号的电脑价格分别是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4000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16" name="yt_shape_13616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087098"/>
              </a:xfrm>
              <a:prstGeom prst="rect">
                <a:avLst/>
              </a:prstGeom>
              <a:blipFill>
                <a:blip r:embed="rId2"/>
                <a:stretch>
                  <a:fillRect l="-1645" t="-1079" b="-2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5503FEC-7230-A918-1819-C13F76FB6C23}"/>
              </a:ext>
            </a:extLst>
          </p:cNvPr>
          <p:cNvSpPr txBox="1"/>
          <p:nvPr/>
        </p:nvSpPr>
        <p:spPr>
          <a:xfrm>
            <a:off x="450108" y="2755146"/>
            <a:ext cx="109019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三种型号的电脑价格分别是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24084"/>
              </a:rPr>
              <a:t>根据题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8EA98C-480A-0524-7FD8-59D0C78ECF6B}"/>
              </a:ext>
            </a:extLst>
          </p:cNvPr>
          <p:cNvSpPr txBox="1"/>
          <p:nvPr/>
        </p:nvSpPr>
        <p:spPr>
          <a:xfrm>
            <a:off x="450108" y="3230634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意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5EFC7C2-7E3F-6A41-E236-A6AFF5FE669A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6670993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15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zh-CN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zh-CN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=25000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=47000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+10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=49000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=2500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hasSerialNum': 1}">
                <a:extLst>
                  <a:ext uri="{FF2B5EF4-FFF2-40B4-BE49-F238E27FC236}">
                    <a16:creationId xmlns:a16="http://schemas.microsoft.com/office/drawing/2014/main" id="{25EFC7C2-7E3F-6A41-E236-A6AFF5FE66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6670993" cy="185421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B556093-92B3-F70D-CB0C-39E91147C001}"/>
              </a:ext>
            </a:extLst>
          </p:cNvPr>
          <p:cNvSpPr txBox="1"/>
          <p:nvPr/>
        </p:nvSpPr>
        <p:spPr>
          <a:xfrm>
            <a:off x="450108" y="5466723"/>
            <a:ext cx="10284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三种型号的电脑价格分别是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1" name="yt_shape_1362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20" name="yt_image_13620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623" name="yt_shape_13623"/>
              <p:cNvSpPr txBox="1"/>
              <p:nvPr/>
            </p:nvSpPr>
            <p:spPr>
              <a:xfrm>
                <a:off x="540119" y="1482165"/>
                <a:ext cx="11492915" cy="38818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【阅读理解问题】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为确保信息安全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effa6"/>
                  </a:rPr>
                  <a:t>在传输时往往需加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发送方发出一组密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码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则接收方对应收到的密码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12aa"/>
                  </a:rPr>
                  <a:t>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方约定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例如发出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则收到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当发送方发出一组密码为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则接收方收到的密码是多少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=3+5=8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接收方收到的密码是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623" name="yt_shape_13623" descr="{&quot;rangeId&quot;:2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3881897"/>
              </a:xfrm>
              <a:prstGeom prst="rect">
                <a:avLst/>
              </a:prstGeom>
              <a:blipFill>
                <a:blip r:embed="rId3"/>
                <a:stretch>
                  <a:fillRect l="-1645" t="-1256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87190D5-5E51-3B36-AF31-63869EE99B46}"/>
                  </a:ext>
                </a:extLst>
              </p:cNvPr>
              <p:cNvSpPr txBox="1"/>
              <p:nvPr/>
            </p:nvSpPr>
            <p:spPr>
              <a:xfrm>
                <a:off x="450108" y="3337311"/>
                <a:ext cx="593966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=3+5=8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7, 'hasSerialNum': 1}">
                <a:extLst>
                  <a:ext uri="{FF2B5EF4-FFF2-40B4-BE49-F238E27FC236}">
                    <a16:creationId xmlns:a16="http://schemas.microsoft.com/office/drawing/2014/main" id="{A87190D5-5E51-3B36-AF31-63869EE99B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37311"/>
                <a:ext cx="5939663" cy="1611643"/>
              </a:xfrm>
              <a:prstGeom prst="rect">
                <a:avLst/>
              </a:prstGeom>
              <a:blipFill>
                <a:blip r:embed="rId4"/>
                <a:stretch>
                  <a:fillRect l="-16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86649BD-3369-4A74-48A6-390A38766BEC}"/>
              </a:ext>
            </a:extLst>
          </p:cNvPr>
          <p:cNvSpPr txBox="1"/>
          <p:nvPr/>
        </p:nvSpPr>
        <p:spPr>
          <a:xfrm>
            <a:off x="450108" y="4855342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接收方收到的密码是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27" name="yt_shape_13627"/>
              <p:cNvSpPr txBox="1"/>
              <p:nvPr/>
            </p:nvSpPr>
            <p:spPr>
              <a:xfrm>
                <a:off x="540000" y="900000"/>
                <a:ext cx="9683548" cy="24415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当接收方收到一组密码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则发送方发出的密码是多少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发送方发出的密码是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27" name="yt_shape_13627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683548" cy="2441502"/>
              </a:xfrm>
              <a:prstGeom prst="rect">
                <a:avLst/>
              </a:prstGeom>
              <a:blipFill>
                <a:blip r:embed="rId2"/>
                <a:stretch>
                  <a:fillRect l="-1952" t="-2250" r="-945" b="-7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6F7CF48-8BBC-E98D-B576-4AE7128D5E46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684377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8}">
                <a:extLst>
                  <a:ext uri="{FF2B5EF4-FFF2-40B4-BE49-F238E27FC236}">
                    <a16:creationId xmlns:a16="http://schemas.microsoft.com/office/drawing/2014/main" id="{46F7CF48-8BBC-E98D-B576-4AE7128D5E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6843776" cy="1611643"/>
              </a:xfrm>
              <a:prstGeom prst="rect">
                <a:avLst/>
              </a:prstGeom>
              <a:blipFill>
                <a:blip r:embed="rId3"/>
                <a:stretch>
                  <a:fillRect l="-1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4CE3540-C908-2728-6C12-632264514748}"/>
              </a:ext>
            </a:extLst>
          </p:cNvPr>
          <p:cNvSpPr txBox="1"/>
          <p:nvPr/>
        </p:nvSpPr>
        <p:spPr>
          <a:xfrm>
            <a:off x="449989" y="2846713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发送方发出的密码是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1" name="yt_shape_13631"/>
          <p:cNvSpPr txBox="1"/>
          <p:nvPr/>
        </p:nvSpPr>
        <p:spPr>
          <a:xfrm>
            <a:off x="540000" y="900000"/>
            <a:ext cx="9079409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解三元一次方程组的消元过程中必须保证每个方程至少用一次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2" name="yt_shape_13562"/>
          <p:cNvSpPr txBox="1"/>
          <p:nvPr/>
        </p:nvSpPr>
        <p:spPr>
          <a:xfrm>
            <a:off x="540000" y="900000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下列方程组中是三元一次方程组的是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63" name="yt_table_13563" title="H_277.2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6194320"/>
                  </p:ext>
                </p:extLst>
              </p:nvPr>
            </p:nvGraphicFramePr>
            <p:xfrm>
              <a:off x="540056" y="1379303"/>
              <a:ext cx="6852095" cy="3521202"/>
            </p:xfrm>
            <a:graphic>
              <a:graphicData uri="http://schemas.openxmlformats.org/drawingml/2006/table">
                <a:tbl>
                  <a:tblPr/>
                  <a:tblGrid>
                    <a:gridCol w="3716782">
                      <a:extLst>
                        <a:ext uri="{9D8B030D-6E8A-4147-A177-3AD203B41FA5}">
                          <a16:colId xmlns:a16="http://schemas.microsoft.com/office/drawing/2014/main" val="10682"/>
                        </a:ext>
                      </a:extLst>
                    </a:gridCol>
                    <a:gridCol w="3135313">
                      <a:extLst>
                        <a:ext uri="{9D8B030D-6E8A-4147-A177-3AD203B41FA5}">
                          <a16:colId xmlns:a16="http://schemas.microsoft.com/office/drawing/2014/main" val="106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sSup>
                                        <m:sSup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+3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5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𝑥</m:t>
                                          </m:r>
                                        </m:den>
                                      </m:f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𝑦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𝑥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𝑦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=5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563" name="yt_table_13563" descr="{&quot;rangeId&quot;:4,&quot;type&quot;:&quot;Option&quot;}" title="H_277.2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56194320"/>
                  </p:ext>
                </p:extLst>
              </p:nvPr>
            </p:nvGraphicFramePr>
            <p:xfrm>
              <a:off x="540056" y="1379303"/>
              <a:ext cx="6852095" cy="3521202"/>
            </p:xfrm>
            <a:graphic>
              <a:graphicData uri="http://schemas.openxmlformats.org/drawingml/2006/table">
                <a:tbl>
                  <a:tblPr/>
                  <a:tblGrid>
                    <a:gridCol w="3716782">
                      <a:extLst>
                        <a:ext uri="{9D8B030D-6E8A-4147-A177-3AD203B41FA5}">
                          <a16:colId xmlns:a16="http://schemas.microsoft.com/office/drawing/2014/main" val="10682"/>
                        </a:ext>
                      </a:extLst>
                    </a:gridCol>
                    <a:gridCol w="3135313">
                      <a:extLst>
                        <a:ext uri="{9D8B030D-6E8A-4147-A177-3AD203B41FA5}">
                          <a16:colId xmlns:a16="http://schemas.microsoft.com/office/drawing/2014/main" val="10683"/>
                        </a:ext>
                      </a:extLst>
                    </a:gridCol>
                  </a:tblGrid>
                  <a:tr h="176060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84426" b="-100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8447" b="-100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7"/>
                      </a:ext>
                    </a:extLst>
                  </a:tr>
                  <a:tr h="176060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84426" b="-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8447" t="-100000" b="-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25E81D9-4B70-9AF8-94B6-6DD3EF52E653}"/>
              </a:ext>
            </a:extLst>
          </p:cNvPr>
          <p:cNvSpPr txBox="1"/>
          <p:nvPr/>
        </p:nvSpPr>
        <p:spPr>
          <a:xfrm>
            <a:off x="63173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4" name="yt_shape_13564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三元一次方程组的解法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65" name="yt_shape_13565"/>
              <p:cNvSpPr txBox="1"/>
              <p:nvPr/>
            </p:nvSpPr>
            <p:spPr>
              <a:xfrm>
                <a:off x="540119" y="1389434"/>
                <a:ext cx="11492915" cy="22063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已知三元一次方程组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③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经过步骤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647b2"/>
                  </a:rPr>
                  <a:t>消去未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得到的二元一次方程组是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565" name="yt_shape_13565" descr="{&quot;rangeId&quot;:6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2206310"/>
              </a:xfrm>
              <a:prstGeom prst="rect">
                <a:avLst/>
              </a:prstGeom>
              <a:blipFill>
                <a:blip r:embed="rId2"/>
                <a:stretch>
                  <a:fillRect l="-1645" b="-7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67" name="yt_table_13567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3695472"/>
                  </p:ext>
                </p:extLst>
              </p:nvPr>
            </p:nvGraphicFramePr>
            <p:xfrm>
              <a:off x="540056" y="3646532"/>
              <a:ext cx="7313041" cy="2121154"/>
            </p:xfrm>
            <a:graphic>
              <a:graphicData uri="http://schemas.openxmlformats.org/drawingml/2006/table">
                <a:tbl>
                  <a:tblPr/>
                  <a:tblGrid>
                    <a:gridCol w="4022598">
                      <a:extLst>
                        <a:ext uri="{9D8B030D-6E8A-4147-A177-3AD203B41FA5}">
                          <a16:colId xmlns:a16="http://schemas.microsoft.com/office/drawing/2014/main" val="10684"/>
                        </a:ext>
                      </a:extLst>
                    </a:gridCol>
                    <a:gridCol w="3290443">
                      <a:extLst>
                        <a:ext uri="{9D8B030D-6E8A-4147-A177-3AD203B41FA5}">
                          <a16:colId xmlns:a16="http://schemas.microsoft.com/office/drawing/2014/main" val="1068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&amp;7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+17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&amp;7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+17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567" name="yt_table_13567" descr="{&quot;rangeId&quot;:6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3695472"/>
                  </p:ext>
                </p:extLst>
              </p:nvPr>
            </p:nvGraphicFramePr>
            <p:xfrm>
              <a:off x="540056" y="3646532"/>
              <a:ext cx="7313041" cy="2121154"/>
            </p:xfrm>
            <a:graphic>
              <a:graphicData uri="http://schemas.openxmlformats.org/drawingml/2006/table">
                <a:tbl>
                  <a:tblPr/>
                  <a:tblGrid>
                    <a:gridCol w="4022598">
                      <a:extLst>
                        <a:ext uri="{9D8B030D-6E8A-4147-A177-3AD203B41FA5}">
                          <a16:colId xmlns:a16="http://schemas.microsoft.com/office/drawing/2014/main" val="10684"/>
                        </a:ext>
                      </a:extLst>
                    </a:gridCol>
                    <a:gridCol w="3290443">
                      <a:extLst>
                        <a:ext uri="{9D8B030D-6E8A-4147-A177-3AD203B41FA5}">
                          <a16:colId xmlns:a16="http://schemas.microsoft.com/office/drawing/2014/main" val="10685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81694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2407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9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575" r="-816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2407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705826">
            <a:extLst>
              <a:ext uri="{FF2B5EF4-FFF2-40B4-BE49-F238E27FC236}">
                <a16:creationId xmlns:a16="http://schemas.microsoft.com/office/drawing/2014/main" id="{DB1ADCDE-4195-885A-F5CB-9FA168E351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8B0DDD-18BF-2043-C090-E4FFDBBDBF58}"/>
              </a:ext>
            </a:extLst>
          </p:cNvPr>
          <p:cNvSpPr txBox="1"/>
          <p:nvPr/>
        </p:nvSpPr>
        <p:spPr>
          <a:xfrm>
            <a:off x="5846021" y="310322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68" name="yt_shape_13568"/>
              <p:cNvSpPr txBox="1"/>
              <p:nvPr/>
            </p:nvSpPr>
            <p:spPr>
              <a:xfrm>
                <a:off x="540119" y="900000"/>
                <a:ext cx="11492915" cy="22828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③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8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8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1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496,H:138.63"/>
                  </a:rPr>
                </a:b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④⑤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3568" name="yt_shape_135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282895"/>
              </a:xfrm>
              <a:prstGeom prst="rect">
                <a:avLst/>
              </a:prstGeom>
              <a:blipFill>
                <a:blip r:embed="rId2"/>
                <a:stretch>
                  <a:fillRect l="-1645" b="-42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4F6B4EC-3E23-9C3E-4A1C-ADDC827E5E33}"/>
              </a:ext>
            </a:extLst>
          </p:cNvPr>
          <p:cNvSpPr txBox="1"/>
          <p:nvPr/>
        </p:nvSpPr>
        <p:spPr>
          <a:xfrm>
            <a:off x="7209111" y="1268760"/>
            <a:ext cx="1156399" cy="143864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26D41D-EEE7-232B-C17C-3B293B7BBEFA}"/>
              </a:ext>
            </a:extLst>
          </p:cNvPr>
          <p:cNvSpPr txBox="1"/>
          <p:nvPr/>
        </p:nvSpPr>
        <p:spPr>
          <a:xfrm>
            <a:off x="10549211" y="1340768"/>
            <a:ext cx="942086" cy="136663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90c5e"/>
              </a:rPr>
              <a:t>－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33522F-1EA1-CB07-71E6-D2799FBE4FD2}"/>
              </a:ext>
            </a:extLst>
          </p:cNvPr>
          <p:cNvSpPr txBox="1"/>
          <p:nvPr/>
        </p:nvSpPr>
        <p:spPr>
          <a:xfrm>
            <a:off x="450108" y="2613795"/>
            <a:ext cx="851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248489-F289-A518-3535-8E311A6F7EBF}"/>
              </a:ext>
            </a:extLst>
          </p:cNvPr>
          <p:cNvSpPr txBox="1"/>
          <p:nvPr/>
        </p:nvSpPr>
        <p:spPr>
          <a:xfrm>
            <a:off x="5298333" y="261379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71" name="yt_shape_13571"/>
              <p:cNvSpPr txBox="1"/>
              <p:nvPr/>
            </p:nvSpPr>
            <p:spPr>
              <a:xfrm>
                <a:off x="540000" y="836712"/>
                <a:ext cx="5539978" cy="17942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/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124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解方程组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>
                              <a:solidFill>
                                <a:srgbClr val="01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＋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＋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𝑧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=17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宋体" panose="02040503050406030204" pitchFamily="48" charset="0"/>
                                </a:rPr>
                                <m:t>①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&amp;2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𝑧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=1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宋体" panose="02040503050406030204" pitchFamily="48" charset="0"/>
                                </a:rPr>
                                <m:t>②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&amp;3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＋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4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𝑧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=3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.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宋体" panose="02040503050406030204" pitchFamily="48" charset="0"/>
                                </a:rPr>
                                <m:t>③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dirty="0"/>
              </a:p>
            </p:txBody>
          </p:sp>
        </mc:Choice>
        <mc:Fallback>
          <p:sp>
            <p:nvSpPr>
              <p:cNvPr id="13571" name="yt_shape_135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36712"/>
                <a:ext cx="5539978" cy="1794279"/>
              </a:xfrm>
              <a:prstGeom prst="rect">
                <a:avLst/>
              </a:prstGeom>
              <a:blipFill>
                <a:blip r:embed="rId2"/>
                <a:stretch>
                  <a:fillRect l="-3414" t="-61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717783B-4827-3308-FD45-D71D8FC541ED}"/>
              </a:ext>
            </a:extLst>
          </p:cNvPr>
          <p:cNvSpPr txBox="1"/>
          <p:nvPr/>
        </p:nvSpPr>
        <p:spPr>
          <a:xfrm>
            <a:off x="449989" y="2501616"/>
            <a:ext cx="4434586" cy="40237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AD58F5-DC68-1421-D6ED-64A47176E1A7}"/>
              </a:ext>
            </a:extLst>
          </p:cNvPr>
          <p:cNvSpPr txBox="1"/>
          <p:nvPr/>
        </p:nvSpPr>
        <p:spPr>
          <a:xfrm>
            <a:off x="449989" y="2933664"/>
            <a:ext cx="3824986" cy="40237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C16293-E541-13F0-1A0C-0108696C4911}"/>
              </a:ext>
            </a:extLst>
          </p:cNvPr>
          <p:cNvSpPr txBox="1"/>
          <p:nvPr/>
        </p:nvSpPr>
        <p:spPr>
          <a:xfrm>
            <a:off x="449989" y="3394280"/>
            <a:ext cx="5666486" cy="40237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下面解由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联立成的二元一次方程组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DFE515-3EBA-05F9-B81C-D0B325B9B1AE}"/>
              </a:ext>
            </a:extLst>
          </p:cNvPr>
          <p:cNvSpPr txBox="1"/>
          <p:nvPr/>
        </p:nvSpPr>
        <p:spPr>
          <a:xfrm>
            <a:off x="449989" y="3811456"/>
            <a:ext cx="4129786" cy="36623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⑥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53C029-3CBC-244D-4213-645632B60617}"/>
              </a:ext>
            </a:extLst>
          </p:cNvPr>
          <p:cNvSpPr txBox="1"/>
          <p:nvPr/>
        </p:nvSpPr>
        <p:spPr>
          <a:xfrm>
            <a:off x="449989" y="4329208"/>
            <a:ext cx="4755261" cy="40237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184C43A-ACDD-A2B8-7B96-6E575EA9EEC2}"/>
              </a:ext>
            </a:extLst>
          </p:cNvPr>
          <p:cNvSpPr txBox="1"/>
          <p:nvPr/>
        </p:nvSpPr>
        <p:spPr>
          <a:xfrm>
            <a:off x="449989" y="4775027"/>
            <a:ext cx="3824986" cy="40237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C64D8E0-91CD-21D0-D3B3-420757A633E8}"/>
              </a:ext>
            </a:extLst>
          </p:cNvPr>
          <p:cNvSpPr txBox="1"/>
          <p:nvPr/>
        </p:nvSpPr>
        <p:spPr>
          <a:xfrm>
            <a:off x="449989" y="5177406"/>
            <a:ext cx="4512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AFC98E2-9AA2-B58F-D1C2-0ADDF7FEA27A}"/>
                  </a:ext>
                </a:extLst>
              </p:cNvPr>
              <p:cNvSpPr txBox="1"/>
              <p:nvPr/>
            </p:nvSpPr>
            <p:spPr>
              <a:xfrm>
                <a:off x="449989" y="5608353"/>
                <a:ext cx="2015427" cy="9635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AFC98E2-9AA2-B58F-D1C2-0ADDF7FEA2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08353"/>
                <a:ext cx="2015427" cy="963571"/>
              </a:xfrm>
              <a:prstGeom prst="rect">
                <a:avLst/>
              </a:prstGeom>
              <a:blipFill>
                <a:blip r:embed="rId3"/>
                <a:stretch>
                  <a:fillRect l="-4848" t="-6962" b="-10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1" name="yt_shape_13581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三元一次方程组的应用</a:t>
            </a:r>
          </a:p>
        </p:txBody>
      </p:sp>
      <p:sp>
        <p:nvSpPr>
          <p:cNvPr id="13582" name="yt_shape_13582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丙三种商品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已知购买甲商品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乙商品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丙商品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4619"/>
              </a:rPr>
              <a:t>130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购买甲商品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乙商品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丙商品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若购买甲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d57d"/>
              </a:rPr>
              <a:t>丙三种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商品各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则共需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83" name="yt_table_1358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365624"/>
              </p:ext>
            </p:extLst>
          </p:nvPr>
        </p:nvGraphicFramePr>
        <p:xfrm>
          <a:off x="540056" y="2829000"/>
          <a:ext cx="94862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68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8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88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1"/>
                  </a:ext>
                </a:extLst>
              </a:tr>
            </a:tbl>
          </a:graphicData>
        </a:graphic>
      </p:graphicFrame>
      <p:pic>
        <p:nvPicPr>
          <p:cNvPr id="3" name="yt_shape_1723613705904">
            <a:extLst>
              <a:ext uri="{FF2B5EF4-FFF2-40B4-BE49-F238E27FC236}">
                <a16:creationId xmlns:a16="http://schemas.microsoft.com/office/drawing/2014/main" id="{31BB1830-FCA8-1DDA-07FF-8FBCAD24C7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B80379-DBD9-80FC-2477-A5801C46EC9F}"/>
              </a:ext>
            </a:extLst>
          </p:cNvPr>
          <p:cNvSpPr txBox="1"/>
          <p:nvPr/>
        </p:nvSpPr>
        <p:spPr>
          <a:xfrm>
            <a:off x="3650508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85" name="yt_shape_13585"/>
              <p:cNvSpPr txBox="1"/>
              <p:nvPr/>
            </p:nvSpPr>
            <p:spPr>
              <a:xfrm>
                <a:off x="540119" y="900000"/>
                <a:ext cx="11492915" cy="34017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张大伯养了鸡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鹅三种家禽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所养的鸡和鸭的只数和比鹅的只数多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8d24"/>
                  </a:rPr>
                  <a:t>养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鸭和鹅共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养鸡和鹅共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请你算一算张大伯养鸡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鹅各多少只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设张大伯养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鸡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鸭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鹅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张大伯养鸡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鸭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85" name="yt_shape_13585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01765"/>
              </a:xfrm>
              <a:prstGeom prst="rect">
                <a:avLst/>
              </a:prstGeom>
              <a:blipFill>
                <a:blip r:embed="rId2"/>
                <a:stretch>
                  <a:fillRect l="-1645" t="-1613" b="-4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85F5336-5742-F99D-4231-4737C7055560}"/>
              </a:ext>
            </a:extLst>
          </p:cNvPr>
          <p:cNvSpPr txBox="1"/>
          <p:nvPr/>
        </p:nvSpPr>
        <p:spPr>
          <a:xfrm>
            <a:off x="450108" y="1804170"/>
            <a:ext cx="5731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设张大伯养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鸡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鸭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鹅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64E3D8F-FACC-218B-40D0-C594EC51EA24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6291897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0, 'hasSerialNum': 1}">
                <a:extLst>
                  <a:ext uri="{FF2B5EF4-FFF2-40B4-BE49-F238E27FC236}">
                    <a16:creationId xmlns:a16="http://schemas.microsoft.com/office/drawing/2014/main" id="{064E3D8F-FACC-218B-40D0-C594EC51EA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6291897" cy="1611643"/>
              </a:xfrm>
              <a:prstGeom prst="rect">
                <a:avLst/>
              </a:prstGeom>
              <a:blipFill>
                <a:blip r:embed="rId3"/>
                <a:stretch>
                  <a:fillRect l="-15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1717C2E-1BB2-9E6E-CBC4-D773D4A87890}"/>
              </a:ext>
            </a:extLst>
          </p:cNvPr>
          <p:cNvSpPr txBox="1"/>
          <p:nvPr/>
        </p:nvSpPr>
        <p:spPr>
          <a:xfrm>
            <a:off x="450108" y="3797690"/>
            <a:ext cx="536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张大伯养鸡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9" name="yt_shape_13589"/>
          <p:cNvSpPr txBox="1"/>
          <p:nvPr/>
        </p:nvSpPr>
        <p:spPr>
          <a:xfrm>
            <a:off x="540000" y="900000"/>
            <a:ext cx="830996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解三元一次方程组时消元目标不一致导致错误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6AFAF15-93A4-D188-69DF-0E3C5F0C8EE6}"/>
              </a:ext>
            </a:extLst>
          </p:cNvPr>
          <p:cNvSpPr txBox="1"/>
          <p:nvPr/>
        </p:nvSpPr>
        <p:spPr>
          <a:xfrm>
            <a:off x="449989" y="853194"/>
            <a:ext cx="8409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解三元一次方程组时消元目标不一致导致错误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590" name="yt_shape_13590"/>
              <p:cNvSpPr txBox="1"/>
              <p:nvPr/>
            </p:nvSpPr>
            <p:spPr>
              <a:xfrm>
                <a:off x="540000" y="1470444"/>
                <a:ext cx="9342879" cy="15328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若要使运算简便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消元应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590" name="yt_shape_135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70444"/>
                <a:ext cx="9342879" cy="1532856"/>
              </a:xfrm>
              <a:prstGeom prst="rect">
                <a:avLst/>
              </a:prstGeom>
              <a:blipFill>
                <a:blip r:embed="rId2"/>
                <a:stretch>
                  <a:fillRect l="-2023" r="-10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92" name="yt_table_1359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4121984"/>
              </p:ext>
            </p:extLst>
          </p:nvPr>
        </p:nvGraphicFramePr>
        <p:xfrm>
          <a:off x="540056" y="3054088"/>
          <a:ext cx="5410518" cy="950976"/>
        </p:xfrm>
        <a:graphic>
          <a:graphicData uri="http://schemas.openxmlformats.org/drawingml/2006/table">
            <a:tbl>
              <a:tblPr/>
              <a:tblGrid>
                <a:gridCol w="2853055">
                  <a:extLst>
                    <a:ext uri="{9D8B030D-6E8A-4147-A177-3AD203B41FA5}">
                      <a16:colId xmlns:a16="http://schemas.microsoft.com/office/drawing/2014/main" val="10690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6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先消常数项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3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F28C88D7-36EB-048D-B7F4-0A41121C35D6}"/>
              </a:ext>
            </a:extLst>
          </p:cNvPr>
          <p:cNvSpPr txBox="1"/>
          <p:nvPr/>
        </p:nvSpPr>
        <p:spPr>
          <a:xfrm>
            <a:off x="8889710" y="1700808"/>
            <a:ext cx="383285" cy="133447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5" name="yt_shape_13595"/>
          <p:cNvSpPr txBox="1"/>
          <p:nvPr/>
        </p:nvSpPr>
        <p:spPr>
          <a:xfrm>
            <a:off x="540000" y="836712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594" name="yt_image_13594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597" name="yt_shape_13597"/>
              <p:cNvSpPr txBox="1"/>
              <p:nvPr/>
            </p:nvSpPr>
            <p:spPr>
              <a:xfrm>
                <a:off x="540000" y="1418877"/>
                <a:ext cx="7166770" cy="17777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=27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③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597" name="yt_shape_135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8877"/>
                <a:ext cx="7166770" cy="1777794"/>
              </a:xfrm>
              <a:prstGeom prst="rect">
                <a:avLst/>
              </a:prstGeom>
              <a:blipFill>
                <a:blip r:embed="rId3"/>
                <a:stretch>
                  <a:fillRect l="-2638" r="-16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599" name="yt_table_135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066199"/>
              </p:ext>
            </p:extLst>
          </p:nvPr>
        </p:nvGraphicFramePr>
        <p:xfrm>
          <a:off x="540056" y="3247459"/>
          <a:ext cx="70808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692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6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5"/>
                  </a:ext>
                </a:extLst>
              </a:tr>
            </a:tbl>
          </a:graphicData>
        </a:graphic>
      </p:graphicFrame>
      <p:sp>
        <p:nvSpPr>
          <p:cNvPr id="13601" name="yt_shape_13601"/>
          <p:cNvSpPr txBox="1"/>
          <p:nvPr/>
        </p:nvSpPr>
        <p:spPr>
          <a:xfrm>
            <a:off x="540119" y="424901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百色市百色中学单元卷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小赵要把面额是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元的人民币换成零钱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现在只有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22c6"/>
              </a:rPr>
              <a:t>5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元两种面额的人民币可供选择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那么他换零钱的不同方法有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02" name="yt_table_1360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756232"/>
              </p:ext>
            </p:extLst>
          </p:nvPr>
        </p:nvGraphicFramePr>
        <p:xfrm>
          <a:off x="540056" y="5208448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9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9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9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730ADA3-5E5E-A10B-36E7-EA3DBE943FA1}"/>
              </a:ext>
            </a:extLst>
          </p:cNvPr>
          <p:cNvSpPr txBox="1"/>
          <p:nvPr/>
        </p:nvSpPr>
        <p:spPr>
          <a:xfrm>
            <a:off x="6734647" y="1709528"/>
            <a:ext cx="383285" cy="151675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2548ED-9F8C-EDF1-CF43-F4BA43FF14AA}"/>
              </a:ext>
            </a:extLst>
          </p:cNvPr>
          <p:cNvSpPr txBox="1"/>
          <p:nvPr/>
        </p:nvSpPr>
        <p:spPr>
          <a:xfrm>
            <a:off x="9746507" y="46776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604">
            <a:extLst>
              <a:ext uri="{FF2B5EF4-FFF2-40B4-BE49-F238E27FC236}">
                <a16:creationId xmlns:a16="http://schemas.microsoft.com/office/drawing/2014/main" id="{42BDF6BF-0451-5831-CD8B-A64C352EA4EE}"/>
              </a:ext>
            </a:extLst>
          </p:cNvPr>
          <p:cNvSpPr txBox="1"/>
          <p:nvPr/>
        </p:nvSpPr>
        <p:spPr>
          <a:xfrm>
            <a:off x="540000" y="5728316"/>
            <a:ext cx="11492915" cy="99778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已知单项式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spc="375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1386,isEnd"/>
              </a:rPr>
              <a:t>y</a:t>
            </a:r>
            <a:b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A87EA5-ED35-1E83-26F2-C0023C69D98E}"/>
              </a:ext>
            </a:extLst>
          </p:cNvPr>
          <p:cNvSpPr txBox="1"/>
          <p:nvPr/>
        </p:nvSpPr>
        <p:spPr>
          <a:xfrm>
            <a:off x="9698573" y="568151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C71CD0-4303-BF98-E0F4-D2F540F75436}"/>
              </a:ext>
            </a:extLst>
          </p:cNvPr>
          <p:cNvSpPr txBox="1"/>
          <p:nvPr/>
        </p:nvSpPr>
        <p:spPr>
          <a:xfrm>
            <a:off x="1059589" y="615699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AE9E29-E5B7-3045-BC73-351BFB93350E}"/>
              </a:ext>
            </a:extLst>
          </p:cNvPr>
          <p:cNvSpPr txBox="1"/>
          <p:nvPr/>
        </p:nvSpPr>
        <p:spPr>
          <a:xfrm>
            <a:off x="2950302" y="6156998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1656</Words>
  <Application>Microsoft Office PowerPoint</Application>
  <PresentationFormat>宽屏</PresentationFormat>
  <Paragraphs>122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14</cp:revision>
  <dcterms:created xsi:type="dcterms:W3CDTF">2024-08-14T05:26:56Z</dcterms:created>
  <dcterms:modified xsi:type="dcterms:W3CDTF">2024-08-15T06:47:51Z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