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1" r:id="rId6"/>
    <p:sldId id="313" r:id="rId7"/>
    <p:sldId id="314" r:id="rId8"/>
    <p:sldId id="316" r:id="rId9"/>
    <p:sldId id="317" r:id="rId10"/>
    <p:sldId id="318" r:id="rId11"/>
    <p:sldId id="327" r:id="rId12"/>
    <p:sldId id="319" r:id="rId13"/>
    <p:sldId id="326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92" autoAdjust="0"/>
    <p:restoredTop sz="94660"/>
  </p:normalViewPr>
  <p:slideViewPr>
    <p:cSldViewPr showGuides="1">
      <p:cViewPr varScale="1">
        <p:scale>
          <a:sx n="91" d="100"/>
          <a:sy n="91" d="100"/>
        </p:scale>
        <p:origin x="120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0" name="yt_shape_12180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探究代数式的变化规律</a:t>
            </a:r>
          </a:p>
        </p:txBody>
      </p:sp>
      <p:sp>
        <p:nvSpPr>
          <p:cNvPr id="12181" name="yt_shape_12181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观察下列按一定规律排列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4d29"/>
              </a:rPr>
              <a:t>若最后三个数之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2" name="yt_table_121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402878"/>
              </p:ext>
            </p:extLst>
          </p:nvPr>
        </p:nvGraphicFramePr>
        <p:xfrm>
          <a:off x="540056" y="234886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sp>
        <p:nvSpPr>
          <p:cNvPr id="12184" name="yt_shape_12184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字形中各数之间的规律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根据观察到的规律得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4c2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86" name="yt_table_121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890385"/>
              </p:ext>
            </p:extLst>
          </p:nvPr>
        </p:nvGraphicFramePr>
        <p:xfrm>
          <a:off x="540056" y="4634398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4048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4047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pic>
        <p:nvPicPr>
          <p:cNvPr id="12185" name="yt_image_12185_skip" title="H_6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0068" y="3834475"/>
            <a:ext cx="435037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19656">
            <a:extLst>
              <a:ext uri="{FF2B5EF4-FFF2-40B4-BE49-F238E27FC236}">
                <a16:creationId xmlns:a16="http://schemas.microsoft.com/office/drawing/2014/main" id="{33D8A676-2565-32DE-8183-1E5F0FF626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561245-2638-018F-162E-21781BF7377B}"/>
              </a:ext>
            </a:extLst>
          </p:cNvPr>
          <p:cNvSpPr txBox="1"/>
          <p:nvPr/>
        </p:nvSpPr>
        <p:spPr>
          <a:xfrm>
            <a:off x="374575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BC705D-B146-353B-15CD-300A23B868A3}"/>
              </a:ext>
            </a:extLst>
          </p:cNvPr>
          <p:cNvSpPr txBox="1"/>
          <p:nvPr/>
        </p:nvSpPr>
        <p:spPr>
          <a:xfrm>
            <a:off x="1059708" y="33037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0" name="yt_shape_12230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白色小正方形共有多少个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27c"/>
              </a:rPr>
              <a:t>为正整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个图形中白色小正方形有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个图形中白色小正方形有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个图形中白色小正方形有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个图形中白色小正方形有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CC5157-EF83-F4DE-9296-C09159007B35}"/>
              </a:ext>
            </a:extLst>
          </p:cNvPr>
          <p:cNvSpPr txBox="1"/>
          <p:nvPr/>
        </p:nvSpPr>
        <p:spPr>
          <a:xfrm>
            <a:off x="450108" y="180417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个图形中白色小正方形有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8EC558-373C-872F-1B4E-04D54634DDF7}"/>
              </a:ext>
            </a:extLst>
          </p:cNvPr>
          <p:cNvSpPr txBox="1"/>
          <p:nvPr/>
        </p:nvSpPr>
        <p:spPr>
          <a:xfrm>
            <a:off x="450108" y="227965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B951B2-2832-1DE4-B050-6230F11339E6}"/>
              </a:ext>
            </a:extLst>
          </p:cNvPr>
          <p:cNvSpPr txBox="1"/>
          <p:nvPr/>
        </p:nvSpPr>
        <p:spPr>
          <a:xfrm>
            <a:off x="450108" y="275514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个图形中白色小正方形有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893D11-7BC7-CF5A-B786-428624FDB8A3}"/>
              </a:ext>
            </a:extLst>
          </p:cNvPr>
          <p:cNvSpPr txBox="1"/>
          <p:nvPr/>
        </p:nvSpPr>
        <p:spPr>
          <a:xfrm>
            <a:off x="450108" y="323063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563EB3-27AC-E2F9-3CD6-FADE635DC924}"/>
              </a:ext>
            </a:extLst>
          </p:cNvPr>
          <p:cNvSpPr txBox="1"/>
          <p:nvPr/>
        </p:nvSpPr>
        <p:spPr>
          <a:xfrm>
            <a:off x="450108" y="3706122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个图形中白色小正方形有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3B1531B-8006-4D64-31F2-14A1569CC68D}"/>
              </a:ext>
            </a:extLst>
          </p:cNvPr>
          <p:cNvSpPr txBox="1"/>
          <p:nvPr/>
        </p:nvSpPr>
        <p:spPr>
          <a:xfrm>
            <a:off x="450108" y="4181610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3E34AA-CA48-0BCF-2416-462D9822AC71}"/>
              </a:ext>
            </a:extLst>
          </p:cNvPr>
          <p:cNvSpPr txBox="1"/>
          <p:nvPr/>
        </p:nvSpPr>
        <p:spPr>
          <a:xfrm>
            <a:off x="450108" y="465709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BCB59C-D501-F093-3646-90B393FC22BE}"/>
              </a:ext>
            </a:extLst>
          </p:cNvPr>
          <p:cNvSpPr txBox="1"/>
          <p:nvPr/>
        </p:nvSpPr>
        <p:spPr>
          <a:xfrm>
            <a:off x="450108" y="5132586"/>
            <a:ext cx="469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个图形中白色小正方形有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6D5BD5-88B8-812B-49C4-5E920BEF3BAA}"/>
              </a:ext>
            </a:extLst>
          </p:cNvPr>
          <p:cNvSpPr txBox="1"/>
          <p:nvPr/>
        </p:nvSpPr>
        <p:spPr>
          <a:xfrm>
            <a:off x="450108" y="5608074"/>
            <a:ext cx="473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" name="yt_image_12227" title="H_106.2">
            <a:extLst>
              <a:ext uri="{FF2B5EF4-FFF2-40B4-BE49-F238E27FC236}">
                <a16:creationId xmlns:a16="http://schemas.microsoft.com/office/drawing/2014/main" id="{5FD8B69B-EDEC-7C1E-A0B9-1CA1C97442D5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6120" y="2450994"/>
            <a:ext cx="438408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2" name="yt_shape_12232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探究等式的变化规律</a:t>
            </a:r>
          </a:p>
        </p:txBody>
      </p:sp>
      <p:sp>
        <p:nvSpPr>
          <p:cNvPr id="12233" name="yt_shape_12233"/>
          <p:cNvSpPr txBox="1"/>
          <p:nvPr/>
        </p:nvSpPr>
        <p:spPr>
          <a:xfrm>
            <a:off x="540000" y="1389434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234" name="yt_shape_12234"/>
          <p:cNvSpPr txBox="1"/>
          <p:nvPr/>
        </p:nvSpPr>
        <p:spPr>
          <a:xfrm>
            <a:off x="540000" y="1868737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35" name="yt_shape_12235"/>
          <p:cNvSpPr txBox="1"/>
          <p:nvPr/>
        </p:nvSpPr>
        <p:spPr>
          <a:xfrm>
            <a:off x="540000" y="234804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36" name="yt_shape_12236"/>
          <p:cNvSpPr txBox="1"/>
          <p:nvPr/>
        </p:nvSpPr>
        <p:spPr>
          <a:xfrm>
            <a:off x="540000" y="2827343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37" name="yt_shape_12237"/>
          <p:cNvSpPr txBox="1"/>
          <p:nvPr/>
        </p:nvSpPr>
        <p:spPr>
          <a:xfrm>
            <a:off x="540000" y="3306646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按照这种规律写出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19835">
            <a:extLst>
              <a:ext uri="{FF2B5EF4-FFF2-40B4-BE49-F238E27FC236}">
                <a16:creationId xmlns:a16="http://schemas.microsoft.com/office/drawing/2014/main" id="{0A64981B-5B2D-1EB4-E51E-714CBDB8AB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67D5AB-EF6B-9FCF-DC42-72672C1F2C1D}"/>
              </a:ext>
            </a:extLst>
          </p:cNvPr>
          <p:cNvSpPr txBox="1"/>
          <p:nvPr/>
        </p:nvSpPr>
        <p:spPr>
          <a:xfrm>
            <a:off x="7698514" y="3259840"/>
            <a:ext cx="199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900000"/>
            <a:ext cx="982320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仔细观察下列等式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,isEnd"/>
              </a:rPr>
              <a:t>……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55599D-3172-EE36-E15E-EA9CC23C8F3C}"/>
              </a:ext>
            </a:extLst>
          </p:cNvPr>
          <p:cNvSpPr txBox="1"/>
          <p:nvPr/>
        </p:nvSpPr>
        <p:spPr>
          <a:xfrm>
            <a:off x="4412389" y="3706122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D8F85D-B4FF-6CC3-0132-E5CB3234BBB6}"/>
              </a:ext>
            </a:extLst>
          </p:cNvPr>
          <p:cNvSpPr txBox="1"/>
          <p:nvPr/>
        </p:nvSpPr>
        <p:spPr>
          <a:xfrm>
            <a:off x="4202839" y="4181610"/>
            <a:ext cx="5850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yt_shape_12246"/>
          <p:cNvSpPr txBox="1"/>
          <p:nvPr/>
        </p:nvSpPr>
        <p:spPr>
          <a:xfrm>
            <a:off x="540000" y="900000"/>
            <a:ext cx="1020792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运用上述规律计算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164000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422BB8-2ECC-2B59-70B5-0286B3287121}"/>
              </a:ext>
            </a:extLst>
          </p:cNvPr>
          <p:cNvSpPr txBox="1"/>
          <p:nvPr/>
        </p:nvSpPr>
        <p:spPr>
          <a:xfrm>
            <a:off x="449989" y="1328682"/>
            <a:ext cx="1028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654ED9-1D19-4443-45B0-DF992EE69719}"/>
              </a:ext>
            </a:extLst>
          </p:cNvPr>
          <p:cNvSpPr txBox="1"/>
          <p:nvPr/>
        </p:nvSpPr>
        <p:spPr>
          <a:xfrm>
            <a:off x="449989" y="1804170"/>
            <a:ext cx="663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0C835F-15A3-7873-9430-B28459EE0A36}"/>
              </a:ext>
            </a:extLst>
          </p:cNvPr>
          <p:cNvSpPr txBox="1"/>
          <p:nvPr/>
        </p:nvSpPr>
        <p:spPr>
          <a:xfrm>
            <a:off x="449989" y="2279658"/>
            <a:ext cx="160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56D710-6256-3383-5DBB-DA01C912649F}"/>
              </a:ext>
            </a:extLst>
          </p:cNvPr>
          <p:cNvSpPr txBox="1"/>
          <p:nvPr/>
        </p:nvSpPr>
        <p:spPr>
          <a:xfrm>
            <a:off x="449989" y="27551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F95EFF-5977-AFC2-AE3E-E2E2A6C10411}"/>
              </a:ext>
            </a:extLst>
          </p:cNvPr>
          <p:cNvSpPr txBox="1"/>
          <p:nvPr/>
        </p:nvSpPr>
        <p:spPr>
          <a:xfrm>
            <a:off x="449989" y="3230634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164000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涡阳县刘村学校单元卷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这是一个按某种规律排列的数阵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c831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应该排在从上向下数的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是该行中的从左向右数的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fd68"/>
              </a:rPr>
              <a:t>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0" name="yt_table_121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166500"/>
              </p:ext>
            </p:extLst>
          </p:nvPr>
        </p:nvGraphicFramePr>
        <p:xfrm>
          <a:off x="540056" y="233956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pic>
        <p:nvPicPr>
          <p:cNvPr id="12189" name="yt_image_12189_skip" title="H_86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3480" y="2339566"/>
            <a:ext cx="2306511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CC7230-8BC2-B5F2-F136-7A7C6CAD4F64}"/>
              </a:ext>
            </a:extLst>
          </p:cNvPr>
          <p:cNvSpPr txBox="1"/>
          <p:nvPr/>
        </p:nvSpPr>
        <p:spPr>
          <a:xfrm>
            <a:off x="3147271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92" name="yt_shape_12192"/>
              <p:cNvSpPr txBox="1"/>
              <p:nvPr/>
            </p:nvSpPr>
            <p:spPr>
              <a:xfrm>
                <a:off x="540119" y="900000"/>
                <a:ext cx="11492915" cy="27566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观察一列数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这一列数的第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崇左昌平中学单元卷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将一列有理数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2754,isEnd"/>
                  </a:rPr>
                  <a:t>按如图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方式有序排列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根据图中的排列规律可知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中峰顶的位置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cb35,isEnd"/>
                  </a:rPr>
                  <a:t>是有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中峰顶的位置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192" name="yt_shape_12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56652"/>
              </a:xfrm>
              <a:prstGeom prst="rect">
                <a:avLst/>
              </a:prstGeom>
              <a:blipFill>
                <a:blip r:embed="rId2"/>
                <a:stretch>
                  <a:fillRect l="-1645" b="-6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95" name="yt_image_12195" title="H_93.2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02" y="3719051"/>
            <a:ext cx="4248194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7" name="yt_shape_12197"/>
          <p:cNvSpPr txBox="1"/>
          <p:nvPr/>
        </p:nvSpPr>
        <p:spPr>
          <a:xfrm>
            <a:off x="540000" y="4953726"/>
            <a:ext cx="849271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的位置是有理数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的位置是有理数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689F7A-46C1-F607-82B8-80D70D2338B8}"/>
                  </a:ext>
                </a:extLst>
              </p:cNvPr>
              <p:cNvSpPr txBox="1"/>
              <p:nvPr/>
            </p:nvSpPr>
            <p:spPr>
              <a:xfrm>
                <a:off x="623392" y="1340768"/>
                <a:ext cx="1010177" cy="7756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+mn-cs"/>
                    <a:sym typeface="_⨹_1_e9495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689F7A-46C1-F607-82B8-80D70D233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340768"/>
                <a:ext cx="1010177" cy="775606"/>
              </a:xfrm>
              <a:prstGeom prst="rect">
                <a:avLst/>
              </a:prstGeom>
              <a:blipFill>
                <a:blip r:embed="rId4"/>
                <a:stretch>
                  <a:fillRect l="-903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C090C8A-DF96-1052-D843-DA21EC172FC7}"/>
              </a:ext>
            </a:extLst>
          </p:cNvPr>
          <p:cNvSpPr txBox="1"/>
          <p:nvPr/>
        </p:nvSpPr>
        <p:spPr>
          <a:xfrm>
            <a:off x="5320439" y="49069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4F68DB-EFD9-BDB2-66D4-45794492AD45}"/>
              </a:ext>
            </a:extLst>
          </p:cNvPr>
          <p:cNvSpPr txBox="1"/>
          <p:nvPr/>
        </p:nvSpPr>
        <p:spPr>
          <a:xfrm>
            <a:off x="5415689" y="5382408"/>
            <a:ext cx="347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9" name="yt_shape_12199"/>
          <p:cNvSpPr txBox="1"/>
          <p:nvPr/>
        </p:nvSpPr>
        <p:spPr>
          <a:xfrm>
            <a:off x="540000" y="900000"/>
            <a:ext cx="40668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探究图形的变化规律</a:t>
            </a:r>
          </a:p>
        </p:txBody>
      </p:sp>
      <p:sp>
        <p:nvSpPr>
          <p:cNvPr id="12200" name="yt_shape_1220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6d22e"/>
              </a:rPr>
              <a:t>每个图形都是由同样大小的小圆圈按一定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的规律所组成的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个图形中小圆圈的个数为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2" name="yt_table_122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192405"/>
              </p:ext>
            </p:extLst>
          </p:nvPr>
        </p:nvGraphicFramePr>
        <p:xfrm>
          <a:off x="540056" y="322649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7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pic>
        <p:nvPicPr>
          <p:cNvPr id="12201" name="yt_image_12201_skip" title="H_69.1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2965" y="2348869"/>
            <a:ext cx="4364582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19734">
            <a:extLst>
              <a:ext uri="{FF2B5EF4-FFF2-40B4-BE49-F238E27FC236}">
                <a16:creationId xmlns:a16="http://schemas.microsoft.com/office/drawing/2014/main" id="{BB8B8639-381E-683A-1594-4629332DF7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4E626D-874C-DBF4-18A8-864B4CFFE5BE}"/>
              </a:ext>
            </a:extLst>
          </p:cNvPr>
          <p:cNvSpPr txBox="1"/>
          <p:nvPr/>
        </p:nvSpPr>
        <p:spPr>
          <a:xfrm>
            <a:off x="77653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4" name="yt_shape_1220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下图是按照一定规律画出的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经观察可以发现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5f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0adf"/>
              </a:rPr>
              <a:t>照此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6" name="yt_table_122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67323"/>
              </p:ext>
            </p:extLst>
          </p:nvPr>
        </p:nvGraphicFramePr>
        <p:xfrm>
          <a:off x="540056" y="3677724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pic>
        <p:nvPicPr>
          <p:cNvPr id="12205" name="yt_image_12205_skip" title="H_105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9066" y="2339566"/>
            <a:ext cx="4492407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A6ECFF-42B8-7656-4F49-4DB478DAEAF7}"/>
              </a:ext>
            </a:extLst>
          </p:cNvPr>
          <p:cNvSpPr txBox="1"/>
          <p:nvPr/>
        </p:nvSpPr>
        <p:spPr>
          <a:xfrm>
            <a:off x="5387233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8" name="yt_shape_12208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用火柴根拼成一个由三角形组成的图形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拼第一个图形共需要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8047,isEnd"/>
              </a:rPr>
              <a:t>根火柴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拼第二个图形共需要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拼第三个图形共需要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1f86,isEnd"/>
              </a:rPr>
              <a:t>照这样拼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根火柴棍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09" name="yt_image_12209" title="H_71.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6628" y="2491930"/>
            <a:ext cx="411874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1" name="yt_shape_12211"/>
          <p:cNvSpPr txBox="1"/>
          <p:nvPr/>
        </p:nvSpPr>
        <p:spPr>
          <a:xfrm>
            <a:off x="540119" y="34523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一张长方形的桌子可坐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按下图将桌子拼起来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按这样的规律做下去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5609,isEnd"/>
              </a:rPr>
              <a:t>张桌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子可以坐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12" name="yt_image_12212" title="H_54.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368" y="4564144"/>
            <a:ext cx="4267263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FC7A07-E9BE-C88C-DF16-F5EA2473CD72}"/>
              </a:ext>
            </a:extLst>
          </p:cNvPr>
          <p:cNvSpPr txBox="1"/>
          <p:nvPr/>
        </p:nvSpPr>
        <p:spPr>
          <a:xfrm>
            <a:off x="3745759" y="1804170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BC78E3-DB6A-0361-DEE9-98D9FBB32D4F}"/>
              </a:ext>
            </a:extLst>
          </p:cNvPr>
          <p:cNvSpPr txBox="1"/>
          <p:nvPr/>
        </p:nvSpPr>
        <p:spPr>
          <a:xfrm>
            <a:off x="1974108" y="3881027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4" name="yt_shape_12214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358,isEn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个空心圆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ae9,isEn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空心圆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15" name="yt_image_12215" title="H_72.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4389" y="2475451"/>
            <a:ext cx="4303220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FCE703-479C-5A4F-2543-7FE7F93C1A43}"/>
              </a:ext>
            </a:extLst>
          </p:cNvPr>
          <p:cNvSpPr txBox="1"/>
          <p:nvPr/>
        </p:nvSpPr>
        <p:spPr>
          <a:xfrm>
            <a:off x="9232157" y="1328682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7" name="yt_shape_12217"/>
          <p:cNvSpPr txBox="1"/>
          <p:nvPr/>
        </p:nvSpPr>
        <p:spPr>
          <a:xfrm>
            <a:off x="540000" y="900000"/>
            <a:ext cx="7913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年安徽省改编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按如图所示的规律摆放五角星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218" name="yt_image_12218" title="H_79.4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8314" y="1531667"/>
            <a:ext cx="4675370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0" name="yt_shape_12220"/>
          <p:cNvSpPr txBox="1"/>
          <p:nvPr/>
        </p:nvSpPr>
        <p:spPr>
          <a:xfrm>
            <a:off x="540000" y="2591501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221" name="yt_table_1222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918898"/>
              </p:ext>
            </p:extLst>
          </p:nvPr>
        </p:nvGraphicFramePr>
        <p:xfrm>
          <a:off x="540000" y="3223168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832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1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6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66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66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1601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图案序号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楷体" pitchFamily="24"/>
                          <a:ea typeface="楷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五角星个数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楷体" pitchFamily="24"/>
                          <a:ea typeface="楷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223" name="yt_shape_12223"/>
          <p:cNvSpPr txBox="1"/>
          <p:nvPr/>
        </p:nvSpPr>
        <p:spPr>
          <a:xfrm>
            <a:off x="540000" y="4626774"/>
            <a:ext cx="600164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个图案中五角星的个数为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个图案中五角星的总个数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,isEnd"/>
              </a:rPr>
              <a:t>个图案中五角星的总个数为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C3453F-925E-D96A-4173-77074B72FF99}"/>
              </a:ext>
            </a:extLst>
          </p:cNvPr>
          <p:cNvSpPr txBox="1"/>
          <p:nvPr/>
        </p:nvSpPr>
        <p:spPr>
          <a:xfrm>
            <a:off x="6590406" y="392992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630453-0F30-32B2-0D7A-8D49B5DA0517}"/>
              </a:ext>
            </a:extLst>
          </p:cNvPr>
          <p:cNvSpPr txBox="1"/>
          <p:nvPr/>
        </p:nvSpPr>
        <p:spPr>
          <a:xfrm>
            <a:off x="7557085" y="392992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B28FFA-F868-1908-D1CC-3EC0D3DBA2ED}"/>
              </a:ext>
            </a:extLst>
          </p:cNvPr>
          <p:cNvSpPr txBox="1"/>
          <p:nvPr/>
        </p:nvSpPr>
        <p:spPr>
          <a:xfrm>
            <a:off x="9909543" y="3910879"/>
            <a:ext cx="103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2E0B59-12FD-F0B5-6FB6-665D83F2B1E0}"/>
              </a:ext>
            </a:extLst>
          </p:cNvPr>
          <p:cNvSpPr txBox="1"/>
          <p:nvPr/>
        </p:nvSpPr>
        <p:spPr>
          <a:xfrm>
            <a:off x="5479189" y="457996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376B92-FBA4-C406-5234-1A52AF10AAB3}"/>
              </a:ext>
            </a:extLst>
          </p:cNvPr>
          <p:cNvSpPr txBox="1"/>
          <p:nvPr/>
        </p:nvSpPr>
        <p:spPr>
          <a:xfrm>
            <a:off x="449989" y="5530944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个图案中五角星的总个数为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A4F18F-A50C-63C0-499A-F52E0CC2EA53}"/>
              </a:ext>
            </a:extLst>
          </p:cNvPr>
          <p:cNvSpPr txBox="1"/>
          <p:nvPr/>
        </p:nvSpPr>
        <p:spPr>
          <a:xfrm>
            <a:off x="449989" y="600643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凤阳县曹店乡曹店中学单元卷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下列每一幅图都是由单位长度均为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b48f"/>
              </a:rPr>
              <a:t>的小正方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包含白色小正方形和灰色小正方形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按某种规律组成的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27" name="yt_image_12227" title="H_106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3958" y="1995319"/>
            <a:ext cx="438408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9" name="yt_shape_12229"/>
          <p:cNvSpPr txBox="1"/>
          <p:nvPr/>
        </p:nvSpPr>
        <p:spPr>
          <a:xfrm>
            <a:off x="540119" y="33945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根据规律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6e4a,isEnd"/>
              </a:rPr>
              <a:t>其中灰色小正方形共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78C09C-9C18-05CD-EA4C-76D23DAF2ADD}"/>
              </a:ext>
            </a:extLst>
          </p:cNvPr>
          <p:cNvSpPr txBox="1"/>
          <p:nvPr/>
        </p:nvSpPr>
        <p:spPr>
          <a:xfrm>
            <a:off x="5349133" y="3347743"/>
            <a:ext cx="84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056FB0-3B06-95EF-9AE7-B130002F7AC5}"/>
              </a:ext>
            </a:extLst>
          </p:cNvPr>
          <p:cNvSpPr txBox="1"/>
          <p:nvPr/>
        </p:nvSpPr>
        <p:spPr>
          <a:xfrm>
            <a:off x="1120033" y="3823231"/>
            <a:ext cx="67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1499</Words>
  <Application>Microsoft Office PowerPoint</Application>
  <PresentationFormat>宽屏</PresentationFormat>
  <Paragraphs>128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