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9" r:id="rId6"/>
    <p:sldId id="312" r:id="rId7"/>
    <p:sldId id="313" r:id="rId8"/>
    <p:sldId id="316" r:id="rId9"/>
    <p:sldId id="318" r:id="rId10"/>
    <p:sldId id="322" r:id="rId11"/>
    <p:sldId id="323" r:id="rId12"/>
    <p:sldId id="324" r:id="rId13"/>
    <p:sldId id="325" r:id="rId14"/>
    <p:sldId id="327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43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8" y="5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4" name="yt_shape_1412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123" name="yt_image_1412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26" name="yt_shape_14126"/>
          <p:cNvSpPr txBox="1"/>
          <p:nvPr/>
        </p:nvSpPr>
        <p:spPr>
          <a:xfrm>
            <a:off x="540000" y="1482165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角的有关概念及表示方法</a:t>
            </a:r>
          </a:p>
        </p:txBody>
      </p:sp>
      <p:sp>
        <p:nvSpPr>
          <p:cNvPr id="14127" name="yt_shape_14127"/>
          <p:cNvSpPr txBox="1"/>
          <p:nvPr/>
        </p:nvSpPr>
        <p:spPr>
          <a:xfrm>
            <a:off x="540000" y="1971599"/>
            <a:ext cx="46086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28" name="yt_table_1412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38733"/>
              </p:ext>
            </p:extLst>
          </p:nvPr>
        </p:nvGraphicFramePr>
        <p:xfrm>
          <a:off x="540056" y="2450902"/>
          <a:ext cx="6519863" cy="1901952"/>
        </p:xfrm>
        <a:graphic>
          <a:graphicData uri="http://schemas.openxmlformats.org/drawingml/2006/table">
            <a:tbl>
              <a:tblPr/>
              <a:tblGrid>
                <a:gridCol w="6519863">
                  <a:extLst>
                    <a:ext uri="{9D8B030D-6E8A-4147-A177-3AD203B41FA5}">
                      <a16:colId xmlns:a16="http://schemas.microsoft.com/office/drawing/2014/main" val="107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由两条射线所组成的图形叫作角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角的两边是线段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角的边越长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角越大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有公共端点的两条射线组成的图形叫作角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2"/>
                  </a:ext>
                </a:extLst>
              </a:tr>
            </a:tbl>
          </a:graphicData>
        </a:graphic>
      </p:graphicFrame>
      <p:pic>
        <p:nvPicPr>
          <p:cNvPr id="3" name="yt_shape_1723613777705">
            <a:extLst>
              <a:ext uri="{FF2B5EF4-FFF2-40B4-BE49-F238E27FC236}">
                <a16:creationId xmlns:a16="http://schemas.microsoft.com/office/drawing/2014/main" id="{530250DA-7DFB-4A8F-9412-4A6C9F430C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925279-A83B-D600-16EF-31F43DF5CBAC}"/>
              </a:ext>
            </a:extLst>
          </p:cNvPr>
          <p:cNvSpPr txBox="1"/>
          <p:nvPr/>
        </p:nvSpPr>
        <p:spPr>
          <a:xfrm>
            <a:off x="4183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5" name="yt_shape_1418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是表示北偏东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方向的一条射线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5287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仿照这条射线画出表示下列方向的射线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4187"/>
          <p:cNvSpPr txBox="1"/>
          <p:nvPr/>
        </p:nvSpPr>
        <p:spPr>
          <a:xfrm>
            <a:off x="567381" y="3288517"/>
            <a:ext cx="25850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endParaRPr lang="zh-CN" altLang="zh-CN" sz="2400" b="0" i="0" u="none" dirty="0">
              <a:solidFill>
                <a:srgbClr val="FF0000"/>
              </a:solidFill>
              <a:effectLst/>
              <a:latin typeface="宋体" pitchFamily="24"/>
              <a:ea typeface="宋体" pitchFamily="24"/>
            </a:endParaRPr>
          </a:p>
        </p:txBody>
      </p:sp>
      <p:pic>
        <p:nvPicPr>
          <p:cNvPr id="14188" name="yt_image_14188" title="H_137.7305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93451" y="1592363"/>
            <a:ext cx="1912363" cy="192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90" name="yt_shape_14190"/>
          <p:cNvSpPr txBox="1"/>
          <p:nvPr/>
        </p:nvSpPr>
        <p:spPr>
          <a:xfrm>
            <a:off x="536342" y="2295893"/>
            <a:ext cx="2616101" cy="91708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北偏西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西南方向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3" name="yt_image_14198" title="H_177.93">
            <a:extLst>
              <a:ext uri="{FF2B5EF4-FFF2-40B4-BE49-F238E27FC236}">
                <a16:creationId xmlns:a16="http://schemas.microsoft.com/office/drawing/2014/main" id="{60F5134A-EB26-2FB2-C36C-E15FB0ACF434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82600" y="4172201"/>
            <a:ext cx="2246031" cy="2259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9EB8F5A-A118-3812-01E2-F7BD17E99FE7}"/>
              </a:ext>
            </a:extLst>
          </p:cNvPr>
          <p:cNvSpPr txBox="1"/>
          <p:nvPr/>
        </p:nvSpPr>
        <p:spPr>
          <a:xfrm>
            <a:off x="446331" y="3789040"/>
            <a:ext cx="729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表示南偏东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表示北偏西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56B78A-AD5B-2535-D67A-3A3D08BDE170}"/>
              </a:ext>
            </a:extLst>
          </p:cNvPr>
          <p:cNvSpPr txBox="1"/>
          <p:nvPr/>
        </p:nvSpPr>
        <p:spPr>
          <a:xfrm>
            <a:off x="446331" y="4264528"/>
            <a:ext cx="3307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表示西南方向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201" name="yt_shape_14201"/>
          <p:cNvSpPr txBox="1"/>
          <p:nvPr/>
        </p:nvSpPr>
        <p:spPr>
          <a:xfrm>
            <a:off x="540000" y="4786591"/>
            <a:ext cx="407964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BC93D1-9D6A-F9B9-7D73-C521DA3A86E9}"/>
              </a:ext>
            </a:extLst>
          </p:cNvPr>
          <p:cNvSpPr txBox="1"/>
          <p:nvPr/>
        </p:nvSpPr>
        <p:spPr>
          <a:xfrm>
            <a:off x="449989" y="5215273"/>
            <a:ext cx="3763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05" name="yt_shape_14205"/>
              <p:cNvSpPr txBox="1"/>
              <p:nvPr/>
            </p:nvSpPr>
            <p:spPr>
              <a:xfrm>
                <a:off x="540119" y="900000"/>
                <a:ext cx="11492915" cy="44114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数学与生活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魏老师去市场买菜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他发现若把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5kg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的菜放到秤上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e1495"/>
                  </a:rPr>
                  <a:t>指针盘上的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指针转了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5kg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的菜放在秤上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求指针转过的角度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5kg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的菜放在秤上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指针转过的角度是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如果指针转了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270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这些菜有多少千克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故这些菜有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5kg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05" name="yt_shape_14205" descr="{&quot;rangeId&quot;:22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11400"/>
              </a:xfrm>
              <a:prstGeom prst="rect">
                <a:avLst/>
              </a:prstGeom>
              <a:blipFill>
                <a:blip r:embed="rId2"/>
                <a:stretch>
                  <a:fillRect l="-1645" t="-1245" b="-34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4D5255-79B2-73D0-6DB4-8BECBDF92007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4166298" cy="8770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hasSerialNum': 1, 'pageBreak': True}">
                <a:extLst>
                  <a:ext uri="{FF2B5EF4-FFF2-40B4-BE49-F238E27FC236}">
                    <a16:creationId xmlns:a16="http://schemas.microsoft.com/office/drawing/2014/main" id="{E64D5255-79B2-73D0-6DB4-8BECBDF920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4166298" cy="877075"/>
              </a:xfrm>
              <a:prstGeom prst="rect">
                <a:avLst/>
              </a:prstGeom>
              <a:blipFill>
                <a:blip r:embed="rId3"/>
                <a:stretch>
                  <a:fillRect l="-2343" r="-2343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B49004E-F3D5-ECFC-84EE-2D905FD4C877}"/>
              </a:ext>
            </a:extLst>
          </p:cNvPr>
          <p:cNvSpPr txBox="1"/>
          <p:nvPr/>
        </p:nvSpPr>
        <p:spPr>
          <a:xfrm>
            <a:off x="450108" y="3063121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的菜放在秤上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指针转过的角度是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426602-87E3-CD63-7F08-FC50A7D5C333}"/>
                  </a:ext>
                </a:extLst>
              </p:cNvPr>
              <p:cNvSpPr txBox="1"/>
              <p:nvPr/>
            </p:nvSpPr>
            <p:spPr>
              <a:xfrm>
                <a:off x="450108" y="4014097"/>
                <a:ext cx="5233098" cy="8770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270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kg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hasSerialNum': 1, 'pageBreak': True}">
                <a:extLst>
                  <a:ext uri="{FF2B5EF4-FFF2-40B4-BE49-F238E27FC236}">
                    <a16:creationId xmlns:a16="http://schemas.microsoft.com/office/drawing/2014/main" id="{4D426602-87E3-CD63-7F08-FC50A7D5C3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14097"/>
                <a:ext cx="5233098" cy="877075"/>
              </a:xfrm>
              <a:prstGeom prst="rect">
                <a:avLst/>
              </a:prstGeom>
              <a:blipFill>
                <a:blip r:embed="rId4"/>
                <a:stretch>
                  <a:fillRect l="-1865" r="-1865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9290F70-7B72-FD72-4DAE-7D28D42F4F2C}"/>
              </a:ext>
            </a:extLst>
          </p:cNvPr>
          <p:cNvSpPr txBox="1"/>
          <p:nvPr/>
        </p:nvSpPr>
        <p:spPr>
          <a:xfrm>
            <a:off x="450108" y="4797560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故这些菜有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3" name="yt_shape_1421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12" name="yt_image_14212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15" name="yt_shape_14215"/>
          <p:cNvSpPr txBox="1"/>
          <p:nvPr/>
        </p:nvSpPr>
        <p:spPr>
          <a:xfrm>
            <a:off x="540000" y="1482165"/>
            <a:ext cx="89511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几何直观与推理能力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216" name="yt_image_14216" title="H_98.9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667" y="2113832"/>
            <a:ext cx="4776665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218" name="yt_shape_14218"/>
              <p:cNvSpPr txBox="1"/>
              <p:nvPr/>
            </p:nvSpPr>
            <p:spPr>
              <a:xfrm>
                <a:off x="540000" y="3420500"/>
                <a:ext cx="10651634" cy="2705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内部有一条射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图中有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内部有两条射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图中有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内部有三条射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图中有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内部有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条射线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那么图中有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【拓展】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在角的内部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条射线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那么图中一共有</a:t>
                </a:r>
                <a:r>
                  <a:rPr sz="4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218" name="yt_shape_142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20500"/>
                <a:ext cx="10651634" cy="2705292"/>
              </a:xfrm>
              <a:prstGeom prst="rect">
                <a:avLst/>
              </a:prstGeom>
              <a:blipFill>
                <a:blip r:embed="rId4"/>
                <a:stretch>
                  <a:fillRect l="-1774" t="-1802" r="-744" b="-29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9C72403-4F54-DAEB-6A33-3AF572D1CD3D}"/>
              </a:ext>
            </a:extLst>
          </p:cNvPr>
          <p:cNvSpPr txBox="1"/>
          <p:nvPr/>
        </p:nvSpPr>
        <p:spPr>
          <a:xfrm>
            <a:off x="7600089" y="33736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C36121-8100-9BF1-5B8F-A5A79DEDB1C0}"/>
              </a:ext>
            </a:extLst>
          </p:cNvPr>
          <p:cNvSpPr txBox="1"/>
          <p:nvPr/>
        </p:nvSpPr>
        <p:spPr>
          <a:xfrm>
            <a:off x="8441464" y="38491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E610D4-1930-C9B3-97D0-5B04A2CC29EC}"/>
              </a:ext>
            </a:extLst>
          </p:cNvPr>
          <p:cNvSpPr txBox="1"/>
          <p:nvPr/>
        </p:nvSpPr>
        <p:spPr>
          <a:xfrm>
            <a:off x="9247914" y="432467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21C05B-5D2B-6770-EA90-BCF14405A512}"/>
              </a:ext>
            </a:extLst>
          </p:cNvPr>
          <p:cNvSpPr txBox="1"/>
          <p:nvPr/>
        </p:nvSpPr>
        <p:spPr>
          <a:xfrm>
            <a:off x="7080976" y="4800158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0D5CB8D-B1A8-DAAF-73BB-4616581D581F}"/>
                  </a:ext>
                </a:extLst>
              </p:cNvPr>
              <p:cNvSpPr txBox="1"/>
              <p:nvPr/>
            </p:nvSpPr>
            <p:spPr>
              <a:xfrm>
                <a:off x="8212864" y="5078491"/>
                <a:ext cx="2203832" cy="8707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0D5CB8D-B1A8-DAAF-73BB-4616581D58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2864" y="5078491"/>
                <a:ext cx="2203832" cy="8707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4" name="yt_shape_1422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角的表示方法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三个大写英文字母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一个大写英文字母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阿拉伯数字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cf0f"/>
              </a:rPr>
              <a:t>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希腊字母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0" name="yt_shape_14130"/>
          <p:cNvSpPr txBox="1"/>
          <p:nvPr/>
        </p:nvSpPr>
        <p:spPr>
          <a:xfrm>
            <a:off x="540000" y="900000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下列表示角的方法错误的是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34" name="yt_table_1413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567831"/>
              </p:ext>
            </p:extLst>
          </p:nvPr>
        </p:nvGraphicFramePr>
        <p:xfrm>
          <a:off x="540056" y="1379303"/>
          <a:ext cx="5883275" cy="1901952"/>
        </p:xfrm>
        <a:graphic>
          <a:graphicData uri="http://schemas.openxmlformats.org/drawingml/2006/table">
            <a:tbl>
              <a:tblPr/>
              <a:tblGrid>
                <a:gridCol w="5883275">
                  <a:extLst>
                    <a:ext uri="{9D8B030D-6E8A-4147-A177-3AD203B41FA5}">
                      <a16:colId xmlns:a16="http://schemas.microsoft.com/office/drawing/2014/main" val="107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表示同一个角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表示的是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图中共有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也可以用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6"/>
                  </a:ext>
                </a:extLst>
              </a:tr>
            </a:tbl>
          </a:graphicData>
        </a:graphic>
      </p:graphicFrame>
      <p:grpSp>
        <p:nvGrpSpPr>
          <p:cNvPr id="14131" name="yt_shape_14131_skip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07959" y="1379303"/>
            <a:ext cx="1841929" cy="1607580"/>
            <a:chOff x="0" y="0"/>
            <a:chExt cx="1841929" cy="1607580"/>
          </a:xfrm>
        </p:grpSpPr>
        <p:pic>
          <p:nvPicPr>
            <p:cNvPr id="2" name="yt_image_1413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41929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33" name="yt_shape_14133" descr="{&quot;rangeId&quot;:0,&quot;IgnoreLineSpacing&quot;:1}"/>
            <p:cNvSpPr txBox="1"/>
            <p:nvPr/>
          </p:nvSpPr>
          <p:spPr>
            <a:xfrm>
              <a:off x="387683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61CA646-A570-EA0E-4A3E-521D0B8DD525}"/>
              </a:ext>
            </a:extLst>
          </p:cNvPr>
          <p:cNvSpPr txBox="1"/>
          <p:nvPr/>
        </p:nvSpPr>
        <p:spPr>
          <a:xfrm>
            <a:off x="66221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6" name="yt_shape_14136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角的分类</a:t>
            </a:r>
          </a:p>
        </p:txBody>
      </p:sp>
      <p:sp>
        <p:nvSpPr>
          <p:cNvPr id="14137" name="yt_shape_14137"/>
          <p:cNvSpPr txBox="1"/>
          <p:nvPr/>
        </p:nvSpPr>
        <p:spPr>
          <a:xfrm>
            <a:off x="540119" y="1389434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c1c7,isEnd"/>
              </a:rPr>
              <a:t>”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钝角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grpSp>
        <p:nvGrpSpPr>
          <p:cNvPr id="14138" name="yt_shape_14138" title="H_118.39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5038" y="2484753"/>
            <a:ext cx="2021922" cy="1503567"/>
            <a:chOff x="0" y="0"/>
            <a:chExt cx="2021922" cy="1503567"/>
          </a:xfrm>
        </p:grpSpPr>
        <p:pic>
          <p:nvPicPr>
            <p:cNvPr id="2" name="yt_image_1413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21922" cy="11075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40" name="yt_shape_14140" descr="{&quot;rangeId&quot;:0,&quot;IgnoreLineSpacing&quot;:1}"/>
            <p:cNvSpPr txBox="1"/>
            <p:nvPr/>
          </p:nvSpPr>
          <p:spPr>
            <a:xfrm>
              <a:off x="477680" y="114356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14142" name="yt_shape_14142"/>
          <p:cNvSpPr txBox="1"/>
          <p:nvPr/>
        </p:nvSpPr>
        <p:spPr>
          <a:xfrm>
            <a:off x="540119" y="40387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平角的两边在同一条直线上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周角就是一条射线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dc35,isEnd"/>
              </a:rPr>
              <a:t>直角都等于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角的两边都是线段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4" name="yt_shape_1723613777782">
            <a:extLst>
              <a:ext uri="{FF2B5EF4-FFF2-40B4-BE49-F238E27FC236}">
                <a16:creationId xmlns:a16="http://schemas.microsoft.com/office/drawing/2014/main" id="{D932B786-7FB5-283B-CBBF-A15C49F962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4787866-BBE3-365F-C6D9-3F74225C4DFB}"/>
              </a:ext>
            </a:extLst>
          </p:cNvPr>
          <p:cNvSpPr txBox="1"/>
          <p:nvPr/>
        </p:nvSpPr>
        <p:spPr>
          <a:xfrm>
            <a:off x="4355358" y="134262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钝角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3BB671-0374-ED49-48B3-E23466EB2CFF}"/>
              </a:ext>
            </a:extLst>
          </p:cNvPr>
          <p:cNvSpPr txBox="1"/>
          <p:nvPr/>
        </p:nvSpPr>
        <p:spPr>
          <a:xfrm>
            <a:off x="6641357" y="134262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锐角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C341E6-B436-14F4-76C6-BD604A5E186A}"/>
              </a:ext>
            </a:extLst>
          </p:cNvPr>
          <p:cNvSpPr txBox="1"/>
          <p:nvPr/>
        </p:nvSpPr>
        <p:spPr>
          <a:xfrm>
            <a:off x="6546107" y="446745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3" name="yt_shape_14143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角的度量及计算</a:t>
            </a:r>
          </a:p>
        </p:txBody>
      </p:sp>
      <p:sp>
        <p:nvSpPr>
          <p:cNvPr id="14144" name="yt_shape_14144"/>
          <p:cNvSpPr txBox="1"/>
          <p:nvPr/>
        </p:nvSpPr>
        <p:spPr>
          <a:xfrm>
            <a:off x="540000" y="1389434"/>
            <a:ext cx="76847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45" name="yt_table_1414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095458"/>
              </p:ext>
            </p:extLst>
          </p:nvPr>
        </p:nvGraphicFramePr>
        <p:xfrm>
          <a:off x="540056" y="1868737"/>
          <a:ext cx="5042218" cy="950976"/>
        </p:xfrm>
        <a:graphic>
          <a:graphicData uri="http://schemas.openxmlformats.org/drawingml/2006/table">
            <a:tbl>
              <a:tblPr/>
              <a:tblGrid>
                <a:gridCol w="2902268">
                  <a:extLst>
                    <a:ext uri="{9D8B030D-6E8A-4147-A177-3AD203B41FA5}">
                      <a16:colId xmlns:a16="http://schemas.microsoft.com/office/drawing/2014/main" val="10791"/>
                    </a:ext>
                  </a:extLst>
                </a:gridCol>
                <a:gridCol w="2139950">
                  <a:extLst>
                    <a:ext uri="{9D8B030D-6E8A-4147-A177-3AD203B41FA5}">
                      <a16:colId xmlns:a16="http://schemas.microsoft.com/office/drawing/2014/main" val="107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8"/>
                  </a:ext>
                </a:extLst>
              </a:tr>
            </a:tbl>
          </a:graphicData>
        </a:graphic>
      </p:graphicFrame>
      <p:sp>
        <p:nvSpPr>
          <p:cNvPr id="14147" name="yt_shape_14147"/>
          <p:cNvSpPr txBox="1"/>
          <p:nvPr/>
        </p:nvSpPr>
        <p:spPr>
          <a:xfrm>
            <a:off x="540000" y="2870291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148" name="yt_shape_14148"/>
          <p:cNvSpPr txBox="1"/>
          <p:nvPr/>
        </p:nvSpPr>
        <p:spPr>
          <a:xfrm>
            <a:off x="540000" y="3349594"/>
            <a:ext cx="48106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149" name="yt_shape_14149"/>
          <p:cNvSpPr txBox="1"/>
          <p:nvPr/>
        </p:nvSpPr>
        <p:spPr>
          <a:xfrm>
            <a:off x="540000" y="3828897"/>
            <a:ext cx="45028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3600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150" name="yt_shape_14150"/>
          <p:cNvSpPr txBox="1"/>
          <p:nvPr/>
        </p:nvSpPr>
        <p:spPr>
          <a:xfrm>
            <a:off x="540000" y="4308200"/>
            <a:ext cx="51183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777856">
            <a:extLst>
              <a:ext uri="{FF2B5EF4-FFF2-40B4-BE49-F238E27FC236}">
                <a16:creationId xmlns:a16="http://schemas.microsoft.com/office/drawing/2014/main" id="{05EC5C06-7C71-78E3-6DD7-A6CAB43DBE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8248EE-5B5E-B025-287F-91348C3A9267}"/>
              </a:ext>
            </a:extLst>
          </p:cNvPr>
          <p:cNvSpPr txBox="1"/>
          <p:nvPr/>
        </p:nvSpPr>
        <p:spPr>
          <a:xfrm>
            <a:off x="7247664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1B1D64-0476-5417-891B-24C3C7BBA1BA}"/>
              </a:ext>
            </a:extLst>
          </p:cNvPr>
          <p:cNvSpPr txBox="1"/>
          <p:nvPr/>
        </p:nvSpPr>
        <p:spPr>
          <a:xfrm>
            <a:off x="2191477" y="330278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121FFC-F3EA-8FAE-2746-BF8AA7B34392}"/>
              </a:ext>
            </a:extLst>
          </p:cNvPr>
          <p:cNvSpPr txBox="1"/>
          <p:nvPr/>
        </p:nvSpPr>
        <p:spPr>
          <a:xfrm>
            <a:off x="3867877" y="3302788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A559108-85E6-0504-E414-D37B89053D0C}"/>
              </a:ext>
            </a:extLst>
          </p:cNvPr>
          <p:cNvSpPr txBox="1"/>
          <p:nvPr/>
        </p:nvSpPr>
        <p:spPr>
          <a:xfrm>
            <a:off x="2558189" y="378209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EEAC1B8-E2EF-75BC-5891-10B6732C2BD7}"/>
              </a:ext>
            </a:extLst>
          </p:cNvPr>
          <p:cNvSpPr txBox="1"/>
          <p:nvPr/>
        </p:nvSpPr>
        <p:spPr>
          <a:xfrm>
            <a:off x="3842477" y="378209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893B44-8560-DAA0-BDD1-9C43EA22BA08}"/>
              </a:ext>
            </a:extLst>
          </p:cNvPr>
          <p:cNvSpPr txBox="1"/>
          <p:nvPr/>
        </p:nvSpPr>
        <p:spPr>
          <a:xfrm>
            <a:off x="2735989" y="42613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F0580C3-8912-C29E-39EC-7CA89684C65A}"/>
              </a:ext>
            </a:extLst>
          </p:cNvPr>
          <p:cNvSpPr txBox="1"/>
          <p:nvPr/>
        </p:nvSpPr>
        <p:spPr>
          <a:xfrm>
            <a:off x="3802789" y="42613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D8CA874-0E9D-3C06-35F3-E9EB2CC28C96}"/>
              </a:ext>
            </a:extLst>
          </p:cNvPr>
          <p:cNvSpPr txBox="1"/>
          <p:nvPr/>
        </p:nvSpPr>
        <p:spPr>
          <a:xfrm>
            <a:off x="4629877" y="426139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1" name="yt_shape_14151"/>
          <p:cNvSpPr txBox="1"/>
          <p:nvPr/>
        </p:nvSpPr>
        <p:spPr>
          <a:xfrm>
            <a:off x="540000" y="900000"/>
            <a:ext cx="561692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59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175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EFB5DE-956E-5C10-2FBD-7C8F67814DA2}"/>
              </a:ext>
            </a:extLst>
          </p:cNvPr>
          <p:cNvSpPr txBox="1"/>
          <p:nvPr/>
        </p:nvSpPr>
        <p:spPr>
          <a:xfrm>
            <a:off x="449989" y="1804170"/>
            <a:ext cx="4831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C1FBFA-8398-B268-963B-BA15A52DF7EB}"/>
              </a:ext>
            </a:extLst>
          </p:cNvPr>
          <p:cNvSpPr txBox="1"/>
          <p:nvPr/>
        </p:nvSpPr>
        <p:spPr>
          <a:xfrm>
            <a:off x="449989" y="2279658"/>
            <a:ext cx="2048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0599C3-6CFC-7ADF-1D42-4C3E8D04B4B5}"/>
              </a:ext>
            </a:extLst>
          </p:cNvPr>
          <p:cNvSpPr txBox="1"/>
          <p:nvPr/>
        </p:nvSpPr>
        <p:spPr>
          <a:xfrm>
            <a:off x="449989" y="3230634"/>
            <a:ext cx="4029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78E583-E6C2-3236-FE30-605B3067F90C}"/>
              </a:ext>
            </a:extLst>
          </p:cNvPr>
          <p:cNvSpPr txBox="1"/>
          <p:nvPr/>
        </p:nvSpPr>
        <p:spPr>
          <a:xfrm>
            <a:off x="449989" y="3706122"/>
            <a:ext cx="2048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6" name="yt_shape_14156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方向角与钟面角</a:t>
            </a:r>
          </a:p>
        </p:txBody>
      </p:sp>
      <p:sp>
        <p:nvSpPr>
          <p:cNvPr id="14157" name="yt_shape_14157"/>
          <p:cNvSpPr txBox="1"/>
          <p:nvPr/>
        </p:nvSpPr>
        <p:spPr>
          <a:xfrm>
            <a:off x="540000" y="1389434"/>
            <a:ext cx="87171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通常我们描述射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59" name="yt_table_1415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182918"/>
              </p:ext>
            </p:extLst>
          </p:nvPr>
        </p:nvGraphicFramePr>
        <p:xfrm>
          <a:off x="540056" y="1868737"/>
          <a:ext cx="4755960" cy="1901952"/>
        </p:xfrm>
        <a:graphic>
          <a:graphicData uri="http://schemas.openxmlformats.org/drawingml/2006/table">
            <a:tbl>
              <a:tblPr/>
              <a:tblGrid>
                <a:gridCol w="4755960">
                  <a:extLst>
                    <a:ext uri="{9D8B030D-6E8A-4147-A177-3AD203B41FA5}">
                      <a16:colId xmlns:a16="http://schemas.microsoft.com/office/drawing/2014/main" val="107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北偏西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东偏南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西偏北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南偏西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西偏南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东偏北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2"/>
                  </a:ext>
                </a:extLst>
              </a:tr>
            </a:tbl>
          </a:graphicData>
        </a:graphic>
      </p:graphicFrame>
      <p:pic>
        <p:nvPicPr>
          <p:cNvPr id="14158" name="yt_image_14158_skip" title="H_123.9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13195" y="1868737"/>
            <a:ext cx="1636648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61" name="yt_shape_14161"/>
          <p:cNvSpPr txBox="1"/>
          <p:nvPr/>
        </p:nvSpPr>
        <p:spPr>
          <a:xfrm>
            <a:off x="540000" y="3821057"/>
            <a:ext cx="109004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年广西自治区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时整钟表的时针和分针所成的锐角为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63" name="yt_table_1416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815987"/>
              </p:ext>
            </p:extLst>
          </p:nvPr>
        </p:nvGraphicFramePr>
        <p:xfrm>
          <a:off x="540056" y="4300360"/>
          <a:ext cx="1719263" cy="1901952"/>
        </p:xfrm>
        <a:graphic>
          <a:graphicData uri="http://schemas.openxmlformats.org/drawingml/2006/table">
            <a:tbl>
              <a:tblPr/>
              <a:tblGrid>
                <a:gridCol w="1719263">
                  <a:extLst>
                    <a:ext uri="{9D8B030D-6E8A-4147-A177-3AD203B41FA5}">
                      <a16:colId xmlns:a16="http://schemas.microsoft.com/office/drawing/2014/main" val="107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6"/>
                  </a:ext>
                </a:extLst>
              </a:tr>
            </a:tbl>
          </a:graphicData>
        </a:graphic>
      </p:graphicFrame>
      <p:pic>
        <p:nvPicPr>
          <p:cNvPr id="14162" name="yt_image_14162_skip" title="H_88.5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5019" y="4300360"/>
            <a:ext cx="1124712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777939">
            <a:extLst>
              <a:ext uri="{FF2B5EF4-FFF2-40B4-BE49-F238E27FC236}">
                <a16:creationId xmlns:a16="http://schemas.microsoft.com/office/drawing/2014/main" id="{6F9FEBEA-940F-4E64-3E94-62E247F577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DE8B832-FBBF-DD78-95B1-7C37CDC4275F}"/>
              </a:ext>
            </a:extLst>
          </p:cNvPr>
          <p:cNvSpPr txBox="1"/>
          <p:nvPr/>
        </p:nvSpPr>
        <p:spPr>
          <a:xfrm>
            <a:off x="8252551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50D65D-C5FD-7F5F-8BE5-3D8951D00FB5}"/>
              </a:ext>
            </a:extLst>
          </p:cNvPr>
          <p:cNvSpPr txBox="1"/>
          <p:nvPr/>
        </p:nvSpPr>
        <p:spPr>
          <a:xfrm>
            <a:off x="10432189" y="37742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5" name="yt_shape_14165"/>
          <p:cNvSpPr txBox="1"/>
          <p:nvPr/>
        </p:nvSpPr>
        <p:spPr>
          <a:xfrm>
            <a:off x="540000" y="900000"/>
            <a:ext cx="800219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因把角度换算单位按十进制进行换算而出错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7A4849-1ABC-A4B6-8C03-9004842C425A}"/>
              </a:ext>
            </a:extLst>
          </p:cNvPr>
          <p:cNvSpPr txBox="1"/>
          <p:nvPr/>
        </p:nvSpPr>
        <p:spPr>
          <a:xfrm>
            <a:off x="449989" y="853194"/>
            <a:ext cx="8104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因把角度换算单位按十进制进行换算而出错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166" name="yt_shape_14166"/>
          <p:cNvSpPr txBox="1"/>
          <p:nvPr/>
        </p:nvSpPr>
        <p:spPr>
          <a:xfrm>
            <a:off x="540000" y="1387574"/>
            <a:ext cx="604171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用度表示为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27EBE0-2602-6963-7295-70B9B22BCDBD}"/>
              </a:ext>
            </a:extLst>
          </p:cNvPr>
          <p:cNvSpPr txBox="1"/>
          <p:nvPr/>
        </p:nvSpPr>
        <p:spPr>
          <a:xfrm>
            <a:off x="4516974" y="1340768"/>
            <a:ext cx="1540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6FD361-5A60-844C-5A75-42A5AB9D6C50}"/>
              </a:ext>
            </a:extLst>
          </p:cNvPr>
          <p:cNvSpPr txBox="1"/>
          <p:nvPr/>
        </p:nvSpPr>
        <p:spPr>
          <a:xfrm>
            <a:off x="3345589" y="181625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6B76F2-6F54-ADB8-6A36-3D834DF6B80E}"/>
              </a:ext>
            </a:extLst>
          </p:cNvPr>
          <p:cNvSpPr txBox="1"/>
          <p:nvPr/>
        </p:nvSpPr>
        <p:spPr>
          <a:xfrm>
            <a:off x="4564789" y="181625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D5BA5D-6593-12FB-3AA6-8756B92FAC19}"/>
              </a:ext>
            </a:extLst>
          </p:cNvPr>
          <p:cNvSpPr txBox="1"/>
          <p:nvPr/>
        </p:nvSpPr>
        <p:spPr>
          <a:xfrm>
            <a:off x="5544277" y="181625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9" name="yt_shape_1416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168" name="yt_image_14168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71" name="yt_shape_14171"/>
          <p:cNvSpPr txBox="1"/>
          <p:nvPr/>
        </p:nvSpPr>
        <p:spPr>
          <a:xfrm>
            <a:off x="540000" y="1482165"/>
            <a:ext cx="87121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72" name="yt_table_1417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036161"/>
              </p:ext>
            </p:extLst>
          </p:nvPr>
        </p:nvGraphicFramePr>
        <p:xfrm>
          <a:off x="540056" y="1961468"/>
          <a:ext cx="73856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795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7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8"/>
                  </a:ext>
                </a:extLst>
              </a:tr>
            </a:tbl>
          </a:graphicData>
        </a:graphic>
      </p:graphicFrame>
      <p:sp>
        <p:nvSpPr>
          <p:cNvPr id="14174" name="yt_shape_14174"/>
          <p:cNvSpPr txBox="1"/>
          <p:nvPr/>
        </p:nvSpPr>
        <p:spPr>
          <a:xfrm>
            <a:off x="540000" y="2963022"/>
            <a:ext cx="92284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则在此图中小于平角的角有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76" name="yt_table_1417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012025"/>
              </p:ext>
            </p:extLst>
          </p:nvPr>
        </p:nvGraphicFramePr>
        <p:xfrm>
          <a:off x="540056" y="3442325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9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9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9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9"/>
                  </a:ext>
                </a:extLst>
              </a:tr>
            </a:tbl>
          </a:graphicData>
        </a:graphic>
      </p:graphicFrame>
      <p:pic>
        <p:nvPicPr>
          <p:cNvPr id="14175" name="yt_image_14175_skip" title="H_79.8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70086" y="3442325"/>
            <a:ext cx="1679767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78" name="yt_shape_14178"/>
          <p:cNvSpPr txBox="1"/>
          <p:nvPr/>
        </p:nvSpPr>
        <p:spPr>
          <a:xfrm>
            <a:off x="540119" y="450695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时钟的分针每分钟转过的角度是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时针每小时转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8d0e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时针与分针的夹角为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自习课上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一位同学抬头看见挂在黑板上方的时钟显示为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3b54,isEnd"/>
              </a:rPr>
              <a:t>此时时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针与分针的夹角是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E484B88-57A4-E2FD-CB03-6AA1A0A4FCDD}"/>
              </a:ext>
            </a:extLst>
          </p:cNvPr>
          <p:cNvSpPr txBox="1"/>
          <p:nvPr/>
        </p:nvSpPr>
        <p:spPr>
          <a:xfrm>
            <a:off x="8265061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F99353-0033-F889-9D5F-7A9B47A03A71}"/>
              </a:ext>
            </a:extLst>
          </p:cNvPr>
          <p:cNvSpPr txBox="1"/>
          <p:nvPr/>
        </p:nvSpPr>
        <p:spPr>
          <a:xfrm>
            <a:off x="8776426" y="29162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914F80-5D7F-2AA0-E9BD-42492DEDE300}"/>
              </a:ext>
            </a:extLst>
          </p:cNvPr>
          <p:cNvSpPr txBox="1"/>
          <p:nvPr/>
        </p:nvSpPr>
        <p:spPr>
          <a:xfrm>
            <a:off x="5555508" y="446014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FCD5D4-3719-3F7E-16F2-E45B3F553D28}"/>
              </a:ext>
            </a:extLst>
          </p:cNvPr>
          <p:cNvSpPr txBox="1"/>
          <p:nvPr/>
        </p:nvSpPr>
        <p:spPr>
          <a:xfrm>
            <a:off x="8755907" y="44601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09A994-0E63-B0CD-83AA-FC07FD9B1F98}"/>
              </a:ext>
            </a:extLst>
          </p:cNvPr>
          <p:cNvSpPr txBox="1"/>
          <p:nvPr/>
        </p:nvSpPr>
        <p:spPr>
          <a:xfrm>
            <a:off x="3498108" y="493563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76C8B1-DACA-0D46-3702-E06283EC9231}"/>
              </a:ext>
            </a:extLst>
          </p:cNvPr>
          <p:cNvSpPr txBox="1"/>
          <p:nvPr/>
        </p:nvSpPr>
        <p:spPr>
          <a:xfrm>
            <a:off x="3193308" y="588661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0" name="yt_shape_14180"/>
          <p:cNvSpPr txBox="1"/>
          <p:nvPr/>
        </p:nvSpPr>
        <p:spPr>
          <a:xfrm>
            <a:off x="540000" y="900000"/>
            <a:ext cx="7774564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63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0A6378-E1F8-CB9D-8708-EAC9A492C3F1}"/>
              </a:ext>
            </a:extLst>
          </p:cNvPr>
          <p:cNvSpPr txBox="1"/>
          <p:nvPr/>
        </p:nvSpPr>
        <p:spPr>
          <a:xfrm>
            <a:off x="449989" y="1804170"/>
            <a:ext cx="7879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F3A6C5-839F-526A-1F61-60E52E95513F}"/>
              </a:ext>
            </a:extLst>
          </p:cNvPr>
          <p:cNvSpPr txBox="1"/>
          <p:nvPr/>
        </p:nvSpPr>
        <p:spPr>
          <a:xfrm>
            <a:off x="449989" y="2279658"/>
            <a:ext cx="2505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ADFE99-567F-839E-0320-DF0EF35B2B91}"/>
              </a:ext>
            </a:extLst>
          </p:cNvPr>
          <p:cNvSpPr txBox="1"/>
          <p:nvPr/>
        </p:nvSpPr>
        <p:spPr>
          <a:xfrm>
            <a:off x="449989" y="2755146"/>
            <a:ext cx="1896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761EEF-955D-9AB4-986F-FFB2323A2E28}"/>
              </a:ext>
            </a:extLst>
          </p:cNvPr>
          <p:cNvSpPr txBox="1"/>
          <p:nvPr/>
        </p:nvSpPr>
        <p:spPr>
          <a:xfrm>
            <a:off x="449989" y="3706122"/>
            <a:ext cx="4817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9FD3400-7757-8A7D-903D-D6D68E6963CE}"/>
              </a:ext>
            </a:extLst>
          </p:cNvPr>
          <p:cNvSpPr txBox="1"/>
          <p:nvPr/>
        </p:nvSpPr>
        <p:spPr>
          <a:xfrm>
            <a:off x="449989" y="4181610"/>
            <a:ext cx="2988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47FD96-514C-FB0F-805C-CE06F85EE796}"/>
              </a:ext>
            </a:extLst>
          </p:cNvPr>
          <p:cNvSpPr txBox="1"/>
          <p:nvPr/>
        </p:nvSpPr>
        <p:spPr>
          <a:xfrm>
            <a:off x="449989" y="4657098"/>
            <a:ext cx="2048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40307A-5BE7-C342-468D-5A5F5E389927}"/>
              </a:ext>
            </a:extLst>
          </p:cNvPr>
          <p:cNvSpPr txBox="1"/>
          <p:nvPr/>
        </p:nvSpPr>
        <p:spPr>
          <a:xfrm>
            <a:off x="449989" y="5132586"/>
            <a:ext cx="18961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1484</Words>
  <Application>Microsoft Office PowerPoint</Application>
  <PresentationFormat>宽屏</PresentationFormat>
  <Paragraphs>148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10</cp:revision>
  <dcterms:created xsi:type="dcterms:W3CDTF">2024-08-14T05:26:56Z</dcterms:created>
  <dcterms:modified xsi:type="dcterms:W3CDTF">2024-08-15T06:58:46Z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