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7" r:id="rId5"/>
    <p:sldId id="311" r:id="rId6"/>
    <p:sldId id="314" r:id="rId7"/>
    <p:sldId id="318" r:id="rId8"/>
    <p:sldId id="319" r:id="rId9"/>
    <p:sldId id="330" r:id="rId10"/>
    <p:sldId id="322" r:id="rId11"/>
    <p:sldId id="325" r:id="rId12"/>
    <p:sldId id="328" r:id="rId13"/>
    <p:sldId id="331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84" autoAdjust="0"/>
    <p:restoredTop sz="94660"/>
  </p:normalViewPr>
  <p:slideViewPr>
    <p:cSldViewPr showGuides="1">
      <p:cViewPr varScale="1">
        <p:scale>
          <a:sx n="92" d="100"/>
          <a:sy n="92" d="100"/>
        </p:scale>
        <p:origin x="102" y="4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2024/8/15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yt_shape_12249"/>
          <p:cNvSpPr txBox="1"/>
          <p:nvPr/>
        </p:nvSpPr>
        <p:spPr>
          <a:xfrm>
            <a:off x="540000" y="900000"/>
            <a:ext cx="237610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86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48" name="yt_image_1224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105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51" name="yt_image_12251" title="H_218.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1014" y="1634529"/>
            <a:ext cx="4649970" cy="2775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5" name="yt_shape_12305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04" name="yt_image_12304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7" name="yt_shape_12307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若关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e5a8"/>
              </a:rPr>
              <a:t>的值为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08" name="yt_table_1230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187206"/>
              </p:ext>
            </p:extLst>
          </p:nvPr>
        </p:nvGraphicFramePr>
        <p:xfrm>
          <a:off x="540056" y="2441600"/>
          <a:ext cx="8876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</a:tbl>
          </a:graphicData>
        </a:graphic>
      </p:graphicFrame>
      <p:sp>
        <p:nvSpPr>
          <p:cNvPr id="12310" name="yt_shape_12310"/>
          <p:cNvSpPr txBox="1"/>
          <p:nvPr/>
        </p:nvSpPr>
        <p:spPr>
          <a:xfrm>
            <a:off x="540000" y="2967771"/>
            <a:ext cx="47448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下列去括号错误的是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11" name="yt_table_123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812140"/>
              </p:ext>
            </p:extLst>
          </p:nvPr>
        </p:nvGraphicFramePr>
        <p:xfrm>
          <a:off x="540056" y="3447074"/>
          <a:ext cx="9099550" cy="1901952"/>
        </p:xfrm>
        <a:graphic>
          <a:graphicData uri="http://schemas.openxmlformats.org/drawingml/2006/table">
            <a:tbl>
              <a:tblPr/>
              <a:tblGrid>
                <a:gridCol w="9099550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48C56BA-5202-7041-DEA0-8660FD27D807}"/>
              </a:ext>
            </a:extLst>
          </p:cNvPr>
          <p:cNvSpPr txBox="1"/>
          <p:nvPr/>
        </p:nvSpPr>
        <p:spPr>
          <a:xfrm>
            <a:off x="10597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D68656-A19F-6096-7C0E-616EA4DBA9B8}"/>
              </a:ext>
            </a:extLst>
          </p:cNvPr>
          <p:cNvSpPr txBox="1"/>
          <p:nvPr/>
        </p:nvSpPr>
        <p:spPr>
          <a:xfrm>
            <a:off x="4336189" y="29209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4" name="yt_shape_12314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13" name="yt_image_12313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6" name="yt_shape_12316"/>
          <p:cNvSpPr txBox="1"/>
          <p:nvPr/>
        </p:nvSpPr>
        <p:spPr>
          <a:xfrm>
            <a:off x="540119" y="1482165"/>
            <a:ext cx="11492915" cy="4733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运算能力与应用意识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为了丰富工会活动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b3e3,isEnd"/>
              </a:rPr>
              <a:t>某校工会将购买一些乒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乓球拍和乒乓球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某商场销售一种乒乓球拍和乒乓球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乒乓球拍每副定价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2926,isEnd"/>
              </a:rPr>
              <a:t>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乓球每盒定价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国庆节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期间商场决定开展促销活动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aa34,isEnd"/>
              </a:rPr>
              <a:t>活动期间向客户提供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两种优惠方案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买一副乒乓球拍送一盒乒乓球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乒乓球拍和乒乓球都按定价的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付钱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某客户要到该商场购买乒乓球拍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乒乓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盒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若该客户按方案一购买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需付款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2f5c,isEnd"/>
              </a:rPr>
              <a:t>的代数式表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若该客户按方案二购买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需付款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d7b6,isEnd"/>
              </a:rPr>
              <a:t>的代数式表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1C6808-6559-65DA-9E29-565D4DC7002D}"/>
              </a:ext>
            </a:extLst>
          </p:cNvPr>
          <p:cNvSpPr txBox="1"/>
          <p:nvPr/>
        </p:nvSpPr>
        <p:spPr>
          <a:xfrm>
            <a:off x="5784108" y="4763776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B5184E-051C-EF4C-5789-612B7B5C5A60}"/>
              </a:ext>
            </a:extLst>
          </p:cNvPr>
          <p:cNvSpPr txBox="1"/>
          <p:nvPr/>
        </p:nvSpPr>
        <p:spPr>
          <a:xfrm>
            <a:off x="5936508" y="5239263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2" name="yt_shape_12322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通过计算说明此时按哪种方案购买较为合算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所以按方案一购买较合算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你能给出一种更为省钱的购买方案吗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试写出你的购买方法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更为省钱的购买方案是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按方案一购买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副乒乓球拍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aaeb1"/>
              </a:rPr>
              <a:t>剩下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盒乒乓球按方案二购买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此时所需的钱数为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fee2d"/>
              </a:rPr>
              <a:t>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12B21F-2CA0-0C5F-DF5F-B5D98AF5A497}"/>
              </a:ext>
            </a:extLst>
          </p:cNvPr>
          <p:cNvSpPr txBox="1"/>
          <p:nvPr/>
        </p:nvSpPr>
        <p:spPr>
          <a:xfrm>
            <a:off x="450108" y="1328682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F3B63F-2F25-10E0-5642-7E3C923AA5FD}"/>
              </a:ext>
            </a:extLst>
          </p:cNvPr>
          <p:cNvSpPr txBox="1"/>
          <p:nvPr/>
        </p:nvSpPr>
        <p:spPr>
          <a:xfrm>
            <a:off x="450108" y="1804170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C5E2F0-24CC-403B-EB32-1FE29B28260A}"/>
              </a:ext>
            </a:extLst>
          </p:cNvPr>
          <p:cNvSpPr txBox="1"/>
          <p:nvPr/>
        </p:nvSpPr>
        <p:spPr>
          <a:xfrm>
            <a:off x="450108" y="2279658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FDF511-8C09-1756-FD3A-11E9DF1973CA}"/>
              </a:ext>
            </a:extLst>
          </p:cNvPr>
          <p:cNvSpPr txBox="1"/>
          <p:nvPr/>
        </p:nvSpPr>
        <p:spPr>
          <a:xfrm>
            <a:off x="450108" y="275514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AEB816-2010-71C1-9A43-EAD23ADBF2CC}"/>
              </a:ext>
            </a:extLst>
          </p:cNvPr>
          <p:cNvSpPr txBox="1"/>
          <p:nvPr/>
        </p:nvSpPr>
        <p:spPr>
          <a:xfrm>
            <a:off x="450108" y="3230634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所以按方案一购买较合算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036619-DAFA-CD03-7131-075FADF0E48A}"/>
              </a:ext>
            </a:extLst>
          </p:cNvPr>
          <p:cNvSpPr txBox="1"/>
          <p:nvPr/>
        </p:nvSpPr>
        <p:spPr>
          <a:xfrm>
            <a:off x="450108" y="4181610"/>
            <a:ext cx="1130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更为省钱的购买方案是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按方案一购买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副乒乓球拍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2_aaeb1"/>
              </a:rPr>
              <a:t>剩下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138606-D23C-C7DA-17A8-6C935DAAC129}"/>
              </a:ext>
            </a:extLst>
          </p:cNvPr>
          <p:cNvSpPr txBox="1"/>
          <p:nvPr/>
        </p:nvSpPr>
        <p:spPr>
          <a:xfrm>
            <a:off x="450108" y="4657098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盒乒乓球按方案二购买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此时所需的钱数为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fee2d"/>
              </a:rPr>
              <a:t>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DC7AF8-7DAE-FB54-3EF8-5CB0A8083EFD}"/>
              </a:ext>
            </a:extLst>
          </p:cNvPr>
          <p:cNvSpPr txBox="1"/>
          <p:nvPr/>
        </p:nvSpPr>
        <p:spPr>
          <a:xfrm>
            <a:off x="450108" y="5132586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4" name="yt_shape_12254"/>
          <p:cNvSpPr txBox="1"/>
          <p:nvPr/>
        </p:nvSpPr>
        <p:spPr>
          <a:xfrm>
            <a:off x="540000" y="900000"/>
            <a:ext cx="2366866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53" name="yt_image_12253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6" name="yt_shape_12256"/>
          <p:cNvSpPr txBox="1"/>
          <p:nvPr/>
        </p:nvSpPr>
        <p:spPr>
          <a:xfrm>
            <a:off x="540000" y="1482165"/>
            <a:ext cx="22201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</a:t>
            </a:r>
          </a:p>
        </p:txBody>
      </p:sp>
      <p:sp>
        <p:nvSpPr>
          <p:cNvPr id="12257" name="yt_shape_12257"/>
          <p:cNvSpPr txBox="1"/>
          <p:nvPr/>
        </p:nvSpPr>
        <p:spPr>
          <a:xfrm>
            <a:off x="540000" y="1971599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下列各式符合代数式书写格式的为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58" name="yt_table_122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754342"/>
              </p:ext>
            </p:extLst>
          </p:nvPr>
        </p:nvGraphicFramePr>
        <p:xfrm>
          <a:off x="540056" y="2450902"/>
          <a:ext cx="5042218" cy="950976"/>
        </p:xfrm>
        <a:graphic>
          <a:graphicData uri="http://schemas.openxmlformats.org/drawingml/2006/table">
            <a:tbl>
              <a:tblPr/>
              <a:tblGrid>
                <a:gridCol w="2787968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2254250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260" name="yt_shape_12260"/>
              <p:cNvSpPr txBox="1"/>
              <p:nvPr/>
            </p:nvSpPr>
            <p:spPr>
              <a:xfrm>
                <a:off x="540000" y="3452456"/>
                <a:ext cx="4522328" cy="6030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的意义为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2260" name="yt_shape_1226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2456"/>
                <a:ext cx="4522328" cy="603050"/>
              </a:xfrm>
              <a:prstGeom prst="rect">
                <a:avLst/>
              </a:prstGeom>
              <a:blipFill>
                <a:blip r:embed="rId3"/>
                <a:stretch>
                  <a:fillRect l="-4184" r="-3104" b="-1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62" name="yt_table_12262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6309807"/>
                  </p:ext>
                </p:extLst>
              </p:nvPr>
            </p:nvGraphicFramePr>
            <p:xfrm>
              <a:off x="540056" y="4106294"/>
              <a:ext cx="3381375" cy="1905827"/>
            </p:xfrm>
            <a:graphic>
              <a:graphicData uri="http://schemas.openxmlformats.org/drawingml/2006/table">
                <a:tbl>
                  <a:tblPr/>
                  <a:tblGrid>
                    <a:gridCol w="3381375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的一半的差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的差的一半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减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去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除以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的差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的差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262" name="yt_table_12262" descr="{&quot;rangeId&quot;:4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6309807"/>
                  </p:ext>
                </p:extLst>
              </p:nvPr>
            </p:nvGraphicFramePr>
            <p:xfrm>
              <a:off x="540056" y="4106294"/>
              <a:ext cx="3381375" cy="1905827"/>
            </p:xfrm>
            <a:graphic>
              <a:graphicData uri="http://schemas.openxmlformats.org/drawingml/2006/table">
                <a:tbl>
                  <a:tblPr/>
                  <a:tblGrid>
                    <a:gridCol w="3381375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的一半的差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的差的一半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减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去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除以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的差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09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528907">
            <a:extLst>
              <a:ext uri="{FF2B5EF4-FFF2-40B4-BE49-F238E27FC236}">
                <a16:creationId xmlns:a16="http://schemas.microsoft.com/office/drawing/2014/main" id="{7E6DB477-56D9-CD7B-C91F-F03EBC55F0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34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442717-91F7-A004-E640-B76ECF773938}"/>
              </a:ext>
            </a:extLst>
          </p:cNvPr>
          <p:cNvSpPr txBox="1"/>
          <p:nvPr/>
        </p:nvSpPr>
        <p:spPr>
          <a:xfrm>
            <a:off x="6012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82BC50-94E7-DF0E-4DA5-0043B6301161}"/>
              </a:ext>
            </a:extLst>
          </p:cNvPr>
          <p:cNvSpPr txBox="1"/>
          <p:nvPr/>
        </p:nvSpPr>
        <p:spPr>
          <a:xfrm>
            <a:off x="4115781" y="3405650"/>
            <a:ext cx="383285" cy="6908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3" name="yt_shape_12263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伯希和杯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亳州马拉松如约而至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某同学参加了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1ce1,isEnd"/>
              </a:rPr>
              <a:t>公里健康跑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他从起点开始以平均每分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钟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公里的速度跑了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2479d,isEnd"/>
              </a:rPr>
              <a:t>此时他离健康跑终点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的路程为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某商店有一种商品每件成本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按成本价增加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定为售价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ecdb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由于库存积压降价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打八五折出售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该商品降价后每件的售价为多少元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该商品降价后每件的售价为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件这种商品共盈利多少元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DBE790-5520-696C-51DD-85C8D15BEF1F}"/>
              </a:ext>
            </a:extLst>
          </p:cNvPr>
          <p:cNvSpPr txBox="1"/>
          <p:nvPr/>
        </p:nvSpPr>
        <p:spPr>
          <a:xfrm>
            <a:off x="1974108" y="1804170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583EEB-383B-2FD0-180E-4DD88F916432}"/>
              </a:ext>
            </a:extLst>
          </p:cNvPr>
          <p:cNvSpPr txBox="1"/>
          <p:nvPr/>
        </p:nvSpPr>
        <p:spPr>
          <a:xfrm>
            <a:off x="450108" y="3706122"/>
            <a:ext cx="6618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3625DA-119B-7CF5-ED22-83BDA3100AAB}"/>
              </a:ext>
            </a:extLst>
          </p:cNvPr>
          <p:cNvSpPr txBox="1"/>
          <p:nvPr/>
        </p:nvSpPr>
        <p:spPr>
          <a:xfrm>
            <a:off x="450108" y="4181610"/>
            <a:ext cx="576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该商品降价后每件的售价为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607876-CC5B-242A-3269-5EC018147082}"/>
              </a:ext>
            </a:extLst>
          </p:cNvPr>
          <p:cNvSpPr txBox="1"/>
          <p:nvPr/>
        </p:nvSpPr>
        <p:spPr>
          <a:xfrm>
            <a:off x="450108" y="5132586"/>
            <a:ext cx="10200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9" name="yt_shape_12269"/>
          <p:cNvSpPr txBox="1"/>
          <p:nvPr/>
        </p:nvSpPr>
        <p:spPr>
          <a:xfrm>
            <a:off x="540000" y="900000"/>
            <a:ext cx="31434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求代数式的值</a:t>
            </a:r>
          </a:p>
        </p:txBody>
      </p:sp>
      <p:sp>
        <p:nvSpPr>
          <p:cNvPr id="12270" name="yt_shape_12270"/>
          <p:cNvSpPr txBox="1"/>
          <p:nvPr/>
        </p:nvSpPr>
        <p:spPr>
          <a:xfrm>
            <a:off x="540000" y="1389434"/>
            <a:ext cx="80727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根据以下程序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72" name="yt_table_1227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692948"/>
              </p:ext>
            </p:extLst>
          </p:nvPr>
        </p:nvGraphicFramePr>
        <p:xfrm>
          <a:off x="540056" y="2576098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pic>
        <p:nvPicPr>
          <p:cNvPr id="12271" name="yt_image_12271_skip" title="H_55.7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1903" y="1868737"/>
            <a:ext cx="4426720" cy="707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4" name="yt_shape_12274"/>
          <p:cNvSpPr txBox="1"/>
          <p:nvPr/>
        </p:nvSpPr>
        <p:spPr>
          <a:xfrm>
            <a:off x="540000" y="3102269"/>
            <a:ext cx="65626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3613528985">
            <a:extLst>
              <a:ext uri="{FF2B5EF4-FFF2-40B4-BE49-F238E27FC236}">
                <a16:creationId xmlns:a16="http://schemas.microsoft.com/office/drawing/2014/main" id="{249E4FBA-F544-38CC-0A50-32E1ABB974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F93BCA-EC5A-B910-2066-207441AEA220}"/>
              </a:ext>
            </a:extLst>
          </p:cNvPr>
          <p:cNvSpPr txBox="1"/>
          <p:nvPr/>
        </p:nvSpPr>
        <p:spPr>
          <a:xfrm>
            <a:off x="7614376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9CEF5-43A6-4B8E-7793-09A5D7720C93}"/>
              </a:ext>
            </a:extLst>
          </p:cNvPr>
          <p:cNvSpPr txBox="1"/>
          <p:nvPr/>
        </p:nvSpPr>
        <p:spPr>
          <a:xfrm>
            <a:off x="6339614" y="305546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5" name="yt_shape_12275"/>
          <p:cNvSpPr txBox="1"/>
          <p:nvPr/>
        </p:nvSpPr>
        <p:spPr>
          <a:xfrm>
            <a:off x="540000" y="900000"/>
            <a:ext cx="345126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整式的相关概念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76" name="yt_shape_12276"/>
              <p:cNvSpPr txBox="1"/>
              <p:nvPr/>
            </p:nvSpPr>
            <p:spPr>
              <a:xfrm>
                <a:off x="540000" y="1389434"/>
                <a:ext cx="9758954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单项式的个数为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276" name="yt_shape_12276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9758954" cy="651653"/>
              </a:xfrm>
              <a:prstGeom prst="rect">
                <a:avLst/>
              </a:prstGeom>
              <a:blipFill>
                <a:blip r:embed="rId2"/>
                <a:stretch>
                  <a:fillRect l="-1938" r="-938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78" name="yt_table_1227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101"/>
              </p:ext>
            </p:extLst>
          </p:nvPr>
        </p:nvGraphicFramePr>
        <p:xfrm>
          <a:off x="540056" y="2091875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</a:tbl>
          </a:graphicData>
        </a:graphic>
      </p:graphicFrame>
      <p:sp>
        <p:nvSpPr>
          <p:cNvPr id="12280" name="yt_shape_12280"/>
          <p:cNvSpPr txBox="1"/>
          <p:nvPr/>
        </p:nvSpPr>
        <p:spPr>
          <a:xfrm>
            <a:off x="540000" y="2618046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81" name="yt_table_12281" title="H_155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362070"/>
                  </p:ext>
                </p:extLst>
              </p:nvPr>
            </p:nvGraphicFramePr>
            <p:xfrm>
              <a:off x="540056" y="3097349"/>
              <a:ext cx="5900738" cy="1970280"/>
            </p:xfrm>
            <a:graphic>
              <a:graphicData uri="http://schemas.openxmlformats.org/drawingml/2006/table">
                <a:tbl>
                  <a:tblPr/>
                  <a:tblGrid>
                    <a:gridCol w="5900738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式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式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没有系数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多项式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是四次三项式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281" name="yt_table_12281" descr="{&quot;rangeId&quot;:11,&quot;type&quot;:&quot;Option&quot;}" title="H_155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2362070"/>
                  </p:ext>
                </p:extLst>
              </p:nvPr>
            </p:nvGraphicFramePr>
            <p:xfrm>
              <a:off x="540056" y="3097349"/>
              <a:ext cx="5900738" cy="1970280"/>
            </p:xfrm>
            <a:graphic>
              <a:graphicData uri="http://schemas.openxmlformats.org/drawingml/2006/table">
                <a:tbl>
                  <a:tblPr/>
                  <a:tblGrid>
                    <a:gridCol w="5900738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</a:tblGrid>
                  <a:tr h="6971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086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式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没有系数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spc="375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z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多项式</a:t>
                          </a:r>
                          <a:r>
                            <a:rPr lang="en-US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 spc="375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spc="375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是四次三项式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3613529055">
            <a:extLst>
              <a:ext uri="{FF2B5EF4-FFF2-40B4-BE49-F238E27FC236}">
                <a16:creationId xmlns:a16="http://schemas.microsoft.com/office/drawing/2014/main" id="{B202084F-213F-BBF9-75D0-6899D56F28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5BD938-E7B1-EFC7-97A7-FBDAE603E823}"/>
              </a:ext>
            </a:extLst>
          </p:cNvPr>
          <p:cNvSpPr txBox="1"/>
          <p:nvPr/>
        </p:nvSpPr>
        <p:spPr>
          <a:xfrm>
            <a:off x="9301762" y="1342628"/>
            <a:ext cx="3832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2866AC-B7AC-AE1A-5C9F-AF9CCA18AB45}"/>
              </a:ext>
            </a:extLst>
          </p:cNvPr>
          <p:cNvSpPr txBox="1"/>
          <p:nvPr/>
        </p:nvSpPr>
        <p:spPr>
          <a:xfrm>
            <a:off x="4488589" y="25712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5" name="yt_shape_12285"/>
          <p:cNvSpPr txBox="1"/>
          <p:nvPr/>
        </p:nvSpPr>
        <p:spPr>
          <a:xfrm>
            <a:off x="540000" y="2309751"/>
            <a:ext cx="73529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是四次三项式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7B991E-C8F2-C446-0DCA-72693AB84F69}"/>
              </a:ext>
            </a:extLst>
          </p:cNvPr>
          <p:cNvSpPr txBox="1"/>
          <p:nvPr/>
        </p:nvSpPr>
        <p:spPr>
          <a:xfrm>
            <a:off x="7122251" y="226294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282" name="yt_shape_12282"/>
          <p:cNvSpPr txBox="1"/>
          <p:nvPr/>
        </p:nvSpPr>
        <p:spPr>
          <a:xfrm>
            <a:off x="539944" y="842182"/>
            <a:ext cx="9648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把多项式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它的第三项是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83" name="yt_table_1228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169880"/>
              </p:ext>
            </p:extLst>
          </p:nvPr>
        </p:nvGraphicFramePr>
        <p:xfrm>
          <a:off x="540000" y="1321485"/>
          <a:ext cx="5987098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1768475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1" u="none" spc="375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F8D3146F-C8E7-FFC4-F63A-156FB74A89A7}"/>
              </a:ext>
            </a:extLst>
          </p:cNvPr>
          <p:cNvSpPr txBox="1"/>
          <p:nvPr/>
        </p:nvSpPr>
        <p:spPr>
          <a:xfrm>
            <a:off x="9174833" y="7953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6" name="yt_shape_12286"/>
          <p:cNvSpPr txBox="1"/>
          <p:nvPr/>
        </p:nvSpPr>
        <p:spPr>
          <a:xfrm>
            <a:off x="540000" y="900198"/>
            <a:ext cx="2835713" cy="38209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p:sp>
        <p:nvSpPr>
          <p:cNvPr id="12287" name="yt_shape_12287"/>
          <p:cNvSpPr txBox="1"/>
          <p:nvPr/>
        </p:nvSpPr>
        <p:spPr>
          <a:xfrm>
            <a:off x="540000" y="1333090"/>
            <a:ext cx="1450525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88" name="yt_shape_12288"/>
              <p:cNvSpPr txBox="1"/>
              <p:nvPr/>
            </p:nvSpPr>
            <p:spPr>
              <a:xfrm>
                <a:off x="540000" y="1757006"/>
                <a:ext cx="5429371" cy="574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spc="375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spc="375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88" name="yt_shape_12288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57006"/>
                <a:ext cx="5429371" cy="574581"/>
              </a:xfrm>
              <a:prstGeom prst="rect">
                <a:avLst/>
              </a:prstGeom>
              <a:blipFill>
                <a:blip r:embed="rId2"/>
                <a:stretch>
                  <a:fillRect l="-3483" r="-2584" b="-18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90" name="yt_shape_12290"/>
          <p:cNvSpPr txBox="1"/>
          <p:nvPr/>
        </p:nvSpPr>
        <p:spPr>
          <a:xfrm>
            <a:off x="540000" y="2382387"/>
            <a:ext cx="4943661" cy="1185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291" name="yt_shape_12291"/>
          <p:cNvSpPr txBox="1"/>
          <p:nvPr/>
        </p:nvSpPr>
        <p:spPr>
          <a:xfrm>
            <a:off x="540000" y="3618833"/>
            <a:ext cx="6490559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spc="375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292" name="yt_shape_12292"/>
          <p:cNvSpPr txBox="1"/>
          <p:nvPr/>
        </p:nvSpPr>
        <p:spPr>
          <a:xfrm>
            <a:off x="540000" y="4042748"/>
            <a:ext cx="6336671" cy="1185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spc="375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375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4" name="yt_shape_1723613529129">
            <a:extLst>
              <a:ext uri="{FF2B5EF4-FFF2-40B4-BE49-F238E27FC236}">
                <a16:creationId xmlns:a16="http://schemas.microsoft.com/office/drawing/2014/main" id="{E1573E60-99A2-40BE-18C4-4B09364E3E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24464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D783D6C-5D9F-B783-5B21-6EED562C7EE0}"/>
              </a:ext>
            </a:extLst>
          </p:cNvPr>
          <p:cNvSpPr txBox="1"/>
          <p:nvPr/>
        </p:nvSpPr>
        <p:spPr>
          <a:xfrm>
            <a:off x="449989" y="2335581"/>
            <a:ext cx="47711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EEB13F-3A7E-DF30-DE04-597B6A352FD0}"/>
              </a:ext>
            </a:extLst>
          </p:cNvPr>
          <p:cNvSpPr txBox="1"/>
          <p:nvPr/>
        </p:nvSpPr>
        <p:spPr>
          <a:xfrm>
            <a:off x="449989" y="2737917"/>
            <a:ext cx="50759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A2E71B-009C-1CC6-D4C1-E71489AA8419}"/>
              </a:ext>
            </a:extLst>
          </p:cNvPr>
          <p:cNvSpPr txBox="1"/>
          <p:nvPr/>
        </p:nvSpPr>
        <p:spPr>
          <a:xfrm>
            <a:off x="449989" y="3140253"/>
            <a:ext cx="1037337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19B46F-D985-5C4C-F1B3-A18A4168FC55}"/>
              </a:ext>
            </a:extLst>
          </p:cNvPr>
          <p:cNvSpPr txBox="1"/>
          <p:nvPr/>
        </p:nvSpPr>
        <p:spPr>
          <a:xfrm>
            <a:off x="449989" y="3995942"/>
            <a:ext cx="61506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E2AB5D-F075-CAA2-C1C0-B9DFC0A136A2}"/>
              </a:ext>
            </a:extLst>
          </p:cNvPr>
          <p:cNvSpPr txBox="1"/>
          <p:nvPr/>
        </p:nvSpPr>
        <p:spPr>
          <a:xfrm>
            <a:off x="449989" y="4398278"/>
            <a:ext cx="64554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BA66BD1-046E-DDA3-4FD3-486E7401194C}"/>
              </a:ext>
            </a:extLst>
          </p:cNvPr>
          <p:cNvSpPr txBox="1"/>
          <p:nvPr/>
        </p:nvSpPr>
        <p:spPr>
          <a:xfrm>
            <a:off x="449989" y="4800614"/>
            <a:ext cx="1834261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95" name="yt_shape_12295"/>
              <p:cNvSpPr txBox="1"/>
              <p:nvPr/>
            </p:nvSpPr>
            <p:spPr>
              <a:xfrm>
                <a:off x="540000" y="1824499"/>
                <a:ext cx="7514878" cy="52714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/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295" name="yt_shape_122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24499"/>
                <a:ext cx="7514878" cy="5271443"/>
              </a:xfrm>
              <a:prstGeom prst="rect">
                <a:avLst/>
              </a:prstGeom>
              <a:blipFill>
                <a:blip r:embed="rId2"/>
                <a:stretch>
                  <a:fillRect l="-2516" t="-2081" r="-1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C2C45FA-5CA7-AB22-9069-FF13F56D49E6}"/>
              </a:ext>
            </a:extLst>
          </p:cNvPr>
          <p:cNvSpPr txBox="1"/>
          <p:nvPr/>
        </p:nvSpPr>
        <p:spPr>
          <a:xfrm>
            <a:off x="449989" y="1799553"/>
            <a:ext cx="7317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823AE2-DA16-64F5-B116-E636A04C7BF8}"/>
              </a:ext>
            </a:extLst>
          </p:cNvPr>
          <p:cNvSpPr txBox="1"/>
          <p:nvPr/>
        </p:nvSpPr>
        <p:spPr>
          <a:xfrm>
            <a:off x="449989" y="2226724"/>
            <a:ext cx="548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AB9EE4-F2EA-02B5-5ECF-26BE4436326F}"/>
              </a:ext>
            </a:extLst>
          </p:cNvPr>
          <p:cNvSpPr txBox="1"/>
          <p:nvPr/>
        </p:nvSpPr>
        <p:spPr>
          <a:xfrm>
            <a:off x="449989" y="2682463"/>
            <a:ext cx="7622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375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25F238-F367-6F73-1BFB-E3EEC357ECDA}"/>
              </a:ext>
            </a:extLst>
          </p:cNvPr>
          <p:cNvSpPr txBox="1"/>
          <p:nvPr/>
        </p:nvSpPr>
        <p:spPr>
          <a:xfrm>
            <a:off x="449989" y="3136326"/>
            <a:ext cx="1726311" cy="47061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375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375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587B08B-3F53-5EA2-8AF5-9B1A44F9025B}"/>
                  </a:ext>
                </a:extLst>
              </p:cNvPr>
              <p:cNvSpPr txBox="1"/>
              <p:nvPr/>
            </p:nvSpPr>
            <p:spPr>
              <a:xfrm>
                <a:off x="449989" y="3535629"/>
                <a:ext cx="31502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1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587B08B-3F53-5EA2-8AF5-9B1A44F902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35629"/>
                <a:ext cx="3150299" cy="765061"/>
              </a:xfrm>
              <a:prstGeom prst="rect">
                <a:avLst/>
              </a:prstGeom>
              <a:blipFill>
                <a:blip r:embed="rId3"/>
                <a:stretch>
                  <a:fillRect l="-3095" r="-2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3E02372-0D5E-39E9-09C2-94535841843F}"/>
                  </a:ext>
                </a:extLst>
              </p:cNvPr>
              <p:cNvSpPr txBox="1"/>
              <p:nvPr/>
            </p:nvSpPr>
            <p:spPr>
              <a:xfrm>
                <a:off x="449989" y="4149080"/>
                <a:ext cx="46917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3E02372-0D5E-39E9-09C2-9453584184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49080"/>
                <a:ext cx="4691761" cy="765061"/>
              </a:xfrm>
              <a:prstGeom prst="rect">
                <a:avLst/>
              </a:prstGeom>
              <a:blipFill>
                <a:blip r:embed="rId4"/>
                <a:stretch>
                  <a:fillRect l="-2081" r="-2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EE133B2-D05E-CD26-88AE-1C8456FD7820}"/>
                  </a:ext>
                </a:extLst>
              </p:cNvPr>
              <p:cNvSpPr txBox="1"/>
              <p:nvPr/>
            </p:nvSpPr>
            <p:spPr>
              <a:xfrm>
                <a:off x="449989" y="4776896"/>
                <a:ext cx="16231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EE133B2-D05E-CD26-88AE-1C8456FD78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76896"/>
                <a:ext cx="1623124" cy="765061"/>
              </a:xfrm>
              <a:prstGeom prst="rect">
                <a:avLst/>
              </a:prstGeom>
              <a:blipFill>
                <a:blip r:embed="rId5"/>
                <a:stretch>
                  <a:fillRect l="-6015" r="-6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4387A0A-B54F-C0F9-053D-73BC76CCEF6B}"/>
                  </a:ext>
                </a:extLst>
              </p:cNvPr>
              <p:cNvSpPr txBox="1"/>
              <p:nvPr/>
            </p:nvSpPr>
            <p:spPr>
              <a:xfrm>
                <a:off x="449989" y="5415601"/>
                <a:ext cx="1165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375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4387A0A-B54F-C0F9-053D-73BC76CCEF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15601"/>
                <a:ext cx="1165924" cy="765061"/>
              </a:xfrm>
              <a:prstGeom prst="rect">
                <a:avLst/>
              </a:prstGeom>
              <a:blipFill>
                <a:blip r:embed="rId6"/>
                <a:stretch>
                  <a:fillRect l="-8377" r="-8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C75B4A8-5C28-1F7A-0593-196D1FDFD86F}"/>
                  </a:ext>
                </a:extLst>
              </p:cNvPr>
              <p:cNvSpPr txBox="1"/>
              <p:nvPr/>
            </p:nvSpPr>
            <p:spPr>
              <a:xfrm>
                <a:off x="449989" y="6087050"/>
                <a:ext cx="11659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zh-CN" altLang="zh-CN" sz="2400" b="0" i="0" strike="noStrike" kern="1200" cap="none" spc="375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C75B4A8-5C28-1F7A-0593-196D1FDFD8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87050"/>
                <a:ext cx="1165924" cy="726326"/>
              </a:xfrm>
              <a:prstGeom prst="rect">
                <a:avLst/>
              </a:prstGeom>
              <a:blipFill>
                <a:blip r:embed="rId7"/>
                <a:stretch>
                  <a:fillRect l="-8377" r="-8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293">
                <a:extLst>
                  <a:ext uri="{FF2B5EF4-FFF2-40B4-BE49-F238E27FC236}">
                    <a16:creationId xmlns:a16="http://schemas.microsoft.com/office/drawing/2014/main" id="{F8DEA698-04A1-22DF-F7BA-BD35FC4EECD9}"/>
                  </a:ext>
                </a:extLst>
              </p:cNvPr>
              <p:cNvSpPr txBox="1"/>
              <p:nvPr/>
            </p:nvSpPr>
            <p:spPr>
              <a:xfrm>
                <a:off x="449989" y="692697"/>
                <a:ext cx="11492915" cy="10808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六安市第九中学单元卷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化简求值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spc="375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977f"/>
                  </a:rPr>
                  <a:t>y</a:t>
                </a:r>
                <a:b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 spc="375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2400" b="0" i="0" u="none" spc="375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2293">
                <a:extLst>
                  <a:ext uri="{FF2B5EF4-FFF2-40B4-BE49-F238E27FC236}">
                    <a16:creationId xmlns:a16="http://schemas.microsoft.com/office/drawing/2014/main" id="{F8DEA698-04A1-22DF-F7BA-BD35FC4EEC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92697"/>
                <a:ext cx="11492915" cy="1080822"/>
              </a:xfrm>
              <a:prstGeom prst="rect">
                <a:avLst/>
              </a:prstGeom>
              <a:blipFill>
                <a:blip r:embed="rId8"/>
                <a:stretch>
                  <a:fillRect l="-1645" t="-2825" b="-7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yt_shape_12297"/>
          <p:cNvSpPr txBox="1"/>
          <p:nvPr/>
        </p:nvSpPr>
        <p:spPr>
          <a:xfrm>
            <a:off x="540000" y="900000"/>
            <a:ext cx="25279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规律探究</a:t>
            </a:r>
          </a:p>
        </p:txBody>
      </p:sp>
      <p:sp>
        <p:nvSpPr>
          <p:cNvPr id="12298" name="yt_shape_12298"/>
          <p:cNvSpPr txBox="1"/>
          <p:nvPr/>
        </p:nvSpPr>
        <p:spPr>
          <a:xfrm>
            <a:off x="540119" y="13894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年青海省改编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每一幅图中有若干个菱形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幅图中有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8e7f,isEnd"/>
              </a:rPr>
              <a:t>个菱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幅图中有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幅图中有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个菱形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依照此规律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1" u="none" spc="375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d4b4,isEnd"/>
              </a:rPr>
              <a:t>幅图中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个菱形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299" name="yt_image_1229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2794" y="2981364"/>
            <a:ext cx="4206411" cy="75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1" name="yt_shape_12301"/>
          <p:cNvSpPr txBox="1"/>
          <p:nvPr/>
        </p:nvSpPr>
        <p:spPr>
          <a:xfrm>
            <a:off x="540119" y="378865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明光市苏巷镇大郢中学单元卷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正偶数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a76a,isEnd"/>
              </a:rPr>
              <a:t>按如右图规律排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行最右边的数是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行从左数的第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302" name="yt_image_123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6369" y="4900450"/>
            <a:ext cx="1519261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3613529198">
            <a:extLst>
              <a:ext uri="{FF2B5EF4-FFF2-40B4-BE49-F238E27FC236}">
                <a16:creationId xmlns:a16="http://schemas.microsoft.com/office/drawing/2014/main" id="{73FB025E-9A96-A76E-30A0-4ABA961F47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269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CD05F2-44B9-6EE4-6A26-3B4E7D40E6BF}"/>
              </a:ext>
            </a:extLst>
          </p:cNvPr>
          <p:cNvSpPr txBox="1"/>
          <p:nvPr/>
        </p:nvSpPr>
        <p:spPr>
          <a:xfrm>
            <a:off x="1135908" y="2293604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375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8ED29E-7504-BEF9-F23B-A15596CAFD34}"/>
              </a:ext>
            </a:extLst>
          </p:cNvPr>
          <p:cNvSpPr txBox="1"/>
          <p:nvPr/>
        </p:nvSpPr>
        <p:spPr>
          <a:xfrm>
            <a:off x="4107708" y="4217333"/>
            <a:ext cx="93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1F7334-3D19-B3CA-EC02-BDEAE0AF3703}"/>
              </a:ext>
            </a:extLst>
          </p:cNvPr>
          <p:cNvSpPr txBox="1"/>
          <p:nvPr/>
        </p:nvSpPr>
        <p:spPr>
          <a:xfrm>
            <a:off x="9125604" y="421733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1778</Words>
  <Application>Microsoft Office PowerPoint</Application>
  <PresentationFormat>宽屏</PresentationFormat>
  <Paragraphs>139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崇阳 徐</cp:lastModifiedBy>
  <cp:revision>11</cp:revision>
  <dcterms:created xsi:type="dcterms:W3CDTF">2024-08-14T05:26:56Z</dcterms:created>
  <dcterms:modified xsi:type="dcterms:W3CDTF">2024-08-15T06:24:43Z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