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10" r:id="rId5"/>
    <p:sldId id="312" r:id="rId6"/>
    <p:sldId id="314" r:id="rId7"/>
    <p:sldId id="315" r:id="rId8"/>
    <p:sldId id="316" r:id="rId9"/>
    <p:sldId id="318" r:id="rId10"/>
    <p:sldId id="322" r:id="rId11"/>
    <p:sldId id="324" r:id="rId12"/>
    <p:sldId id="331" r:id="rId13"/>
    <p:sldId id="325" r:id="rId14"/>
    <p:sldId id="329" r:id="rId15"/>
    <p:sldId id="330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91" autoAdjust="0"/>
    <p:restoredTop sz="94660"/>
  </p:normalViewPr>
  <p:slideViewPr>
    <p:cSldViewPr showGuides="1">
      <p:cViewPr varScale="1">
        <p:scale>
          <a:sx n="91" d="100"/>
          <a:sy n="91" d="100"/>
        </p:scale>
        <p:origin x="84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4" name="yt_shape_1433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333" name="yt_image_1433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6" name="yt_shape_14336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互余、互补的定义</a:t>
            </a:r>
          </a:p>
        </p:txBody>
      </p:sp>
      <p:sp>
        <p:nvSpPr>
          <p:cNvPr id="14337" name="yt_shape_14337"/>
          <p:cNvSpPr txBox="1"/>
          <p:nvPr/>
        </p:nvSpPr>
        <p:spPr>
          <a:xfrm>
            <a:off x="540000" y="1971599"/>
            <a:ext cx="82538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甘肃省中考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的余角是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38" name="yt_table_1433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6135950"/>
              </p:ext>
            </p:extLst>
          </p:nvPr>
        </p:nvGraphicFramePr>
        <p:xfrm>
          <a:off x="540056" y="2450902"/>
          <a:ext cx="9943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0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10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811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8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2"/>
                  </a:ext>
                </a:extLst>
              </a:tr>
            </a:tbl>
          </a:graphicData>
        </a:graphic>
      </p:graphicFrame>
      <p:sp>
        <p:nvSpPr>
          <p:cNvPr id="14340" name="yt_shape_14340"/>
          <p:cNvSpPr txBox="1"/>
          <p:nvPr/>
        </p:nvSpPr>
        <p:spPr>
          <a:xfrm>
            <a:off x="540000" y="2977073"/>
            <a:ext cx="6569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的余角是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341" name="yt_shape_14341"/>
          <p:cNvSpPr txBox="1"/>
          <p:nvPr/>
        </p:nvSpPr>
        <p:spPr>
          <a:xfrm>
            <a:off x="540119" y="34563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1d49,isEnd"/>
              </a:rPr>
              <a:t>的度数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342" name="yt_image_1434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9893" y="4568175"/>
            <a:ext cx="1892212" cy="729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4" name="yt_shape_14344"/>
          <p:cNvSpPr txBox="1"/>
          <p:nvPr/>
        </p:nvSpPr>
        <p:spPr>
          <a:xfrm>
            <a:off x="540000" y="5348036"/>
            <a:ext cx="99257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795839">
            <a:extLst>
              <a:ext uri="{FF2B5EF4-FFF2-40B4-BE49-F238E27FC236}">
                <a16:creationId xmlns:a16="http://schemas.microsoft.com/office/drawing/2014/main" id="{C31B1F90-7923-5759-41D4-0EA37C1664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D6A93F5-A00C-13FD-5289-D23C3CBBBE1B}"/>
              </a:ext>
            </a:extLst>
          </p:cNvPr>
          <p:cNvSpPr txBox="1"/>
          <p:nvPr/>
        </p:nvSpPr>
        <p:spPr>
          <a:xfrm>
            <a:off x="7793764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623B45-DBAD-3B54-6152-4CCE361C8E11}"/>
              </a:ext>
            </a:extLst>
          </p:cNvPr>
          <p:cNvSpPr txBox="1"/>
          <p:nvPr/>
        </p:nvSpPr>
        <p:spPr>
          <a:xfrm>
            <a:off x="5888764" y="293026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00ED5C-4AB8-66E5-D50C-116C8093D2A6}"/>
              </a:ext>
            </a:extLst>
          </p:cNvPr>
          <p:cNvSpPr txBox="1"/>
          <p:nvPr/>
        </p:nvSpPr>
        <p:spPr>
          <a:xfrm>
            <a:off x="1059708" y="3885058"/>
            <a:ext cx="16167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DF4D39E-3267-BEC1-A6F8-3AAFCB31DE89}"/>
              </a:ext>
            </a:extLst>
          </p:cNvPr>
          <p:cNvSpPr txBox="1"/>
          <p:nvPr/>
        </p:nvSpPr>
        <p:spPr>
          <a:xfrm>
            <a:off x="9060589" y="5301230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5" name="yt_shape_14395"/>
          <p:cNvSpPr txBox="1"/>
          <p:nvPr/>
        </p:nvSpPr>
        <p:spPr>
          <a:xfrm>
            <a:off x="540000" y="900000"/>
            <a:ext cx="1097415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的补角度数为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398" name="yt_image_14398" title="H_98.4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3952" y="2178558"/>
            <a:ext cx="1629115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833D54D-D9BB-8796-A703-912C3CA103C1}"/>
              </a:ext>
            </a:extLst>
          </p:cNvPr>
          <p:cNvSpPr txBox="1"/>
          <p:nvPr/>
        </p:nvSpPr>
        <p:spPr>
          <a:xfrm>
            <a:off x="4337777" y="132868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00" name="yt_shape_14400"/>
              <p:cNvSpPr txBox="1"/>
              <p:nvPr/>
            </p:nvSpPr>
            <p:spPr>
              <a:xfrm>
                <a:off x="540119" y="900000"/>
                <a:ext cx="11111999" cy="56255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并判断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是否互补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互补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互补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00" name="yt_shape_14400" descr="{&quot;rangeId&quot;:24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5625579"/>
              </a:xfrm>
              <a:prstGeom prst="rect">
                <a:avLst/>
              </a:prstGeom>
              <a:blipFill>
                <a:blip r:embed="rId2"/>
                <a:stretch>
                  <a:fillRect l="-1701" t="-976" r="-1427" b="-24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03" name="yt_image_14403" title="H_98.4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22884" y="1531667"/>
            <a:ext cx="1629115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16644D-9C58-58EB-7037-1F1C78584772}"/>
              </a:ext>
            </a:extLst>
          </p:cNvPr>
          <p:cNvSpPr txBox="1"/>
          <p:nvPr/>
        </p:nvSpPr>
        <p:spPr>
          <a:xfrm>
            <a:off x="450108" y="1328682"/>
            <a:ext cx="463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9DD02A-442F-F383-0EDF-FBADFA11ABD2}"/>
              </a:ext>
            </a:extLst>
          </p:cNvPr>
          <p:cNvSpPr txBox="1"/>
          <p:nvPr/>
        </p:nvSpPr>
        <p:spPr>
          <a:xfrm>
            <a:off x="450108" y="180417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8A7DD0-D5A3-8C5C-67DE-074C1FE360A5}"/>
              </a:ext>
            </a:extLst>
          </p:cNvPr>
          <p:cNvSpPr txBox="1"/>
          <p:nvPr/>
        </p:nvSpPr>
        <p:spPr>
          <a:xfrm>
            <a:off x="450108" y="2279658"/>
            <a:ext cx="325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94E289-D1FA-ABE3-4D1C-88A74A2A128E}"/>
              </a:ext>
            </a:extLst>
          </p:cNvPr>
          <p:cNvSpPr txBox="1"/>
          <p:nvPr/>
        </p:nvSpPr>
        <p:spPr>
          <a:xfrm>
            <a:off x="450108" y="2755146"/>
            <a:ext cx="255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67118CB-93CB-5EC3-36ED-2476A545234F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45917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35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4, 'NoSplit': 1}">
                <a:extLst>
                  <a:ext uri="{FF2B5EF4-FFF2-40B4-BE49-F238E27FC236}">
                    <a16:creationId xmlns:a16="http://schemas.microsoft.com/office/drawing/2014/main" id="{A67118CB-93CB-5EC3-36ED-2476A54523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4591748" cy="765061"/>
              </a:xfrm>
              <a:prstGeom prst="rect">
                <a:avLst/>
              </a:prstGeom>
              <a:blipFill>
                <a:blip r:embed="rId4"/>
                <a:stretch>
                  <a:fillRect l="-2125" r="-212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4E7B8DC-7312-2508-D802-03573795A77B}"/>
                  </a:ext>
                </a:extLst>
              </p:cNvPr>
              <p:cNvSpPr txBox="1"/>
              <p:nvPr/>
            </p:nvSpPr>
            <p:spPr>
              <a:xfrm>
                <a:off x="450108" y="3902083"/>
                <a:ext cx="52442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4, 'NoSplit': 1}">
                <a:extLst>
                  <a:ext uri="{FF2B5EF4-FFF2-40B4-BE49-F238E27FC236}">
                    <a16:creationId xmlns:a16="http://schemas.microsoft.com/office/drawing/2014/main" id="{84E7B8DC-7312-2508-D802-03573795A7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02083"/>
                <a:ext cx="5244211" cy="765061"/>
              </a:xfrm>
              <a:prstGeom prst="rect">
                <a:avLst/>
              </a:prstGeom>
              <a:blipFill>
                <a:blip r:embed="rId5"/>
                <a:stretch>
                  <a:fillRect l="-1860" r="-186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F216143-0810-7DA3-3622-899DE79C3E6F}"/>
              </a:ext>
            </a:extLst>
          </p:cNvPr>
          <p:cNvSpPr txBox="1"/>
          <p:nvPr/>
        </p:nvSpPr>
        <p:spPr>
          <a:xfrm>
            <a:off x="450108" y="4573532"/>
            <a:ext cx="737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8D6AF43-8DE1-0B06-0A19-6567A8EA4201}"/>
              </a:ext>
            </a:extLst>
          </p:cNvPr>
          <p:cNvSpPr txBox="1"/>
          <p:nvPr/>
        </p:nvSpPr>
        <p:spPr>
          <a:xfrm>
            <a:off x="450108" y="5049020"/>
            <a:ext cx="7611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E49676C-2E48-D1CE-2B52-0CA862E58D08}"/>
              </a:ext>
            </a:extLst>
          </p:cNvPr>
          <p:cNvSpPr txBox="1"/>
          <p:nvPr/>
        </p:nvSpPr>
        <p:spPr>
          <a:xfrm>
            <a:off x="450108" y="5524508"/>
            <a:ext cx="6466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91AE4BC-6FA1-3421-0BE2-7CB3A81FE867}"/>
              </a:ext>
            </a:extLst>
          </p:cNvPr>
          <p:cNvSpPr txBox="1"/>
          <p:nvPr/>
        </p:nvSpPr>
        <p:spPr>
          <a:xfrm>
            <a:off x="450108" y="5999996"/>
            <a:ext cx="3875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6" name="yt_shape_1440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405" name="yt_image_14405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08" name="yt_shape_14408"/>
          <p:cNvSpPr txBox="1"/>
          <p:nvPr/>
        </p:nvSpPr>
        <p:spPr>
          <a:xfrm>
            <a:off x="540119" y="148216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【实践操作】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三角尺中数学问题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将两块直角三角尺的直角顶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叠放在一起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2223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2" name="yt_image_14414" title="H_126.09">
            <a:extLst>
              <a:ext uri="{FF2B5EF4-FFF2-40B4-BE49-F238E27FC236}">
                <a16:creationId xmlns:a16="http://schemas.microsoft.com/office/drawing/2014/main" id="{DBAC7853-A7E4-8356-43A9-CD67E0E911A2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55324"/>
          <a:stretch/>
        </p:blipFill>
        <p:spPr bwMode="auto">
          <a:xfrm>
            <a:off x="5015880" y="3936124"/>
            <a:ext cx="1728192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2" name="yt_shape_14412"/>
          <p:cNvSpPr txBox="1"/>
          <p:nvPr/>
        </p:nvSpPr>
        <p:spPr>
          <a:xfrm>
            <a:off x="540000" y="900000"/>
            <a:ext cx="7578998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猜想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FA30B8-1954-A41B-65AB-0D90BED18DF3}"/>
              </a:ext>
            </a:extLst>
          </p:cNvPr>
          <p:cNvSpPr txBox="1"/>
          <p:nvPr/>
        </p:nvSpPr>
        <p:spPr>
          <a:xfrm>
            <a:off x="449989" y="1328682"/>
            <a:ext cx="7228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猜想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95BB63-0EBB-4BD9-201F-8BD750031B3F}"/>
              </a:ext>
            </a:extLst>
          </p:cNvPr>
          <p:cNvSpPr txBox="1"/>
          <p:nvPr/>
        </p:nvSpPr>
        <p:spPr>
          <a:xfrm>
            <a:off x="449989" y="1804170"/>
            <a:ext cx="4332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80D17E-AA3B-011F-B3EB-2669A1D6F705}"/>
              </a:ext>
            </a:extLst>
          </p:cNvPr>
          <p:cNvSpPr txBox="1"/>
          <p:nvPr/>
        </p:nvSpPr>
        <p:spPr>
          <a:xfrm>
            <a:off x="449989" y="2279658"/>
            <a:ext cx="448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6DD0F7-51D8-167A-8581-2449064E72D4}"/>
              </a:ext>
            </a:extLst>
          </p:cNvPr>
          <p:cNvSpPr txBox="1"/>
          <p:nvPr/>
        </p:nvSpPr>
        <p:spPr>
          <a:xfrm>
            <a:off x="449989" y="2755146"/>
            <a:ext cx="7114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C23485-7C01-4A2D-DFD4-35180E2D2F96}"/>
              </a:ext>
            </a:extLst>
          </p:cNvPr>
          <p:cNvSpPr txBox="1"/>
          <p:nvPr/>
        </p:nvSpPr>
        <p:spPr>
          <a:xfrm>
            <a:off x="449989" y="3230634"/>
            <a:ext cx="7114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09257F5-99D0-6483-5F34-EEA1875D9106}"/>
              </a:ext>
            </a:extLst>
          </p:cNvPr>
          <p:cNvSpPr txBox="1"/>
          <p:nvPr/>
        </p:nvSpPr>
        <p:spPr>
          <a:xfrm>
            <a:off x="449989" y="3706122"/>
            <a:ext cx="4332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4414" title="H_126.09">
            <a:extLst>
              <a:ext uri="{FF2B5EF4-FFF2-40B4-BE49-F238E27FC236}">
                <a16:creationId xmlns:a16="http://schemas.microsoft.com/office/drawing/2014/main" id="{8A6C33F4-C744-9B17-36A6-56E4AED76836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r="55324"/>
          <a:stretch/>
        </p:blipFill>
        <p:spPr bwMode="auto">
          <a:xfrm>
            <a:off x="8688288" y="1763536"/>
            <a:ext cx="1728192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6" name="yt_shape_14416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若是两个同样的直角三角尺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将它们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的锐角顶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474b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418" name="yt_image_14418" title="H_126.0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49446"/>
          <a:stretch/>
        </p:blipFill>
        <p:spPr bwMode="auto">
          <a:xfrm>
            <a:off x="9696399" y="2011799"/>
            <a:ext cx="1955599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69CA12-25F5-B6B4-A9EF-015F16637F7A}"/>
              </a:ext>
            </a:extLst>
          </p:cNvPr>
          <p:cNvSpPr txBox="1"/>
          <p:nvPr/>
        </p:nvSpPr>
        <p:spPr>
          <a:xfrm>
            <a:off x="450108" y="1804170"/>
            <a:ext cx="592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0BD76A-920D-97C8-4F65-9E679A30A72D}"/>
              </a:ext>
            </a:extLst>
          </p:cNvPr>
          <p:cNvSpPr txBox="1"/>
          <p:nvPr/>
        </p:nvSpPr>
        <p:spPr>
          <a:xfrm>
            <a:off x="450108" y="2279658"/>
            <a:ext cx="424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834A99-A76F-2BAF-E91F-B56F0D41E5F8}"/>
              </a:ext>
            </a:extLst>
          </p:cNvPr>
          <p:cNvSpPr txBox="1"/>
          <p:nvPr/>
        </p:nvSpPr>
        <p:spPr>
          <a:xfrm>
            <a:off x="450108" y="2755146"/>
            <a:ext cx="424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75D23C-D046-4E46-D233-104A94A4EED8}"/>
              </a:ext>
            </a:extLst>
          </p:cNvPr>
          <p:cNvSpPr txBox="1"/>
          <p:nvPr/>
        </p:nvSpPr>
        <p:spPr>
          <a:xfrm>
            <a:off x="450108" y="3230634"/>
            <a:ext cx="6617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3DE891-EFB7-2BC9-FD9D-4306CCE311D9}"/>
              </a:ext>
            </a:extLst>
          </p:cNvPr>
          <p:cNvSpPr txBox="1"/>
          <p:nvPr/>
        </p:nvSpPr>
        <p:spPr>
          <a:xfrm>
            <a:off x="450108" y="3706122"/>
            <a:ext cx="6617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F3827E2-2FA4-AFA4-0744-18E05B93F747}"/>
              </a:ext>
            </a:extLst>
          </p:cNvPr>
          <p:cNvSpPr txBox="1"/>
          <p:nvPr/>
        </p:nvSpPr>
        <p:spPr>
          <a:xfrm>
            <a:off x="450108" y="4181610"/>
            <a:ext cx="4245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420" name="yt_shape_14420"/>
          <p:cNvSpPr txBox="1"/>
          <p:nvPr/>
        </p:nvSpPr>
        <p:spPr>
          <a:xfrm>
            <a:off x="551708" y="4716724"/>
            <a:ext cx="7848302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互补和互余是指两个角的数量关系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与角的位置无关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6" name="yt_shape_14346"/>
          <p:cNvSpPr txBox="1"/>
          <p:nvPr/>
        </p:nvSpPr>
        <p:spPr>
          <a:xfrm>
            <a:off x="540000" y="1315335"/>
            <a:ext cx="454130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设这个角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即这个角是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3495FF5-D375-EC34-E08A-0F7F4895522D}"/>
              </a:ext>
            </a:extLst>
          </p:cNvPr>
          <p:cNvSpPr txBox="1"/>
          <p:nvPr/>
        </p:nvSpPr>
        <p:spPr>
          <a:xfrm>
            <a:off x="449989" y="1268529"/>
            <a:ext cx="467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设这个角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B5890D-9909-46CC-B313-F7882A08591D}"/>
              </a:ext>
            </a:extLst>
          </p:cNvPr>
          <p:cNvSpPr txBox="1"/>
          <p:nvPr/>
        </p:nvSpPr>
        <p:spPr>
          <a:xfrm>
            <a:off x="449989" y="1744017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2FD245-D838-DA0A-6CC1-63F30E96A491}"/>
              </a:ext>
            </a:extLst>
          </p:cNvPr>
          <p:cNvSpPr txBox="1"/>
          <p:nvPr/>
        </p:nvSpPr>
        <p:spPr>
          <a:xfrm>
            <a:off x="449989" y="2219505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294714-AC4B-A5D4-C298-64CB9E6DFC91}"/>
              </a:ext>
            </a:extLst>
          </p:cNvPr>
          <p:cNvSpPr txBox="1"/>
          <p:nvPr/>
        </p:nvSpPr>
        <p:spPr>
          <a:xfrm>
            <a:off x="449989" y="2694993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即这个角是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345" name="yt_shape_14345"/>
          <p:cNvSpPr txBox="1"/>
          <p:nvPr/>
        </p:nvSpPr>
        <p:spPr>
          <a:xfrm>
            <a:off x="540000" y="793041"/>
            <a:ext cx="71558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一个角的补角是它的余角的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求这个角的度数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8" name="yt_shape_14348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余角和补角的性质</a:t>
            </a:r>
          </a:p>
        </p:txBody>
      </p:sp>
      <p:sp>
        <p:nvSpPr>
          <p:cNvPr id="14349" name="yt_shape_14349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99b8"/>
              </a:rPr>
              <a:t>的依据是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51" name="yt_table_1435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215983"/>
              </p:ext>
            </p:extLst>
          </p:nvPr>
        </p:nvGraphicFramePr>
        <p:xfrm>
          <a:off x="540056" y="2348869"/>
          <a:ext cx="3167063" cy="1901952"/>
        </p:xfrm>
        <a:graphic>
          <a:graphicData uri="http://schemas.openxmlformats.org/drawingml/2006/table">
            <a:tbl>
              <a:tblPr/>
              <a:tblGrid>
                <a:gridCol w="3167063">
                  <a:extLst>
                    <a:ext uri="{9D8B030D-6E8A-4147-A177-3AD203B41FA5}">
                      <a16:colId xmlns:a16="http://schemas.microsoft.com/office/drawing/2014/main" val="108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同角的余角相等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等角的余角相等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同角的补角相等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等角的补角相等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6"/>
                  </a:ext>
                </a:extLst>
              </a:tr>
            </a:tbl>
          </a:graphicData>
        </a:graphic>
      </p:graphicFrame>
      <p:pic>
        <p:nvPicPr>
          <p:cNvPr id="14350" name="yt_image_14350_skip" title="H_112.2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82093" y="2348869"/>
            <a:ext cx="1067625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795914">
            <a:extLst>
              <a:ext uri="{FF2B5EF4-FFF2-40B4-BE49-F238E27FC236}">
                <a16:creationId xmlns:a16="http://schemas.microsoft.com/office/drawing/2014/main" id="{98A4776F-D3F8-073F-8CF0-05C3FED540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CD55C8-BB1E-A155-B0C2-AF1EEDE2FF6E}"/>
              </a:ext>
            </a:extLst>
          </p:cNvPr>
          <p:cNvSpPr txBox="1"/>
          <p:nvPr/>
        </p:nvSpPr>
        <p:spPr>
          <a:xfrm>
            <a:off x="10597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3" name="yt_shape_14353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跨学科综合题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光线照到平面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上发生反射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dc72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下列判断不一定正确的是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55" name="yt_table_1435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069961"/>
              </p:ext>
            </p:extLst>
          </p:nvPr>
        </p:nvGraphicFramePr>
        <p:xfrm>
          <a:off x="540056" y="1859435"/>
          <a:ext cx="4383088" cy="1901952"/>
        </p:xfrm>
        <a:graphic>
          <a:graphicData uri="http://schemas.openxmlformats.org/drawingml/2006/table">
            <a:tbl>
              <a:tblPr/>
              <a:tblGrid>
                <a:gridCol w="4383088">
                  <a:extLst>
                    <a:ext uri="{9D8B030D-6E8A-4147-A177-3AD203B41FA5}">
                      <a16:colId xmlns:a16="http://schemas.microsoft.com/office/drawing/2014/main" val="108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0"/>
                  </a:ext>
                </a:extLst>
              </a:tr>
            </a:tbl>
          </a:graphicData>
        </a:graphic>
      </p:graphicFrame>
      <p:pic>
        <p:nvPicPr>
          <p:cNvPr id="14354" name="yt_image_14354_skip" title="H_91.9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130" y="1859435"/>
            <a:ext cx="1877767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57" name="yt_shape_14357"/>
          <p:cNvSpPr txBox="1"/>
          <p:nvPr/>
        </p:nvSpPr>
        <p:spPr>
          <a:xfrm>
            <a:off x="540000" y="3811755"/>
            <a:ext cx="97751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58" name="yt_table_143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546484"/>
              </p:ext>
            </p:extLst>
          </p:nvPr>
        </p:nvGraphicFramePr>
        <p:xfrm>
          <a:off x="540056" y="4291058"/>
          <a:ext cx="5718493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815"/>
                    </a:ext>
                  </a:extLst>
                </a:gridCol>
                <a:gridCol w="3143250">
                  <a:extLst>
                    <a:ext uri="{9D8B030D-6E8A-4147-A177-3AD203B41FA5}">
                      <a16:colId xmlns:a16="http://schemas.microsoft.com/office/drawing/2014/main" val="108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7EB2238-90D6-76AE-B0B1-8D507CD5DB0B}"/>
              </a:ext>
            </a:extLst>
          </p:cNvPr>
          <p:cNvSpPr txBox="1"/>
          <p:nvPr/>
        </p:nvSpPr>
        <p:spPr>
          <a:xfrm>
            <a:off x="7076333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60A40C-76C9-9BD7-EBBB-822B9B532114}"/>
              </a:ext>
            </a:extLst>
          </p:cNvPr>
          <p:cNvSpPr txBox="1"/>
          <p:nvPr/>
        </p:nvSpPr>
        <p:spPr>
          <a:xfrm>
            <a:off x="9317764" y="37649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0" name="yt_shape_1436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a0c1"/>
              </a:rPr>
              <a:t>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64" name="yt_table_1436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794214"/>
              </p:ext>
            </p:extLst>
          </p:nvPr>
        </p:nvGraphicFramePr>
        <p:xfrm>
          <a:off x="540056" y="1859435"/>
          <a:ext cx="48279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817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8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和是钝角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4"/>
                  </a:ext>
                </a:extLst>
              </a:tr>
            </a:tbl>
          </a:graphicData>
        </a:graphic>
      </p:graphicFrame>
      <p:grpSp>
        <p:nvGrpSpPr>
          <p:cNvPr id="14361" name="yt_shape_14361_skip" title="H_114.5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65844" y="1859435"/>
            <a:ext cx="1784032" cy="1454418"/>
            <a:chOff x="0" y="0"/>
            <a:chExt cx="1784032" cy="1454418"/>
          </a:xfrm>
        </p:grpSpPr>
        <p:pic>
          <p:nvPicPr>
            <p:cNvPr id="2" name="yt_image_1436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4032" cy="10584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63" name="yt_shape_14363" descr="{&quot;rangeId&quot;:0,&quot;IgnoreLineSpacing&quot;:1}"/>
            <p:cNvSpPr txBox="1"/>
            <p:nvPr/>
          </p:nvSpPr>
          <p:spPr>
            <a:xfrm>
              <a:off x="358735" y="109441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5963346-DE5A-8B2E-1A3C-98C4B0C29E0D}"/>
              </a:ext>
            </a:extLst>
          </p:cNvPr>
          <p:cNvSpPr txBox="1"/>
          <p:nvPr/>
        </p:nvSpPr>
        <p:spPr>
          <a:xfrm>
            <a:off x="328855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6" name="yt_shape_1436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2031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grpSp>
        <p:nvGrpSpPr>
          <p:cNvPr id="14367" name="yt_shape_14367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1241" y="2011799"/>
            <a:ext cx="1949517" cy="1860183"/>
            <a:chOff x="0" y="0"/>
            <a:chExt cx="1949517" cy="1860183"/>
          </a:xfrm>
        </p:grpSpPr>
        <p:pic>
          <p:nvPicPr>
            <p:cNvPr id="2" name="yt_image_1436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49517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69" name="yt_shape_14369" descr="{&quot;rangeId&quot;:0,&quot;IgnoreLineSpacing&quot;:1}"/>
            <p:cNvSpPr txBox="1"/>
            <p:nvPr/>
          </p:nvSpPr>
          <p:spPr>
            <a:xfrm>
              <a:off x="441477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14371" name="yt_shape_14371"/>
          <p:cNvSpPr txBox="1"/>
          <p:nvPr/>
        </p:nvSpPr>
        <p:spPr>
          <a:xfrm>
            <a:off x="540000" y="3922360"/>
            <a:ext cx="61940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相等的角有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372" name="yt_shape_14372"/>
          <p:cNvSpPr txBox="1"/>
          <p:nvPr/>
        </p:nvSpPr>
        <p:spPr>
          <a:xfrm>
            <a:off x="540000" y="4401663"/>
            <a:ext cx="88662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互余的角有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373" name="yt_shape_14373"/>
          <p:cNvSpPr txBox="1"/>
          <p:nvPr/>
        </p:nvSpPr>
        <p:spPr>
          <a:xfrm>
            <a:off x="540000" y="4880966"/>
            <a:ext cx="73674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互补的角有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10F455-197B-DB45-7DF0-9CEB801B0E2E}"/>
              </a:ext>
            </a:extLst>
          </p:cNvPr>
          <p:cNvSpPr txBox="1"/>
          <p:nvPr/>
        </p:nvSpPr>
        <p:spPr>
          <a:xfrm>
            <a:off x="4982302" y="3875554"/>
            <a:ext cx="1477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A46391-A6C8-20CA-AE6F-337154ACCB3B}"/>
              </a:ext>
            </a:extLst>
          </p:cNvPr>
          <p:cNvSpPr txBox="1"/>
          <p:nvPr/>
        </p:nvSpPr>
        <p:spPr>
          <a:xfrm>
            <a:off x="4982302" y="4354857"/>
            <a:ext cx="4123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1CB509-CB2D-C684-D898-2BCED9AE2261}"/>
              </a:ext>
            </a:extLst>
          </p:cNvPr>
          <p:cNvSpPr txBox="1"/>
          <p:nvPr/>
        </p:nvSpPr>
        <p:spPr>
          <a:xfrm>
            <a:off x="4982302" y="4834160"/>
            <a:ext cx="2791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4" name="yt_shape_14374"/>
          <p:cNvSpPr txBox="1"/>
          <p:nvPr/>
        </p:nvSpPr>
        <p:spPr>
          <a:xfrm>
            <a:off x="540000" y="900000"/>
            <a:ext cx="738663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对余角和补角知识掌握不熟练造成错误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56F265-1B15-3651-0A6A-080F603B7088}"/>
              </a:ext>
            </a:extLst>
          </p:cNvPr>
          <p:cNvSpPr txBox="1"/>
          <p:nvPr/>
        </p:nvSpPr>
        <p:spPr>
          <a:xfrm>
            <a:off x="449989" y="853194"/>
            <a:ext cx="7495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对余角和补角知识掌握不熟练造成错误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75" name="yt_shape_14375"/>
              <p:cNvSpPr txBox="1"/>
              <p:nvPr/>
            </p:nvSpPr>
            <p:spPr>
              <a:xfrm>
                <a:off x="540119" y="1423660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则下列表示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的余角的式子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83fa"/>
                  </a:rPr>
                  <a:t>；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其中正确的有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375" name="yt_shape_143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23660"/>
                <a:ext cx="11492915" cy="1119024"/>
              </a:xfrm>
              <a:prstGeom prst="rect">
                <a:avLst/>
              </a:prstGeom>
              <a:blipFill>
                <a:blip r:embed="rId2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377" name="yt_table_1437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441389"/>
              </p:ext>
            </p:extLst>
          </p:nvPr>
        </p:nvGraphicFramePr>
        <p:xfrm>
          <a:off x="540056" y="2593472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1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2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2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5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D9BEA2E0-7787-0B6C-1662-F8F1FB2A810C}"/>
              </a:ext>
            </a:extLst>
          </p:cNvPr>
          <p:cNvSpPr txBox="1"/>
          <p:nvPr/>
        </p:nvSpPr>
        <p:spPr>
          <a:xfrm>
            <a:off x="10217996" y="1852342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0" name="yt_shape_1438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379" name="yt_image_143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82" name="yt_shape_14382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蚌埠新城实验学校单元卷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将一副直角三角尺按如图所示的不同方式摆放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2dd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383" name="yt_shape_14383"/>
          <p:cNvSpPr txBox="1"/>
          <p:nvPr/>
        </p:nvSpPr>
        <p:spPr>
          <a:xfrm>
            <a:off x="540000" y="2441600"/>
            <a:ext cx="4597412" cy="11706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00" b="0" i="0" u="none">
                <a:solidFill>
                  <a:srgbClr val="1EE3CF"/>
                </a:solidFill>
                <a:effectLst/>
                <a:latin typeface="Times New Roman" pitchFamily="65"/>
                <a:ea typeface="Times New Roman" pitchFamily="6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350" b="0" i="0" u="none">
                <a:solidFill>
                  <a:srgbClr val="1EE3CF"/>
                </a:solidFill>
                <a:effectLst/>
                <a:latin typeface="Times New Roman" pitchFamily="44"/>
                <a:ea typeface="Times New Roman" pitchFamily="4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200" b="0" i="0" u="none">
                <a:solidFill>
                  <a:srgbClr val="1EE3CF"/>
                </a:solidFill>
                <a:effectLst/>
                <a:latin typeface="Times New Roman" pitchFamily="42"/>
                <a:ea typeface="Times New Roman" pitchFamily="4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宋体" pitchFamily="2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800" b="0" i="0" u="none">
                <a:solidFill>
                  <a:srgbClr val="1EE3CF"/>
                </a:solidFill>
                <a:effectLst/>
                <a:latin typeface="Times New Roman" pitchFamily="38"/>
                <a:ea typeface="Times New Roman" pitchFamily="3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</a:p>
        </p:txBody>
      </p:sp>
      <p:sp>
        <p:nvSpPr>
          <p:cNvPr id="14384" name="yt_shape_14384"/>
          <p:cNvSpPr txBox="1"/>
          <p:nvPr/>
        </p:nvSpPr>
        <p:spPr>
          <a:xfrm>
            <a:off x="953636" y="3577392"/>
            <a:ext cx="4324060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4385" name="yt_shape_14385"/>
          <p:cNvSpPr txBox="1"/>
          <p:nvPr/>
        </p:nvSpPr>
        <p:spPr>
          <a:xfrm>
            <a:off x="540119" y="41460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f931,isEnd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补角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796083">
            <a:extLst>
              <a:ext uri="{FF2B5EF4-FFF2-40B4-BE49-F238E27FC236}">
                <a16:creationId xmlns:a16="http://schemas.microsoft.com/office/drawing/2014/main" id="{EB242E68-EE95-88E4-0279-544828858C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58059"/>
            <a:ext cx="819342" cy="926403"/>
          </a:xfrm>
          <a:prstGeom prst="rect">
            <a:avLst/>
          </a:prstGeom>
        </p:spPr>
      </p:pic>
      <p:pic>
        <p:nvPicPr>
          <p:cNvPr id="5" name="yt_shape_1723613796109">
            <a:extLst>
              <a:ext uri="{FF2B5EF4-FFF2-40B4-BE49-F238E27FC236}">
                <a16:creationId xmlns:a16="http://schemas.microsoft.com/office/drawing/2014/main" id="{4CF54713-8AEC-38DC-AD22-8C4DD1E089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424" y="2713329"/>
            <a:ext cx="1220977" cy="655755"/>
          </a:xfrm>
          <a:prstGeom prst="rect">
            <a:avLst/>
          </a:prstGeom>
        </p:spPr>
      </p:pic>
      <p:pic>
        <p:nvPicPr>
          <p:cNvPr id="7" name="yt_shape_1723613796136">
            <a:extLst>
              <a:ext uri="{FF2B5EF4-FFF2-40B4-BE49-F238E27FC236}">
                <a16:creationId xmlns:a16="http://schemas.microsoft.com/office/drawing/2014/main" id="{3521154E-F5CC-3537-7FD5-1D6F676408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200" y="2716470"/>
            <a:ext cx="886017" cy="609580"/>
          </a:xfrm>
          <a:prstGeom prst="rect">
            <a:avLst/>
          </a:prstGeom>
        </p:spPr>
      </p:pic>
      <p:pic>
        <p:nvPicPr>
          <p:cNvPr id="9" name="yt_shape_1723613796165">
            <a:extLst>
              <a:ext uri="{FF2B5EF4-FFF2-40B4-BE49-F238E27FC236}">
                <a16:creationId xmlns:a16="http://schemas.microsoft.com/office/drawing/2014/main" id="{106D7F90-486F-215B-7D91-4BEE587190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446" y="2735786"/>
            <a:ext cx="895542" cy="55165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3B1FB5-CF0B-D2E1-B2AD-197E5E44A080}"/>
              </a:ext>
            </a:extLst>
          </p:cNvPr>
          <p:cNvSpPr txBox="1"/>
          <p:nvPr/>
        </p:nvSpPr>
        <p:spPr>
          <a:xfrm>
            <a:off x="5030046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6FB457-8228-34F1-584D-D86CD944A834}"/>
              </a:ext>
            </a:extLst>
          </p:cNvPr>
          <p:cNvSpPr txBox="1"/>
          <p:nvPr/>
        </p:nvSpPr>
        <p:spPr>
          <a:xfrm>
            <a:off x="2526558" y="457473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FD2419-E657-B2C4-7893-F8659C1A0F39}"/>
              </a:ext>
            </a:extLst>
          </p:cNvPr>
          <p:cNvSpPr txBox="1"/>
          <p:nvPr/>
        </p:nvSpPr>
        <p:spPr>
          <a:xfrm>
            <a:off x="5277696" y="4574733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7" name="yt_shape_14387"/>
          <p:cNvSpPr txBox="1"/>
          <p:nvPr/>
        </p:nvSpPr>
        <p:spPr>
          <a:xfrm>
            <a:off x="540000" y="1720157"/>
            <a:ext cx="815447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图中所有与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互余的角有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互补的角有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图中互余的角共有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互补的角共有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391" name="yt_image_14391" title="H_92.4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610" y="2019566"/>
            <a:ext cx="2126599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F43E754-EE65-17F9-0CDC-DB4B7BB033D4}"/>
              </a:ext>
            </a:extLst>
          </p:cNvPr>
          <p:cNvSpPr txBox="1"/>
          <p:nvPr/>
        </p:nvSpPr>
        <p:spPr>
          <a:xfrm>
            <a:off x="5609364" y="1673351"/>
            <a:ext cx="2791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E92D6E-50B3-FC79-099C-59E1EDB965EC}"/>
              </a:ext>
            </a:extLst>
          </p:cNvPr>
          <p:cNvSpPr txBox="1"/>
          <p:nvPr/>
        </p:nvSpPr>
        <p:spPr>
          <a:xfrm>
            <a:off x="4999764" y="2148839"/>
            <a:ext cx="1511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116A47-9C42-E86C-CAEC-9A12FE8A20D5}"/>
              </a:ext>
            </a:extLst>
          </p:cNvPr>
          <p:cNvSpPr txBox="1"/>
          <p:nvPr/>
        </p:nvSpPr>
        <p:spPr>
          <a:xfrm>
            <a:off x="3955189" y="262432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4F314F-766D-A432-C3AB-ED40951FD420}"/>
              </a:ext>
            </a:extLst>
          </p:cNvPr>
          <p:cNvSpPr txBox="1"/>
          <p:nvPr/>
        </p:nvSpPr>
        <p:spPr>
          <a:xfrm>
            <a:off x="7155589" y="262432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386" name="yt_shape_14386"/>
          <p:cNvSpPr txBox="1"/>
          <p:nvPr/>
        </p:nvSpPr>
        <p:spPr>
          <a:xfrm>
            <a:off x="623392" y="76470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3d67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93" name="yt_shape_14393"/>
              <p:cNvSpPr txBox="1"/>
              <p:nvPr/>
            </p:nvSpPr>
            <p:spPr>
              <a:xfrm>
                <a:off x="630011" y="3733199"/>
                <a:ext cx="7676782" cy="25594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4393" name="yt_shape_143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3733199"/>
                <a:ext cx="7676782" cy="2559419"/>
              </a:xfrm>
              <a:prstGeom prst="rect">
                <a:avLst/>
              </a:prstGeom>
              <a:blipFill>
                <a:blip r:embed="rId3"/>
                <a:stretch>
                  <a:fillRect l="-2381" t="-1905" r="-1508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0DC2BF4-72A8-9641-E3DE-3A03772F1E48}"/>
              </a:ext>
            </a:extLst>
          </p:cNvPr>
          <p:cNvSpPr txBox="1"/>
          <p:nvPr/>
        </p:nvSpPr>
        <p:spPr>
          <a:xfrm>
            <a:off x="540000" y="3686393"/>
            <a:ext cx="778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2693C5-3F8C-D22D-5DB5-9076A09C90BA}"/>
              </a:ext>
            </a:extLst>
          </p:cNvPr>
          <p:cNvSpPr txBox="1"/>
          <p:nvPr/>
        </p:nvSpPr>
        <p:spPr>
          <a:xfrm>
            <a:off x="540000" y="4161881"/>
            <a:ext cx="4350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4304EF3-125B-1B43-D7C8-F27A2FF6B000}"/>
              </a:ext>
            </a:extLst>
          </p:cNvPr>
          <p:cNvSpPr txBox="1"/>
          <p:nvPr/>
        </p:nvSpPr>
        <p:spPr>
          <a:xfrm>
            <a:off x="540000" y="4637369"/>
            <a:ext cx="7380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F4FA633-E91D-F5D5-A603-A1E539C7EC8A}"/>
              </a:ext>
            </a:extLst>
          </p:cNvPr>
          <p:cNvSpPr txBox="1"/>
          <p:nvPr/>
        </p:nvSpPr>
        <p:spPr>
          <a:xfrm>
            <a:off x="540000" y="5112857"/>
            <a:ext cx="412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54F9E60-FE38-0EAA-7FA1-F8E5B78D912D}"/>
                  </a:ext>
                </a:extLst>
              </p:cNvPr>
              <p:cNvSpPr txBox="1"/>
              <p:nvPr/>
            </p:nvSpPr>
            <p:spPr>
              <a:xfrm>
                <a:off x="540000" y="5588345"/>
                <a:ext cx="57014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54F9E60-FE38-0EAA-7FA1-F8E5B78D91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88345"/>
                <a:ext cx="5701411" cy="726326"/>
              </a:xfrm>
              <a:prstGeom prst="rect">
                <a:avLst/>
              </a:prstGeom>
              <a:blipFill>
                <a:blip r:embed="rId4"/>
                <a:stretch>
                  <a:fillRect l="-1711" r="-171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1902</Words>
  <Application>Microsoft Office PowerPoint</Application>
  <PresentationFormat>宽屏</PresentationFormat>
  <Paragraphs>154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14</cp:revision>
  <dcterms:created xsi:type="dcterms:W3CDTF">2024-08-14T05:26:56Z</dcterms:created>
  <dcterms:modified xsi:type="dcterms:W3CDTF">2024-08-15T07:02:58Z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