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13" r:id="rId6"/>
    <p:sldId id="315" r:id="rId7"/>
    <p:sldId id="316" r:id="rId8"/>
    <p:sldId id="318" r:id="rId9"/>
    <p:sldId id="321" r:id="rId10"/>
    <p:sldId id="325" r:id="rId11"/>
    <p:sldId id="326" r:id="rId12"/>
    <p:sldId id="329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10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7" name="yt_shape_123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26" name="yt_image_1232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9" name="yt_shape_12329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方程的概念</a:t>
            </a:r>
          </a:p>
        </p:txBody>
      </p:sp>
      <p:sp>
        <p:nvSpPr>
          <p:cNvPr id="12330" name="yt_shape_12330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1" name="yt_table_123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847196"/>
              </p:ext>
            </p:extLst>
          </p:nvPr>
        </p:nvGraphicFramePr>
        <p:xfrm>
          <a:off x="540056" y="2450902"/>
          <a:ext cx="5632768" cy="950976"/>
        </p:xfrm>
        <a:graphic>
          <a:graphicData uri="http://schemas.openxmlformats.org/drawingml/2006/table">
            <a:tbl>
              <a:tblPr/>
              <a:tblGrid>
                <a:gridCol w="3245168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sp>
        <p:nvSpPr>
          <p:cNvPr id="12333" name="yt_shape_12333"/>
          <p:cNvSpPr txBox="1"/>
          <p:nvPr/>
        </p:nvSpPr>
        <p:spPr>
          <a:xfrm>
            <a:off x="540119" y="345245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eb4,isEnd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其中为等式的是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为方程的是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3" name="yt_shape_1723613536846">
            <a:extLst>
              <a:ext uri="{FF2B5EF4-FFF2-40B4-BE49-F238E27FC236}">
                <a16:creationId xmlns:a16="http://schemas.microsoft.com/office/drawing/2014/main" id="{1B8B3E03-DB8F-6AD0-2B28-F7A417C4BD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889F0A-80E2-E3CC-0D47-6FEECF2E0445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A5D201-DB8A-E70B-000E-A3ADF404A361}"/>
              </a:ext>
            </a:extLst>
          </p:cNvPr>
          <p:cNvSpPr txBox="1"/>
          <p:nvPr/>
        </p:nvSpPr>
        <p:spPr>
          <a:xfrm>
            <a:off x="4107708" y="386011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3440B5-B969-7124-DB58-1636DC957DEA}"/>
              </a:ext>
            </a:extLst>
          </p:cNvPr>
          <p:cNvSpPr txBox="1"/>
          <p:nvPr/>
        </p:nvSpPr>
        <p:spPr>
          <a:xfrm>
            <a:off x="7765307" y="386011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1" name="yt_shape_1238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80" name="yt_image_1238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3" name="yt_shape_12383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在一次植树活动中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甲班植树的株数比乙班多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65b9"/>
              </a:rPr>
              <a:t>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班植树的株数比甲班的一半多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设乙班植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列两个不同的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分别表示甲班植树的株数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根据甲班植树的株数比乙班多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得甲班植树的株数为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05c35"/>
              </a:rPr>
              <a:t>20</a:t>
            </a:r>
            <a:b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根据乙班植树的株数比甲班的一半多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得甲班植树的株数为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列出含未知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4374F3-457E-120B-42BD-26F30E099A17}"/>
              </a:ext>
            </a:extLst>
          </p:cNvPr>
          <p:cNvSpPr txBox="1"/>
          <p:nvPr/>
        </p:nvSpPr>
        <p:spPr>
          <a:xfrm>
            <a:off x="450108" y="2861823"/>
            <a:ext cx="110194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根据甲班植树的株数比乙班多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得甲班植树的株数为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05c35"/>
              </a:rPr>
              <a:t>20</a:t>
            </a:r>
            <a:b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4CDC0C-D41E-48E6-BBDA-0E04C6808567}"/>
              </a:ext>
            </a:extLst>
          </p:cNvPr>
          <p:cNvSpPr txBox="1"/>
          <p:nvPr/>
        </p:nvSpPr>
        <p:spPr>
          <a:xfrm>
            <a:off x="450108" y="3337311"/>
            <a:ext cx="130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E447CB-2DCA-1B70-513B-C349A2739C9D}"/>
              </a:ext>
            </a:extLst>
          </p:cNvPr>
          <p:cNvSpPr txBox="1"/>
          <p:nvPr/>
        </p:nvSpPr>
        <p:spPr>
          <a:xfrm>
            <a:off x="450108" y="3812799"/>
            <a:ext cx="1107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根据乙班植树的株数比甲班的一半多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得甲班植树的株数为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A6C382-652A-FAA0-655A-62EE0BAF9D79}"/>
              </a:ext>
            </a:extLst>
          </p:cNvPr>
          <p:cNvSpPr txBox="1"/>
          <p:nvPr/>
        </p:nvSpPr>
        <p:spPr>
          <a:xfrm>
            <a:off x="450108" y="4763776"/>
            <a:ext cx="5517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8" name="yt_shape_1238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检验乙班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甲班植树的株数是不是分别为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分别代入方程的左边和右边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e49d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faec7"/>
              </a:rPr>
              <a:t>2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所以从检验过程可得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乙班植树株数是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甲班植树株数是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BC6592-3FE3-6788-16AE-9F7C039000B1}"/>
              </a:ext>
            </a:extLst>
          </p:cNvPr>
          <p:cNvSpPr txBox="1"/>
          <p:nvPr/>
        </p:nvSpPr>
        <p:spPr>
          <a:xfrm>
            <a:off x="450108" y="1328682"/>
            <a:ext cx="1123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分别代入方程的左边和右边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e49d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B884B7-ACBC-2876-BD39-DC98202FFA9C}"/>
              </a:ext>
            </a:extLst>
          </p:cNvPr>
          <p:cNvSpPr txBox="1"/>
          <p:nvPr/>
        </p:nvSpPr>
        <p:spPr>
          <a:xfrm>
            <a:off x="450108" y="1804170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aec7"/>
              </a:rPr>
              <a:t>2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A113F8-60E5-B2F3-09AF-0DCF971EAB21}"/>
              </a:ext>
            </a:extLst>
          </p:cNvPr>
          <p:cNvSpPr txBox="1"/>
          <p:nvPr/>
        </p:nvSpPr>
        <p:spPr>
          <a:xfrm>
            <a:off x="450108" y="2279658"/>
            <a:ext cx="582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F246D9-4CE3-6342-9739-E0D429266D99}"/>
              </a:ext>
            </a:extLst>
          </p:cNvPr>
          <p:cNvSpPr txBox="1"/>
          <p:nvPr/>
        </p:nvSpPr>
        <p:spPr>
          <a:xfrm>
            <a:off x="450108" y="2755146"/>
            <a:ext cx="1100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所以从检验过程可得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乙班植树株数是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甲班植树株数是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90" name="yt_shape_12390"/>
          <p:cNvSpPr txBox="1"/>
          <p:nvPr/>
        </p:nvSpPr>
        <p:spPr>
          <a:xfrm>
            <a:off x="540119" y="3284984"/>
            <a:ext cx="784830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列方程解决实际问题时一定要找准题目中的等量关系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4" name="yt_shape_12334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方程的解</a:t>
            </a:r>
          </a:p>
        </p:txBody>
      </p:sp>
      <p:sp>
        <p:nvSpPr>
          <p:cNvPr id="12335" name="yt_shape_12335"/>
          <p:cNvSpPr txBox="1"/>
          <p:nvPr/>
        </p:nvSpPr>
        <p:spPr>
          <a:xfrm>
            <a:off x="540000" y="1389434"/>
            <a:ext cx="5225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是下列哪个方程的解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36" name="yt_table_1233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503622"/>
              </p:ext>
            </p:extLst>
          </p:nvPr>
        </p:nvGraphicFramePr>
        <p:xfrm>
          <a:off x="540056" y="1868737"/>
          <a:ext cx="6280468" cy="950976"/>
        </p:xfrm>
        <a:graphic>
          <a:graphicData uri="http://schemas.openxmlformats.org/drawingml/2006/table">
            <a:tbl>
              <a:tblPr/>
              <a:tblGrid>
                <a:gridCol w="341503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</a:tbl>
          </a:graphicData>
        </a:graphic>
      </p:graphicFrame>
      <p:sp>
        <p:nvSpPr>
          <p:cNvPr id="12338" name="yt_shape_12338"/>
          <p:cNvSpPr txBox="1"/>
          <p:nvPr/>
        </p:nvSpPr>
        <p:spPr>
          <a:xfrm>
            <a:off x="540119" y="2870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左右两边相等的是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427c,isEnd"/>
              </a:rPr>
              <a:t>故方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39" name="yt_shape_12339"/>
              <p:cNvSpPr txBox="1"/>
              <p:nvPr/>
            </p:nvSpPr>
            <p:spPr>
              <a:xfrm>
                <a:off x="540119" y="3829726"/>
                <a:ext cx="11492915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7b2f,isEnd"/>
                  </a:rPr>
                  <a:t>的方程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把你认为正确的序号都填上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339" name="yt_shape_12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9726"/>
                <a:ext cx="11492915" cy="1090042"/>
              </a:xfrm>
              <a:prstGeom prst="rect">
                <a:avLst/>
              </a:prstGeom>
              <a:blipFill>
                <a:blip r:embed="rId2"/>
                <a:stretch>
                  <a:fillRect l="-1645" b="-16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536919">
            <a:extLst>
              <a:ext uri="{FF2B5EF4-FFF2-40B4-BE49-F238E27FC236}">
                <a16:creationId xmlns:a16="http://schemas.microsoft.com/office/drawing/2014/main" id="{7FCF6699-6FAE-31B7-C2D4-851CD641FD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11A285-55A6-349C-EEED-CB2C0FF9B959}"/>
              </a:ext>
            </a:extLst>
          </p:cNvPr>
          <p:cNvSpPr txBox="1"/>
          <p:nvPr/>
        </p:nvSpPr>
        <p:spPr>
          <a:xfrm>
            <a:off x="4794977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019F75-5865-1E02-545E-F3927E8D1B9F}"/>
              </a:ext>
            </a:extLst>
          </p:cNvPr>
          <p:cNvSpPr txBox="1"/>
          <p:nvPr/>
        </p:nvSpPr>
        <p:spPr>
          <a:xfrm>
            <a:off x="9494096" y="2823485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003A92-EF4D-7D48-4878-AC89A2550618}"/>
              </a:ext>
            </a:extLst>
          </p:cNvPr>
          <p:cNvSpPr txBox="1"/>
          <p:nvPr/>
        </p:nvSpPr>
        <p:spPr>
          <a:xfrm>
            <a:off x="3775921" y="3298973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E068E9-1AF8-700D-6D9F-C2AA01C74C4D}"/>
              </a:ext>
            </a:extLst>
          </p:cNvPr>
          <p:cNvSpPr txBox="1"/>
          <p:nvPr/>
        </p:nvSpPr>
        <p:spPr>
          <a:xfrm>
            <a:off x="1059708" y="445436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2" name="yt_shape_12342"/>
          <p:cNvSpPr txBox="1"/>
          <p:nvPr/>
        </p:nvSpPr>
        <p:spPr>
          <a:xfrm>
            <a:off x="540119" y="1342727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16260"/>
              </a:rPr>
              <a:t>左边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2}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7275"/>
              </a:rPr>
              <a:t>≠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是方程的解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不是方程的解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46BBD1-63F2-1550-EDD5-C26A528D612C}"/>
              </a:ext>
            </a:extLst>
          </p:cNvPr>
          <p:cNvSpPr txBox="1"/>
          <p:nvPr/>
        </p:nvSpPr>
        <p:spPr>
          <a:xfrm>
            <a:off x="450108" y="1771409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16260"/>
              </a:rPr>
              <a:t>左边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AA684C-4475-6901-5489-8282112D8545}"/>
              </a:ext>
            </a:extLst>
          </p:cNvPr>
          <p:cNvSpPr txBox="1"/>
          <p:nvPr/>
        </p:nvSpPr>
        <p:spPr>
          <a:xfrm>
            <a:off x="450108" y="224689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41C065-6F27-CD22-4F14-9810194E02CA}"/>
              </a:ext>
            </a:extLst>
          </p:cNvPr>
          <p:cNvSpPr txBox="1"/>
          <p:nvPr/>
        </p:nvSpPr>
        <p:spPr>
          <a:xfrm>
            <a:off x="450108" y="2722385"/>
            <a:ext cx="1092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8128B7-FA14-2D93-86FE-7B59349107AA}"/>
              </a:ext>
            </a:extLst>
          </p:cNvPr>
          <p:cNvSpPr txBox="1"/>
          <p:nvPr/>
        </p:nvSpPr>
        <p:spPr>
          <a:xfrm>
            <a:off x="450108" y="3197873"/>
            <a:ext cx="566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573B37-929C-F9DC-5C03-48729DDB2AD6}"/>
              </a:ext>
            </a:extLst>
          </p:cNvPr>
          <p:cNvSpPr txBox="1"/>
          <p:nvPr/>
        </p:nvSpPr>
        <p:spPr>
          <a:xfrm>
            <a:off x="450108" y="4148849"/>
            <a:ext cx="1123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7275"/>
              </a:rPr>
              <a:t>≠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485486-885B-0BE6-B251-A733F6FEEDF3}"/>
              </a:ext>
            </a:extLst>
          </p:cNvPr>
          <p:cNvSpPr txBox="1"/>
          <p:nvPr/>
        </p:nvSpPr>
        <p:spPr>
          <a:xfrm>
            <a:off x="450108" y="46243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2A9BAD-C760-1844-1773-2C131D096B8E}"/>
              </a:ext>
            </a:extLst>
          </p:cNvPr>
          <p:cNvSpPr txBox="1"/>
          <p:nvPr/>
        </p:nvSpPr>
        <p:spPr>
          <a:xfrm>
            <a:off x="450108" y="5099825"/>
            <a:ext cx="1062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C034881-D4B2-B5B9-EFB1-71FD4F7B90E9}"/>
              </a:ext>
            </a:extLst>
          </p:cNvPr>
          <p:cNvSpPr txBox="1"/>
          <p:nvPr/>
        </p:nvSpPr>
        <p:spPr>
          <a:xfrm>
            <a:off x="450108" y="5575313"/>
            <a:ext cx="566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是方程的解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41" name="yt_shape_12341"/>
          <p:cNvSpPr txBox="1"/>
          <p:nvPr/>
        </p:nvSpPr>
        <p:spPr>
          <a:xfrm>
            <a:off x="450108" y="867239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检验下列各题括号内的值是否为相应方程的解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6" name="yt_shape_12346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根据问题中的数量关系列方程</a:t>
            </a:r>
          </a:p>
        </p:txBody>
      </p:sp>
      <p:sp>
        <p:nvSpPr>
          <p:cNvPr id="12347" name="yt_shape_1234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为了参加文艺演出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人的合唱队和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人的舞蹈队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17213"/>
              </a:rPr>
              <a:t>现根据演出需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从舞蹈队中抽调了部分同学参加合唱队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d6eea"/>
              </a:rPr>
              <a:t>使合唱队的人数恰好是舞蹈队人数的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设从舞蹈队中抽调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人参加合唱队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正确的方程是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8" name="yt_table_123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128438"/>
              </p:ext>
            </p:extLst>
          </p:nvPr>
        </p:nvGraphicFramePr>
        <p:xfrm>
          <a:off x="540056" y="2829000"/>
          <a:ext cx="8615681" cy="950976"/>
        </p:xfrm>
        <a:graphic>
          <a:graphicData uri="http://schemas.openxmlformats.org/drawingml/2006/table">
            <a:tbl>
              <a:tblPr/>
              <a:tblGrid>
                <a:gridCol w="475964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3856038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46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pic>
        <p:nvPicPr>
          <p:cNvPr id="3" name="yt_shape_1723613536993">
            <a:extLst>
              <a:ext uri="{FF2B5EF4-FFF2-40B4-BE49-F238E27FC236}">
                <a16:creationId xmlns:a16="http://schemas.microsoft.com/office/drawing/2014/main" id="{9F504238-F9BF-F5B6-2404-A94D1F7CC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1810DB-2B1C-6A39-4719-012272F52EBA}"/>
              </a:ext>
            </a:extLst>
          </p:cNvPr>
          <p:cNvSpPr txBox="1"/>
          <p:nvPr/>
        </p:nvSpPr>
        <p:spPr>
          <a:xfrm>
            <a:off x="8605096" y="22936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0" name="yt_shape_1235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设未知数并列出方程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张强与刘伟参加植树活动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两人共植树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其中张强比刘伟多植了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fa62"/>
              </a:rPr>
              <a:t>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问刘伟植了多少棵树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设刘伟植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棵树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则张强植了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棵树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某校的学生中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女生占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问该校共有多少名学生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设该校共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则女生人数为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或男生人数为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68fb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列方程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6AEF83-0AEF-9EBE-347B-8D10E40D4A21}"/>
              </a:ext>
            </a:extLst>
          </p:cNvPr>
          <p:cNvSpPr txBox="1"/>
          <p:nvPr/>
        </p:nvSpPr>
        <p:spPr>
          <a:xfrm>
            <a:off x="450108" y="2279658"/>
            <a:ext cx="1115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设刘伟植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则张强植了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棵树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ADA16A-FAD8-1587-762E-1BABCF9E808B}"/>
              </a:ext>
            </a:extLst>
          </p:cNvPr>
          <p:cNvSpPr txBox="1"/>
          <p:nvPr/>
        </p:nvSpPr>
        <p:spPr>
          <a:xfrm>
            <a:off x="450108" y="3230634"/>
            <a:ext cx="1138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设该校共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则女生人数为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或男生人数为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68fb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98F0B6-7952-6D78-01AC-C75CB85E3B28}"/>
              </a:ext>
            </a:extLst>
          </p:cNvPr>
          <p:cNvSpPr txBox="1"/>
          <p:nvPr/>
        </p:nvSpPr>
        <p:spPr>
          <a:xfrm>
            <a:off x="450108" y="3706122"/>
            <a:ext cx="666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列方程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未找准等量关系导致列方程出错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27C79F-E582-A893-C496-03EEE55CE100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未找准等量关系导致列方程出错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56" name="yt_shape_12356"/>
              <p:cNvSpPr txBox="1"/>
              <p:nvPr/>
            </p:nvSpPr>
            <p:spPr>
              <a:xfrm>
                <a:off x="540119" y="1412776"/>
                <a:ext cx="11492915" cy="20697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一批零件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甲车间单独生产需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乙车间单独生产需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b3fa,isEnd"/>
                  </a:rPr>
                  <a:t>若两车间共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同生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产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天完成了这批零件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1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zh-CN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甲班有学生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乙班有学生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应如何调动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才能使甲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220a,isEnd"/>
                  </a:rPr>
                  <a:t>乙两班人数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则可列方程为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356" name="yt_shape_123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2776"/>
                <a:ext cx="11492915" cy="2069797"/>
              </a:xfrm>
              <a:prstGeom prst="rect">
                <a:avLst/>
              </a:prstGeom>
              <a:blipFill>
                <a:blip r:embed="rId2"/>
                <a:stretch>
                  <a:fillRect l="-1645" t="-2655" b="-7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2CF3B3-902F-6827-80EF-7CDF9A53AAD2}"/>
                  </a:ext>
                </a:extLst>
              </p:cNvPr>
              <p:cNvSpPr txBox="1"/>
              <p:nvPr/>
            </p:nvSpPr>
            <p:spPr>
              <a:xfrm>
                <a:off x="7000132" y="1841458"/>
                <a:ext cx="26057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2CF3B3-902F-6827-80EF-7CDF9A53A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0132" y="1841458"/>
                <a:ext cx="2605786" cy="768046"/>
              </a:xfrm>
              <a:prstGeom prst="rect">
                <a:avLst/>
              </a:prstGeom>
              <a:blipFill>
                <a:blip r:embed="rId3"/>
                <a:stretch>
                  <a:fillRect l="-35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D05C556-67E8-3A8C-1666-FA69EB2D436B}"/>
              </a:ext>
            </a:extLst>
          </p:cNvPr>
          <p:cNvCxnSpPr/>
          <p:nvPr/>
        </p:nvCxnSpPr>
        <p:spPr>
          <a:xfrm>
            <a:off x="6785344" y="2581748"/>
            <a:ext cx="27305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6899190-B113-D6AB-8B25-F54C1E3E069D}"/>
              </a:ext>
            </a:extLst>
          </p:cNvPr>
          <p:cNvSpPr txBox="1"/>
          <p:nvPr/>
        </p:nvSpPr>
        <p:spPr>
          <a:xfrm>
            <a:off x="1974108" y="2991380"/>
            <a:ext cx="31534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从甲班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调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人到乙班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E3FCDD-0402-7126-92DD-4B629C51101A}"/>
              </a:ext>
            </a:extLst>
          </p:cNvPr>
          <p:cNvSpPr txBox="1"/>
          <p:nvPr/>
        </p:nvSpPr>
        <p:spPr>
          <a:xfrm>
            <a:off x="7385896" y="2991380"/>
            <a:ext cx="24692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yt_shape_123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59" name="yt_image_1235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2" name="yt_shape_12362"/>
          <p:cNvSpPr txBox="1"/>
          <p:nvPr/>
        </p:nvSpPr>
        <p:spPr>
          <a:xfrm>
            <a:off x="540000" y="1482165"/>
            <a:ext cx="7864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3" name="yt_table_123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749924"/>
              </p:ext>
            </p:extLst>
          </p:nvPr>
        </p:nvGraphicFramePr>
        <p:xfrm>
          <a:off x="540056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</a:tbl>
          </a:graphicData>
        </a:graphic>
      </p:graphicFrame>
      <p:sp>
        <p:nvSpPr>
          <p:cNvPr id="12365" name="yt_shape_12365"/>
          <p:cNvSpPr txBox="1"/>
          <p:nvPr/>
        </p:nvSpPr>
        <p:spPr>
          <a:xfrm>
            <a:off x="540120" y="248763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超市正在热销某种商品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其标价为每件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若这种商品打八折销售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14c"/>
              </a:rPr>
              <a:t>则每件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设该商品每件的进价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e0052"/>
              </a:rPr>
              <a:t>根据题意可列出的一元一次方程为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6" name="yt_table_123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910098"/>
              </p:ext>
            </p:extLst>
          </p:nvPr>
        </p:nvGraphicFramePr>
        <p:xfrm>
          <a:off x="540056" y="3927205"/>
          <a:ext cx="3989388" cy="1901952"/>
        </p:xfrm>
        <a:graphic>
          <a:graphicData uri="http://schemas.openxmlformats.org/drawingml/2006/table">
            <a:tbl>
              <a:tblPr/>
              <a:tblGrid>
                <a:gridCol w="3989388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0C17BC4-23F7-2920-721B-9AFC9D46DF6C}"/>
              </a:ext>
            </a:extLst>
          </p:cNvPr>
          <p:cNvSpPr txBox="1"/>
          <p:nvPr/>
        </p:nvSpPr>
        <p:spPr>
          <a:xfrm>
            <a:off x="7408001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AA2BB4-3550-40D7-818C-1EF0A1656196}"/>
              </a:ext>
            </a:extLst>
          </p:cNvPr>
          <p:cNvSpPr txBox="1"/>
          <p:nvPr/>
        </p:nvSpPr>
        <p:spPr>
          <a:xfrm>
            <a:off x="1059709" y="33918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再写出方程的解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乙型钢笔每支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元钱买了两种钢笔共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342c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问两种钢笔各买了多少支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设买了甲型钢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则买了乙型钢笔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32a2,isEnd"/>
              </a:rPr>
              <a:t>得方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2372" name="yt_table_1237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317214"/>
              </p:ext>
            </p:extLst>
          </p:nvPr>
        </p:nvGraphicFramePr>
        <p:xfrm>
          <a:off x="540000" y="3913360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5862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5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5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58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58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8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589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589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374" name="yt_shape_12374"/>
          <p:cNvSpPr txBox="1"/>
          <p:nvPr/>
        </p:nvSpPr>
        <p:spPr>
          <a:xfrm>
            <a:off x="540000" y="5316966"/>
            <a:ext cx="4849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从表中看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是原方程的解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6D8C76-1A05-8C8B-134D-333C03AF4106}"/>
              </a:ext>
            </a:extLst>
          </p:cNvPr>
          <p:cNvSpPr txBox="1"/>
          <p:nvPr/>
        </p:nvSpPr>
        <p:spPr>
          <a:xfrm>
            <a:off x="806693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0C074F-6672-35FC-98F6-4691EDE39523}"/>
              </a:ext>
            </a:extLst>
          </p:cNvPr>
          <p:cNvSpPr txBox="1"/>
          <p:nvPr/>
        </p:nvSpPr>
        <p:spPr>
          <a:xfrm>
            <a:off x="6471496" y="2755146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E57267-4B4D-2EA6-00A4-C938F36E7A71}"/>
              </a:ext>
            </a:extLst>
          </p:cNvPr>
          <p:cNvSpPr txBox="1"/>
          <p:nvPr/>
        </p:nvSpPr>
        <p:spPr>
          <a:xfrm>
            <a:off x="1059708" y="3230634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9C0D04-779B-1A6E-486F-3FCE0258716C}"/>
              </a:ext>
            </a:extLst>
          </p:cNvPr>
          <p:cNvSpPr txBox="1"/>
          <p:nvPr/>
        </p:nvSpPr>
        <p:spPr>
          <a:xfrm>
            <a:off x="2813777" y="527016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根据题意列方程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某校组织知识竞赛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每道题答对得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答错或不答倒扣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b12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已知选手甲得到了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那么选手甲答对了几道题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设选手甲答对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了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则不答或答错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d9abb"/>
              </a:rPr>
              <a:t>根据题意列方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水上公园某一天共售出门票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门票价格为成人每张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42b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学生可享受六折优惠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这一天售出成人票与学生票各多少张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设售出成人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则售出学生票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157E63-65B1-28FD-6DE3-51EB2E03FAE3}"/>
              </a:ext>
            </a:extLst>
          </p:cNvPr>
          <p:cNvSpPr txBox="1"/>
          <p:nvPr/>
        </p:nvSpPr>
        <p:spPr>
          <a:xfrm>
            <a:off x="450108" y="2279658"/>
            <a:ext cx="10927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设选手甲答对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则不答或答错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d9abb"/>
              </a:rPr>
              <a:t>根据题意列方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EF6FE4-5DD6-1321-5949-FEE4455D1F11}"/>
              </a:ext>
            </a:extLst>
          </p:cNvPr>
          <p:cNvSpPr txBox="1"/>
          <p:nvPr/>
        </p:nvSpPr>
        <p:spPr>
          <a:xfrm>
            <a:off x="450108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858697-37F1-A724-106C-2BB96C68E826}"/>
              </a:ext>
            </a:extLst>
          </p:cNvPr>
          <p:cNvSpPr txBox="1"/>
          <p:nvPr/>
        </p:nvSpPr>
        <p:spPr>
          <a:xfrm>
            <a:off x="450108" y="3230634"/>
            <a:ext cx="323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5D69A7-A342-56CD-3DF0-03160D640BF7}"/>
              </a:ext>
            </a:extLst>
          </p:cNvPr>
          <p:cNvSpPr txBox="1"/>
          <p:nvPr/>
        </p:nvSpPr>
        <p:spPr>
          <a:xfrm>
            <a:off x="450108" y="4657098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设售出成人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则售出学生票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90A447-9EC5-A98D-3F84-B5251D1DD220}"/>
              </a:ext>
            </a:extLst>
          </p:cNvPr>
          <p:cNvSpPr txBox="1"/>
          <p:nvPr/>
        </p:nvSpPr>
        <p:spPr>
          <a:xfrm>
            <a:off x="450108" y="51325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根据题意列方程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5A6F99-ABC5-9E70-E39B-0571A1FA57EE}"/>
              </a:ext>
            </a:extLst>
          </p:cNvPr>
          <p:cNvSpPr txBox="1"/>
          <p:nvPr/>
        </p:nvSpPr>
        <p:spPr>
          <a:xfrm>
            <a:off x="450108" y="5608074"/>
            <a:ext cx="4755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2346</Words>
  <Application>Microsoft Office PowerPoint</Application>
  <PresentationFormat>宽屏</PresentationFormat>
  <Paragraphs>141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