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1" r:id="rId7"/>
    <p:sldId id="312" r:id="rId8"/>
    <p:sldId id="314" r:id="rId9"/>
    <p:sldId id="318" r:id="rId10"/>
    <p:sldId id="320" r:id="rId11"/>
    <p:sldId id="324" r:id="rId12"/>
    <p:sldId id="321" r:id="rId13"/>
    <p:sldId id="325" r:id="rId14"/>
    <p:sldId id="32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0" autoAdjust="0"/>
    <p:restoredTop sz="94660"/>
  </p:normalViewPr>
  <p:slideViewPr>
    <p:cSldViewPr showGuides="1">
      <p:cViewPr varScale="1">
        <p:scale>
          <a:sx n="91" d="100"/>
          <a:sy n="91" d="100"/>
        </p:scale>
        <p:origin x="198" y="4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7" name="yt_shape_1344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46" name="yt_image_1344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9" name="yt_shape_13449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调配问题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50" name="yt_shape_13450"/>
              <p:cNvSpPr txBox="1"/>
              <p:nvPr/>
            </p:nvSpPr>
            <p:spPr>
              <a:xfrm>
                <a:off x="540119" y="1971599"/>
                <a:ext cx="11111999" cy="20311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学校组织植树活动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已知在甲处植树的有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在乙处植树的有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6baa,isEnd"/>
                  </a:rPr>
                  <a:t>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去支援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使在甲处植树的人数是在乙处植树人数的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设调往甲处植树的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c693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调往乙处植树的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则可列方程组为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50" name="yt_shape_134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111999" cy="2031197"/>
              </a:xfrm>
              <a:prstGeom prst="rect">
                <a:avLst/>
              </a:prstGeom>
              <a:blipFill>
                <a:blip r:embed="rId3"/>
                <a:stretch>
                  <a:fillRect l="-1701" t="-2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52" name="yt_shape_13452"/>
              <p:cNvSpPr txBox="1"/>
              <p:nvPr/>
            </p:nvSpPr>
            <p:spPr>
              <a:xfrm>
                <a:off x="540119" y="4053584"/>
                <a:ext cx="11492915" cy="25113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乙两个车间工人人数不相等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若甲车间调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人到乙车间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ce1ab,isEnd"/>
                  </a:rPr>
                  <a:t>则两车间人数相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若乙车间调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人到甲车间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则甲车间的人数就是乙车间人数的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原来甲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e9f9,isEnd"/>
                  </a:rPr>
                  <a:t>、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乙两车间各有多少名工人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设原来甲车间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名工人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乙车间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名工人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264a,isEnd"/>
                  </a:rPr>
                  <a:t>则可列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52" name="yt_shape_134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53584"/>
                <a:ext cx="11492915" cy="2511329"/>
              </a:xfrm>
              <a:prstGeom prst="rect">
                <a:avLst/>
              </a:prstGeom>
              <a:blipFill>
                <a:blip r:embed="rId4"/>
                <a:stretch>
                  <a:fillRect l="-1645" t="-2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86649">
            <a:extLst>
              <a:ext uri="{FF2B5EF4-FFF2-40B4-BE49-F238E27FC236}">
                <a16:creationId xmlns:a16="http://schemas.microsoft.com/office/drawing/2014/main" id="{7ADB5D96-3886-FC75-C523-6B612CF42C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47E865-5298-0AA3-4EBC-21FEB9259010}"/>
                  </a:ext>
                </a:extLst>
              </p:cNvPr>
              <p:cNvSpPr txBox="1"/>
              <p:nvPr/>
            </p:nvSpPr>
            <p:spPr>
              <a:xfrm>
                <a:off x="6166696" y="2564904"/>
                <a:ext cx="355003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23+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47E865-5298-0AA3-4EBC-21FEB9259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6696" y="2564904"/>
                <a:ext cx="3550030" cy="115418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5E3FA0-5655-A50D-5213-F9508D33FE65}"/>
                  </a:ext>
                </a:extLst>
              </p:cNvPr>
              <p:cNvSpPr txBox="1"/>
              <p:nvPr/>
            </p:nvSpPr>
            <p:spPr>
              <a:xfrm>
                <a:off x="1974108" y="5122377"/>
                <a:ext cx="355523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+10=2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45E3FA0-5655-A50D-5213-F9508D33FE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5122377"/>
                <a:ext cx="3555238" cy="115418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86" name="yt_shape_13486"/>
              <p:cNvSpPr txBox="1"/>
              <p:nvPr/>
            </p:nvSpPr>
            <p:spPr>
              <a:xfrm>
                <a:off x="540119" y="900000"/>
                <a:ext cx="11492915" cy="3994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设从北京运往武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运往重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即从北京运往武汉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运往重庆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从上海运往武汉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运往重庆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b4923"/>
                  </a:rPr>
                  <a:t>可使武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汉、重庆能得到所需的仪器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而且运费正好够用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86" name="yt_shape_13486" descr="{&quot;rangeId&quot;:1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94299"/>
              </a:xfrm>
              <a:prstGeom prst="rect">
                <a:avLst/>
              </a:prstGeom>
              <a:blipFill>
                <a:blip r:embed="rId2"/>
                <a:stretch>
                  <a:fillRect l="-1645" t="-1374" b="-3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C5FB46-75DD-F7F1-589C-DCD4511A7108}"/>
              </a:ext>
            </a:extLst>
          </p:cNvPr>
          <p:cNvSpPr txBox="1"/>
          <p:nvPr/>
        </p:nvSpPr>
        <p:spPr>
          <a:xfrm>
            <a:off x="450108" y="853194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设从北京运往武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运往重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55A8E6-31A6-2D52-EC4B-10098F136440}"/>
              </a:ext>
            </a:extLst>
          </p:cNvPr>
          <p:cNvSpPr txBox="1"/>
          <p:nvPr/>
        </p:nvSpPr>
        <p:spPr>
          <a:xfrm>
            <a:off x="450108" y="13286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19F83E4-B732-8324-78B2-FB06A033A36D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771404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500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, 'IsSplitBraceMath': 1}">
                <a:extLst>
                  <a:ext uri="{FF2B5EF4-FFF2-40B4-BE49-F238E27FC236}">
                    <a16:creationId xmlns:a16="http://schemas.microsoft.com/office/drawing/2014/main" id="{119F83E4-B732-8324-78B2-FB06A033A3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7714043" cy="1154189"/>
              </a:xfrm>
              <a:prstGeom prst="rect">
                <a:avLst/>
              </a:prstGeom>
              <a:blipFill>
                <a:blip r:embed="rId3"/>
                <a:stretch>
                  <a:fillRect l="-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D6ED23-D7F8-8601-166B-FD756C733100}"/>
                  </a:ext>
                </a:extLst>
              </p:cNvPr>
              <p:cNvSpPr txBox="1"/>
              <p:nvPr/>
            </p:nvSpPr>
            <p:spPr>
              <a:xfrm>
                <a:off x="450108" y="2864747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mathAnswerShape': 1, 'IsSplitBraceMath': 1}">
                <a:extLst>
                  <a:ext uri="{FF2B5EF4-FFF2-40B4-BE49-F238E27FC236}">
                    <a16:creationId xmlns:a16="http://schemas.microsoft.com/office/drawing/2014/main" id="{5ED6ED23-D7F8-8601-166B-FD756C7331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64747"/>
                <a:ext cx="1982026" cy="1154189"/>
              </a:xfrm>
              <a:prstGeom prst="rect">
                <a:avLst/>
              </a:prstGeom>
              <a:blipFill>
                <a:blip r:embed="rId4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A1FBC47-A2A3-FCD0-7EC8-DC7F0BE1E623}"/>
              </a:ext>
            </a:extLst>
          </p:cNvPr>
          <p:cNvSpPr txBox="1"/>
          <p:nvPr/>
        </p:nvSpPr>
        <p:spPr>
          <a:xfrm>
            <a:off x="450108" y="392532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即从北京运往武汉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运往重庆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从上海运往武汉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运往重庆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b4923"/>
              </a:rPr>
              <a:t>可使武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E5805E-D83B-3893-197F-8AEDDF44B58A}"/>
              </a:ext>
            </a:extLst>
          </p:cNvPr>
          <p:cNvSpPr txBox="1"/>
          <p:nvPr/>
        </p:nvSpPr>
        <p:spPr>
          <a:xfrm>
            <a:off x="450108" y="4400812"/>
            <a:ext cx="6733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汉、重庆能得到所需的仪器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而且运费正好够用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1" name="yt_shape_1349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90" name="yt_image_1349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493" name="yt_shape_13493"/>
              <p:cNvSpPr txBox="1"/>
              <p:nvPr/>
            </p:nvSpPr>
            <p:spPr>
              <a:xfrm>
                <a:off x="540119" y="1431377"/>
                <a:ext cx="11492915" cy="3471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某纸品厂要制作如图所示的甲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433f1,isEnd"/>
                  </a:rPr>
                  <a:t>乙两种无盖的长方体小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该厂利用边角材料裁出了长方形和正方形的两种纸片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59327,isEnd"/>
                  </a:rPr>
                  <a:t>其中长方形纸片的宽与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正方形的边长相等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张正方形纸片和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eaab3,isEnd"/>
                  </a:rPr>
                  <a:t>张长方形纸片用来制作这两种小盒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不计连接部分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且纸片刚好用完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可以做成甲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乙两种小盒各多少个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设做成甲种小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乙种小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盒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58efe,isEnd"/>
                  </a:rPr>
                  <a:t>根据题意列出的方程组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493" name="yt_shape_134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3471591"/>
              </a:xfrm>
              <a:prstGeom prst="rect">
                <a:avLst/>
              </a:prstGeom>
              <a:blipFill>
                <a:blip r:embed="rId3"/>
                <a:stretch>
                  <a:fillRect l="-1645" t="-1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97" name="yt_image_13497" title="H_148.1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64352" y="4221088"/>
            <a:ext cx="2061595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626B2F-D52B-3687-171C-FD3546DF448A}"/>
                  </a:ext>
                </a:extLst>
              </p:cNvPr>
              <p:cNvSpPr txBox="1"/>
              <p:nvPr/>
            </p:nvSpPr>
            <p:spPr>
              <a:xfrm>
                <a:off x="1059708" y="3501008"/>
                <a:ext cx="288791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626B2F-D52B-3687-171C-FD3546DF4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501008"/>
                <a:ext cx="2887917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99" name="yt_shape_13499"/>
              <p:cNvSpPr txBox="1"/>
              <p:nvPr/>
            </p:nvSpPr>
            <p:spPr>
              <a:xfrm>
                <a:off x="540119" y="900000"/>
                <a:ext cx="11492915" cy="39203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设做甲种小盒用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张长方形纸片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做乙种小盒用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张长方形纸片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4590"/>
                  </a:rPr>
                  <a:t>列方程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组求解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由题意可列方程组为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2=150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99" name="yt_shape_13499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20369"/>
              </a:xfrm>
              <a:prstGeom prst="rect">
                <a:avLst/>
              </a:prstGeom>
              <a:blipFill>
                <a:blip r:embed="rId2"/>
                <a:stretch>
                  <a:fillRect l="-1645" t="-1400" b="-1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02" name="yt_image_13502" title="H_148.1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0404" y="1995319"/>
            <a:ext cx="2061595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4" name="yt_shape_13504"/>
          <p:cNvSpPr txBox="1"/>
          <p:nvPr/>
        </p:nvSpPr>
        <p:spPr>
          <a:xfrm>
            <a:off x="540000" y="5005560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可以做成甲种小盒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乙种小盒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5B930D-DF4E-EC27-005B-48E3C166310E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6909371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由题意可列方程组为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2=150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425B930D-DF4E-EC27-005B-48E3C16631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6909371" cy="1328560"/>
              </a:xfrm>
              <a:prstGeom prst="rect">
                <a:avLst/>
              </a:prstGeom>
              <a:blipFill>
                <a:blip r:embed="rId4"/>
                <a:stretch>
                  <a:fillRect l="-1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9521B8D-CDDA-1BA9-89E0-16B941D2C8B1}"/>
                  </a:ext>
                </a:extLst>
              </p:cNvPr>
              <p:cNvSpPr txBox="1"/>
              <p:nvPr/>
            </p:nvSpPr>
            <p:spPr>
              <a:xfrm>
                <a:off x="450108" y="3039118"/>
                <a:ext cx="240823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19521B8D-CDDA-1BA9-89E0-16B941D2C8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39118"/>
                <a:ext cx="2408238" cy="1154189"/>
              </a:xfrm>
              <a:prstGeom prst="rect">
                <a:avLst/>
              </a:prstGeom>
              <a:blipFill>
                <a:blip r:embed="rId5"/>
                <a:stretch>
                  <a:fillRect l="-4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A48224-590A-745E-0972-CA4C13332140}"/>
                  </a:ext>
                </a:extLst>
              </p:cNvPr>
              <p:cNvSpPr txBox="1"/>
              <p:nvPr/>
            </p:nvSpPr>
            <p:spPr>
              <a:xfrm>
                <a:off x="450108" y="4099695"/>
                <a:ext cx="458825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E9A48224-590A-745E-0972-CA4C133321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99695"/>
                <a:ext cx="4588256" cy="729565"/>
              </a:xfrm>
              <a:prstGeom prst="rect">
                <a:avLst/>
              </a:prstGeom>
              <a:blipFill>
                <a:blip r:embed="rId6"/>
                <a:stretch>
                  <a:fillRect l="-2125" r="-185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FF3854F-0BD0-95CB-742C-3778FD9B3FBB}"/>
              </a:ext>
            </a:extLst>
          </p:cNvPr>
          <p:cNvSpPr txBox="1"/>
          <p:nvPr/>
        </p:nvSpPr>
        <p:spPr>
          <a:xfrm>
            <a:off x="449989" y="4958754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可以做成甲种小盒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乙种小盒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5" name="yt_shape_13505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配套问题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在实际问题中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大家常见到一些配套组合问题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a51f5"/>
              </a:rPr>
              <a:t>如螺栓与螺母的配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盒身与盒底的配套等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解决这类问题的方法是抓住配套关系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设出未知数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d39a7"/>
              </a:rPr>
              <a:t>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据配套关系列出方程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4" name="yt_shape_13454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名农民筹集资金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0b35"/>
              </a:rPr>
              <a:t>承包了本村西红杮和茄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子两种塑料大棚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这两种塑料大棚的承包金和每个大棚所需的劳动力如下表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455" name="yt_table_1345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226002"/>
              </p:ext>
            </p:extLst>
          </p:nvPr>
        </p:nvGraphicFramePr>
        <p:xfrm>
          <a:off x="540000" y="1944240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64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3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73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大棚种类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每个大棚所需劳动力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每个大棚所需承包金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万元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西红杮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茄子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57" name="yt_shape_13457"/>
              <p:cNvSpPr txBox="1"/>
              <p:nvPr/>
            </p:nvSpPr>
            <p:spPr>
              <a:xfrm>
                <a:off x="540119" y="764704"/>
                <a:ext cx="11492915" cy="34034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在现有的条件下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名农民应怎样承包大棚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eee74"/>
                  </a:rPr>
                  <a:t>才能使所有的人都有工作且资金正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好够用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设承包西红柿大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茄子大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应承包西红柿大棚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茄子大棚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6_8c6f6"/>
                  </a:rPr>
                  <a:t>才能使所有的人都有工作且资金正好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够用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57" name="yt_shape_134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3403496"/>
              </a:xfrm>
              <a:prstGeom prst="rect">
                <a:avLst/>
              </a:prstGeom>
              <a:blipFill>
                <a:blip r:embed="rId2"/>
                <a:stretch>
                  <a:fillRect l="-1645" t="-1431" b="-4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B67F54-9AD5-CB50-394B-A39F31576B36}"/>
              </a:ext>
            </a:extLst>
          </p:cNvPr>
          <p:cNvSpPr txBox="1"/>
          <p:nvPr/>
        </p:nvSpPr>
        <p:spPr>
          <a:xfrm>
            <a:off x="450108" y="1668874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设承包西红柿大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茄子大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EA6FEF-898E-30A0-410C-B775AF4DB016}"/>
                  </a:ext>
                </a:extLst>
              </p:cNvPr>
              <p:cNvSpPr txBox="1"/>
              <p:nvPr/>
            </p:nvSpPr>
            <p:spPr>
              <a:xfrm>
                <a:off x="450108" y="2144362"/>
                <a:ext cx="670280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EA6FEF-898E-30A0-410C-B775AF4DB0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44362"/>
                <a:ext cx="6702806" cy="1154189"/>
              </a:xfrm>
              <a:prstGeom prst="rect">
                <a:avLst/>
              </a:prstGeom>
              <a:blipFill>
                <a:blip r:embed="rId3"/>
                <a:stretch>
                  <a:fillRect l="-1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25995B3-FA8D-12B6-E0D7-79AD4742FDBE}"/>
              </a:ext>
            </a:extLst>
          </p:cNvPr>
          <p:cNvSpPr txBox="1"/>
          <p:nvPr/>
        </p:nvSpPr>
        <p:spPr>
          <a:xfrm>
            <a:off x="450108" y="3204939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应承包西红柿大棚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茄子大棚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6_8c6f6"/>
              </a:rPr>
              <a:t>才能使所有的人都有工作且资金正好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C0F787-0530-AD36-2C2B-367439C04268}"/>
              </a:ext>
            </a:extLst>
          </p:cNvPr>
          <p:cNvSpPr txBox="1"/>
          <p:nvPr/>
        </p:nvSpPr>
        <p:spPr>
          <a:xfrm>
            <a:off x="450108" y="3680427"/>
            <a:ext cx="942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够用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1" name="yt_shape_13461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配套问题</a:t>
            </a:r>
          </a:p>
        </p:txBody>
      </p:sp>
      <p:sp>
        <p:nvSpPr>
          <p:cNvPr id="13462" name="yt_shape_13462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班学生为了参加学校文化评比买了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张彩色的卡纸制作如图图形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5ca5"/>
              </a:rPr>
              <a:t>每个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图形由两个三角形和一个圆形组成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已知一张彩色卡纸可以剪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93f9"/>
              </a:rPr>
              <a:t>个圆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要使圆形和三角形正好配套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需要剪三角形的卡纸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剪圆形的卡纸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f50d"/>
              </a:rPr>
              <a:t>y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64" name="yt_table_13464_skip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2209638"/>
                  </p:ext>
                </p:extLst>
              </p:nvPr>
            </p:nvGraphicFramePr>
            <p:xfrm>
              <a:off x="540056" y="3309132"/>
              <a:ext cx="6642608" cy="2121154"/>
            </p:xfrm>
            <a:graphic>
              <a:graphicData uri="http://schemas.openxmlformats.org/drawingml/2006/table">
                <a:tbl>
                  <a:tblPr/>
                  <a:tblGrid>
                    <a:gridCol w="3787394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  <a:gridCol w="2855214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&amp;6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&amp;10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464" name="yt_table_13464_skip" descr="{&quot;rangeId&quot;:4,&quot;type&quot;:&quot;Option&quot;,&quot;drawing&quot;:[&quot;yt_image_13463&quot;]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2209638"/>
                  </p:ext>
                </p:extLst>
              </p:nvPr>
            </p:nvGraphicFramePr>
            <p:xfrm>
              <a:off x="540056" y="3309132"/>
              <a:ext cx="6642608" cy="2121154"/>
            </p:xfrm>
            <a:graphic>
              <a:graphicData uri="http://schemas.openxmlformats.org/drawingml/2006/table">
                <a:tbl>
                  <a:tblPr/>
                  <a:tblGrid>
                    <a:gridCol w="3787394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  <a:gridCol w="2855214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402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623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2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540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2623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463" name="yt_image_13463_skip" title="H_46.17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61077" y="3309132"/>
            <a:ext cx="1788800" cy="58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686723">
            <a:extLst>
              <a:ext uri="{FF2B5EF4-FFF2-40B4-BE49-F238E27FC236}">
                <a16:creationId xmlns:a16="http://schemas.microsoft.com/office/drawing/2014/main" id="{5A206374-DE21-61A5-45D2-9F2840E86B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C5F6FD-1619-EC6C-29D1-821C44E922EF}"/>
              </a:ext>
            </a:extLst>
          </p:cNvPr>
          <p:cNvSpPr txBox="1"/>
          <p:nvPr/>
        </p:nvSpPr>
        <p:spPr>
          <a:xfrm>
            <a:off x="3498108" y="276909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5" name="yt_shape_13465"/>
              <p:cNvSpPr txBox="1"/>
              <p:nvPr/>
            </p:nvSpPr>
            <p:spPr>
              <a:xfrm>
                <a:off x="540119" y="900000"/>
                <a:ext cx="11492915" cy="38836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某种仪器由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部件和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部件配套构成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每个工人每天可以加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7e75"/>
                  </a:rPr>
                  <a:t>1000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个或者加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有工人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应怎样安排人力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才能使每天生产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d099"/>
                  </a:rPr>
                  <a:t>部件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部件配套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排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产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部件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产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部件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应安排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人生产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部件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人生产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部件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才能使每天生产的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部件和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08a1f"/>
                  </a:rPr>
                  <a:t>部件</a:t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配套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5" name="yt_shape_13465" descr="{&quot;rangeId&quot;: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83627"/>
              </a:xfrm>
              <a:prstGeom prst="rect">
                <a:avLst/>
              </a:prstGeom>
              <a:blipFill>
                <a:blip r:embed="rId2"/>
                <a:stretch>
                  <a:fillRect l="-1645" t="-1413" b="-36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3CE22E1-6ED9-D2C0-8226-68ED041FDBA1}"/>
              </a:ext>
            </a:extLst>
          </p:cNvPr>
          <p:cNvSpPr txBox="1"/>
          <p:nvPr/>
        </p:nvSpPr>
        <p:spPr>
          <a:xfrm>
            <a:off x="450108" y="2279658"/>
            <a:ext cx="623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部件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部件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644495-DE18-C4FB-4752-C9223837CBDB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88308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, 'pageBreak': True}">
                <a:extLst>
                  <a:ext uri="{FF2B5EF4-FFF2-40B4-BE49-F238E27FC236}">
                    <a16:creationId xmlns:a16="http://schemas.microsoft.com/office/drawing/2014/main" id="{47644495-DE18-C4FB-4752-C9223837C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883084" cy="1154189"/>
              </a:xfrm>
              <a:prstGeom prst="rect">
                <a:avLst/>
              </a:prstGeom>
              <a:blipFill>
                <a:blip r:embed="rId3"/>
                <a:stretch>
                  <a:fillRect l="-16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CCCE543-F23D-2A90-43C2-F5ECCCC95209}"/>
              </a:ext>
            </a:extLst>
          </p:cNvPr>
          <p:cNvSpPr txBox="1"/>
          <p:nvPr/>
        </p:nvSpPr>
        <p:spPr>
          <a:xfrm>
            <a:off x="450108" y="3815723"/>
            <a:ext cx="11324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应安排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部件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部件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才能使每天生产的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部件和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08a1f"/>
              </a:rPr>
              <a:t>部件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771DB8-5CCD-C150-36EC-083BA52E57EC}"/>
              </a:ext>
            </a:extLst>
          </p:cNvPr>
          <p:cNvSpPr txBox="1"/>
          <p:nvPr/>
        </p:nvSpPr>
        <p:spPr>
          <a:xfrm>
            <a:off x="450108" y="4291211"/>
            <a:ext cx="99923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配套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9" name="yt_shape_13469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因找不准题中等量关系而出错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D72124-04E7-BF5F-5D56-378AE30A0603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因找不准题中等量关系而出错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470" name="yt_shape_13470"/>
          <p:cNvSpPr txBox="1"/>
          <p:nvPr/>
        </p:nvSpPr>
        <p:spPr>
          <a:xfrm>
            <a:off x="540119" y="1444479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某中学七年级学生外出进行社会实践活动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如果一辆车坐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5683,isEnd"/>
              </a:rPr>
              <a:t>名学生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没有车坐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如果一辆车坐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那么有一辆车只坐了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并且还空出一辆车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7846,isEnd"/>
              </a:rPr>
              <a:t>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某品牌的一套文具中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把三角尺和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把直尺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若工厂有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a87e,isEnd"/>
              </a:rPr>
              <a:t>每人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每天生产三角尺的把数和生产直尺的把数相同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则应安排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4e6f,isEnd"/>
              </a:rPr>
              <a:t>人生产三角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人生产直尺才能使当天生产的三角尺和直尺全部配套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09A7FF-651B-BBB7-233D-B40848C0B28F}"/>
              </a:ext>
            </a:extLst>
          </p:cNvPr>
          <p:cNvSpPr txBox="1"/>
          <p:nvPr/>
        </p:nvSpPr>
        <p:spPr>
          <a:xfrm>
            <a:off x="1059708" y="23486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1FA1D4-6F8D-DF46-436E-8E6A5C7D4CE1}"/>
              </a:ext>
            </a:extLst>
          </p:cNvPr>
          <p:cNvSpPr txBox="1"/>
          <p:nvPr/>
        </p:nvSpPr>
        <p:spPr>
          <a:xfrm>
            <a:off x="2736108" y="234864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52ED78-F1DC-C70D-0454-8D30A86F409C}"/>
              </a:ext>
            </a:extLst>
          </p:cNvPr>
          <p:cNvSpPr txBox="1"/>
          <p:nvPr/>
        </p:nvSpPr>
        <p:spPr>
          <a:xfrm>
            <a:off x="8374907" y="329962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E33B97B-C275-00F0-3F35-7B8370C0737E}"/>
              </a:ext>
            </a:extLst>
          </p:cNvPr>
          <p:cNvSpPr txBox="1"/>
          <p:nvPr/>
        </p:nvSpPr>
        <p:spPr>
          <a:xfrm>
            <a:off x="1364508" y="377511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3" name="yt_shape_1347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72" name="yt_image_1347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5" name="yt_shape_13475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一停车场上有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其中一辆汽车有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个轮子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一辆摩托车有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个轮子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049d"/>
              </a:rPr>
              <a:t>且停车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场只有汽车和摩托车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这些车共有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个轮子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那么摩托车应为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6" name="yt_table_1347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624174"/>
              </p:ext>
            </p:extLst>
          </p:nvPr>
        </p:nvGraphicFramePr>
        <p:xfrm>
          <a:off x="540056" y="2441600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</a:tbl>
          </a:graphicData>
        </a:graphic>
      </p:graphicFrame>
      <p:sp>
        <p:nvSpPr>
          <p:cNvPr id="13478" name="yt_shape_13478"/>
          <p:cNvSpPr txBox="1"/>
          <p:nvPr/>
        </p:nvSpPr>
        <p:spPr>
          <a:xfrm>
            <a:off x="540119" y="2967771"/>
            <a:ext cx="11492915" cy="1473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型钢板可制成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件甲种产品和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件乙种产品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型钢板可制成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7797,isEnd"/>
              </a:rPr>
              <a:t>件甲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种产品和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件乙种产品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要生产甲种产品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乙种产品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则恰好需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6e67,isEnd"/>
              </a:rPr>
              <a:t>两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种型号的钢板共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3E3BC1-7791-1C90-B2A1-B1CAFDA78636}"/>
              </a:ext>
            </a:extLst>
          </p:cNvPr>
          <p:cNvSpPr txBox="1"/>
          <p:nvPr/>
        </p:nvSpPr>
        <p:spPr>
          <a:xfrm>
            <a:off x="92893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477185-67AB-282A-DEE3-7261159376C8}"/>
              </a:ext>
            </a:extLst>
          </p:cNvPr>
          <p:cNvSpPr txBox="1"/>
          <p:nvPr/>
        </p:nvSpPr>
        <p:spPr>
          <a:xfrm>
            <a:off x="2888508" y="3871941"/>
            <a:ext cx="77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80" name="yt_shape_13480"/>
              <p:cNvSpPr txBox="1"/>
              <p:nvPr/>
            </p:nvSpPr>
            <p:spPr>
              <a:xfrm>
                <a:off x="540119" y="2420845"/>
                <a:ext cx="11492915" cy="25703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设应调至甲地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调至乙地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段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30_2b871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30_2b871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=29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30_2b871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28+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=2（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15+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br>
                  <a:rPr lang="en-US" altLang="zh-CN" sz="2400" b="0" i="1">
                    <a:solidFill>
                      <a:srgbClr val="FE0000">
                        <a:alpha val="0"/>
                      </a:srgbClr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应调至甲地段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调至乙地段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80" name="yt_shape_134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20845"/>
                <a:ext cx="11492915" cy="2570384"/>
              </a:xfrm>
              <a:prstGeom prst="rect">
                <a:avLst/>
              </a:prstGeom>
              <a:blipFill>
                <a:blip r:embed="rId2"/>
                <a:stretch>
                  <a:fillRect l="-1645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A56773-21E9-35CB-B4BA-FB5FD0336752}"/>
                  </a:ext>
                </a:extLst>
              </p:cNvPr>
              <p:cNvSpPr txBox="1"/>
              <p:nvPr/>
            </p:nvSpPr>
            <p:spPr>
              <a:xfrm>
                <a:off x="450108" y="2374039"/>
                <a:ext cx="1108741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设应调至甲地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段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调至乙地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段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30_2b871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30_2b871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=29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_⨹_30_2b871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28+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=2（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15+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30_2b871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b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A56773-21E9-35CB-B4BA-FB5FD0336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74039"/>
                <a:ext cx="11087417" cy="1154189"/>
              </a:xfrm>
              <a:prstGeom prst="rect">
                <a:avLst/>
              </a:prstGeom>
              <a:blipFill>
                <a:blip r:embed="rId3"/>
                <a:stretch>
                  <a:fillRect l="-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E8B4E4-8592-E0CB-7063-FA35E72ADE5B}"/>
                  </a:ext>
                </a:extLst>
              </p:cNvPr>
              <p:cNvSpPr txBox="1"/>
              <p:nvPr/>
            </p:nvSpPr>
            <p:spPr>
              <a:xfrm>
                <a:off x="450108" y="3434616"/>
                <a:ext cx="21503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E8B4E4-8592-E0CB-7063-FA35E72ADE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4616"/>
                <a:ext cx="2150301" cy="1154189"/>
              </a:xfrm>
              <a:prstGeom prst="rect">
                <a:avLst/>
              </a:prstGeom>
              <a:blipFill>
                <a:blip r:embed="rId4"/>
                <a:stretch>
                  <a:fillRect l="-4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7B23D6B-968B-C90F-3709-1A2F21BEF9D2}"/>
              </a:ext>
            </a:extLst>
          </p:cNvPr>
          <p:cNvSpPr txBox="1"/>
          <p:nvPr/>
        </p:nvSpPr>
        <p:spPr>
          <a:xfrm>
            <a:off x="450108" y="4495193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应调至甲地段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调至乙地段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478">
            <a:extLst>
              <a:ext uri="{FF2B5EF4-FFF2-40B4-BE49-F238E27FC236}">
                <a16:creationId xmlns:a16="http://schemas.microsoft.com/office/drawing/2014/main" id="{C177A0EF-6BA9-CC98-CAD8-E8038A63DC43}"/>
              </a:ext>
            </a:extLst>
          </p:cNvPr>
          <p:cNvSpPr txBox="1"/>
          <p:nvPr/>
        </p:nvSpPr>
        <p:spPr>
          <a:xfrm>
            <a:off x="540119" y="845389"/>
            <a:ext cx="11492915" cy="139733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合肥市四十八中单元卷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为了加快建设合肥轨道交通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ac5a,isEnd"/>
              </a:rPr>
              <a:t>某承包商在甲地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乙地段有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现在又调来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分配在甲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乙两个地段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800e,isEnd"/>
              </a:rPr>
              <a:t>要求调配后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甲地段人数是乙地段人数的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求应调至甲地段和乙地段各多少人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3" name="yt_shape_13483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北京和上海都有仪器可供外地使用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其中北京可提供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上海可提供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63d"/>
              </a:rPr>
              <a:t>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知重庆需要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武汉需要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从北京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上海将仪器运往重庆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7a7d"/>
              </a:rPr>
              <a:t>武汉的费用如下表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有关部门计划花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元运送这些仪器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请你设计一种方案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dea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使武汉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重庆能得到所需的仪器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而且运费正好够用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484" name="yt_table_13484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246090"/>
              </p:ext>
            </p:extLst>
          </p:nvPr>
        </p:nvGraphicFramePr>
        <p:xfrm>
          <a:off x="540000" y="2955582"/>
          <a:ext cx="11111998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999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56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6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终点</a:t>
                      </a:r>
                    </a:p>
                    <a:p>
                      <a:pPr indent="60952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起点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武汉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重庆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北京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上海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1852</Words>
  <Application>Microsoft Office PowerPoint</Application>
  <PresentationFormat>宽屏</PresentationFormat>
  <Paragraphs>104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13</cp:revision>
  <dcterms:created xsi:type="dcterms:W3CDTF">2024-08-14T05:26:56Z</dcterms:created>
  <dcterms:modified xsi:type="dcterms:W3CDTF">2024-08-15T06:43:51Z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