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10" r:id="rId6"/>
    <p:sldId id="312" r:id="rId7"/>
    <p:sldId id="314" r:id="rId8"/>
    <p:sldId id="316" r:id="rId9"/>
    <p:sldId id="317" r:id="rId10"/>
    <p:sldId id="318" r:id="rId11"/>
    <p:sldId id="320" r:id="rId12"/>
    <p:sldId id="321" r:id="rId13"/>
    <p:sldId id="322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11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2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9" name="yt_shape_126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38" name="yt_image_1263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1" name="yt_shape_12641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形积变化问题</a:t>
            </a:r>
          </a:p>
        </p:txBody>
      </p:sp>
      <p:sp>
        <p:nvSpPr>
          <p:cNvPr id="12642" name="yt_shape_12642"/>
          <p:cNvSpPr txBox="1"/>
          <p:nvPr/>
        </p:nvSpPr>
        <p:spPr>
          <a:xfrm>
            <a:off x="540000" y="1971599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根据下图中给出的信息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可得正确的方程是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4" name="yt_table_12644_skip" title="H_183.1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7560931"/>
                  </p:ext>
                </p:extLst>
              </p:nvPr>
            </p:nvGraphicFramePr>
            <p:xfrm>
              <a:off x="540056" y="2450902"/>
              <a:ext cx="6018213" cy="2325372"/>
            </p:xfrm>
            <a:graphic>
              <a:graphicData uri="http://schemas.openxmlformats.org/drawingml/2006/table">
                <a:tbl>
                  <a:tblPr/>
                  <a:tblGrid>
                    <a:gridCol w="601821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644" name="yt_table_12644_skip" descr="{&quot;rangeId&quot;:2,&quot;type&quot;:&quot;Option&quot;,&quot;drawing&quot;:[&quot;yt_image_12643&quot;]}" title="H_183.1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7560931"/>
                  </p:ext>
                </p:extLst>
              </p:nvPr>
            </p:nvGraphicFramePr>
            <p:xfrm>
              <a:off x="540056" y="2450902"/>
              <a:ext cx="6018213" cy="2325372"/>
            </p:xfrm>
            <a:graphic>
              <a:graphicData uri="http://schemas.openxmlformats.org/drawingml/2006/table">
                <a:tbl>
                  <a:tblPr/>
                  <a:tblGrid>
                    <a:gridCol w="6018213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2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1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0000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643" name="yt_image_12643_skip" title="H_157.59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6928" y="2450902"/>
            <a:ext cx="4683587" cy="20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575598">
            <a:extLst>
              <a:ext uri="{FF2B5EF4-FFF2-40B4-BE49-F238E27FC236}">
                <a16:creationId xmlns:a16="http://schemas.microsoft.com/office/drawing/2014/main" id="{463A7B57-F041-08C9-0566-7448267E2D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0789E0-17DB-47A6-ED5C-01EDF1354157}"/>
              </a:ext>
            </a:extLst>
          </p:cNvPr>
          <p:cNvSpPr txBox="1"/>
          <p:nvPr/>
        </p:nvSpPr>
        <p:spPr>
          <a:xfrm>
            <a:off x="7231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5" name="yt_shape_12695"/>
          <p:cNvSpPr txBox="1"/>
          <p:nvPr/>
        </p:nvSpPr>
        <p:spPr>
          <a:xfrm>
            <a:off x="540000" y="900000"/>
            <a:ext cx="954107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若两车同时开出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多少小时后两车相距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小时后两车相距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小时后两车相距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7B15CA-E2FA-4791-7DE3-97415CA8927C}"/>
              </a:ext>
            </a:extLst>
          </p:cNvPr>
          <p:cNvSpPr txBox="1"/>
          <p:nvPr/>
        </p:nvSpPr>
        <p:spPr>
          <a:xfrm>
            <a:off x="449989" y="1328682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ECC121-7B47-49AD-04F5-C9A82BFEE5A1}"/>
              </a:ext>
            </a:extLst>
          </p:cNvPr>
          <p:cNvSpPr txBox="1"/>
          <p:nvPr/>
        </p:nvSpPr>
        <p:spPr>
          <a:xfrm>
            <a:off x="449989" y="1804170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0789CC-20AE-AF06-84F5-A348B5C43575}"/>
              </a:ext>
            </a:extLst>
          </p:cNvPr>
          <p:cNvSpPr txBox="1"/>
          <p:nvPr/>
        </p:nvSpPr>
        <p:spPr>
          <a:xfrm>
            <a:off x="449989" y="2279658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A282B8-C931-4EA9-9EA7-9B9DAEFC30C6}"/>
              </a:ext>
            </a:extLst>
          </p:cNvPr>
          <p:cNvSpPr txBox="1"/>
          <p:nvPr/>
        </p:nvSpPr>
        <p:spPr>
          <a:xfrm>
            <a:off x="449989" y="275514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小时后两车相距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9" name="yt_shape_1269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若两车同向而行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慢车开出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快车在慢车后面并开始出发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1e28"/>
              </a:rPr>
              <a:t>快车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开出多少小时后追上慢车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设快车开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小时后追上慢车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快车开出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小时后追上慢车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AE15C8-0E81-2D33-8A4F-367F5FB57870}"/>
              </a:ext>
            </a:extLst>
          </p:cNvPr>
          <p:cNvSpPr txBox="1"/>
          <p:nvPr/>
        </p:nvSpPr>
        <p:spPr>
          <a:xfrm>
            <a:off x="450108" y="1804170"/>
            <a:ext cx="664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设快车开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小时后追上慢车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3CFA91-1927-5131-09C8-F4787B004657}"/>
              </a:ext>
            </a:extLst>
          </p:cNvPr>
          <p:cNvSpPr txBox="1"/>
          <p:nvPr/>
        </p:nvSpPr>
        <p:spPr>
          <a:xfrm>
            <a:off x="450108" y="2279658"/>
            <a:ext cx="304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190D3A-995C-56FB-8EDA-66F52C0037FE}"/>
              </a:ext>
            </a:extLst>
          </p:cNvPr>
          <p:cNvSpPr txBox="1"/>
          <p:nvPr/>
        </p:nvSpPr>
        <p:spPr>
          <a:xfrm>
            <a:off x="450108" y="2755146"/>
            <a:ext cx="1765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106104-FA66-3627-E1C2-08BE899F4449}"/>
              </a:ext>
            </a:extLst>
          </p:cNvPr>
          <p:cNvSpPr txBox="1"/>
          <p:nvPr/>
        </p:nvSpPr>
        <p:spPr>
          <a:xfrm>
            <a:off x="450108" y="3230634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快车开出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小时后追上慢车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3" name="yt_shape_12703"/>
          <p:cNvSpPr txBox="1"/>
          <p:nvPr/>
        </p:nvSpPr>
        <p:spPr>
          <a:xfrm>
            <a:off x="540000" y="900000"/>
            <a:ext cx="1077218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若两车同向而行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快车开出多少小时与慢车相距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设快车开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小时与慢车相距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追上之前相距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追上之后相距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快车开出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小时与慢车相距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129DA0-E442-F91A-8D92-849A56ABDB42}"/>
              </a:ext>
            </a:extLst>
          </p:cNvPr>
          <p:cNvSpPr txBox="1"/>
          <p:nvPr/>
        </p:nvSpPr>
        <p:spPr>
          <a:xfrm>
            <a:off x="449989" y="1328682"/>
            <a:ext cx="591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设快车开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小时与慢车相距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E24746-30B5-FE6F-9211-B18E19D95144}"/>
              </a:ext>
            </a:extLst>
          </p:cNvPr>
          <p:cNvSpPr txBox="1"/>
          <p:nvPr/>
        </p:nvSpPr>
        <p:spPr>
          <a:xfrm>
            <a:off x="449989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追上之前相距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5F1507-C606-E130-1D1B-6D99B26229C2}"/>
              </a:ext>
            </a:extLst>
          </p:cNvPr>
          <p:cNvSpPr txBox="1"/>
          <p:nvPr/>
        </p:nvSpPr>
        <p:spPr>
          <a:xfrm>
            <a:off x="449989" y="2279658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363AB8-B133-1ACC-CFE3-48A0779C1011}"/>
              </a:ext>
            </a:extLst>
          </p:cNvPr>
          <p:cNvSpPr txBox="1"/>
          <p:nvPr/>
        </p:nvSpPr>
        <p:spPr>
          <a:xfrm>
            <a:off x="449989" y="2755146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追上之后相距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F21B87-3E64-C302-2C32-C2A44217C00E}"/>
              </a:ext>
            </a:extLst>
          </p:cNvPr>
          <p:cNvSpPr txBox="1"/>
          <p:nvPr/>
        </p:nvSpPr>
        <p:spPr>
          <a:xfrm>
            <a:off x="449989" y="3230634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8D4319-5E44-1943-4FE8-ECAADD8CA255}"/>
              </a:ext>
            </a:extLst>
          </p:cNvPr>
          <p:cNvSpPr txBox="1"/>
          <p:nvPr/>
        </p:nvSpPr>
        <p:spPr>
          <a:xfrm>
            <a:off x="449989" y="3706122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快车开出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小时与慢车相距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8" name="yt_shape_12708"/>
          <p:cNvSpPr txBox="1"/>
          <p:nvPr/>
        </p:nvSpPr>
        <p:spPr>
          <a:xfrm>
            <a:off x="540000" y="900000"/>
            <a:ext cx="823302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等积变形问题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变形前的体积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变形后的体积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相遇问题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速度和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相遇时间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原来两者之间的距离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追及问题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速度差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追及时间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原来两者之间的距离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5" name="yt_shape_1264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的长方形与一个边长为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7b69"/>
              </a:rPr>
              <a:t>则这个长方形的长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6" name="yt_table_126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813971"/>
              </p:ext>
            </p:extLst>
          </p:nvPr>
        </p:nvGraphicFramePr>
        <p:xfrm>
          <a:off x="540056" y="1859435"/>
          <a:ext cx="4351656" cy="950976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sp>
        <p:nvSpPr>
          <p:cNvPr id="12648" name="yt_shape_12648"/>
          <p:cNvSpPr txBox="1"/>
          <p:nvPr/>
        </p:nvSpPr>
        <p:spPr>
          <a:xfrm>
            <a:off x="540119" y="286098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的正方体容器装满水后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54cb4"/>
              </a:rPr>
              <a:t>再将其中的水全部倒入一个长方体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鱼缸中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没有水溢出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若鱼缸中的水深为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求鱼缸的底面积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设鱼缸的底面积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鱼缸的底面积为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0071DA-8B5C-68B1-2D69-D75E795C1609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10FEA0-308E-06EA-AFF8-F4D485F26D29}"/>
              </a:ext>
            </a:extLst>
          </p:cNvPr>
          <p:cNvSpPr txBox="1"/>
          <p:nvPr/>
        </p:nvSpPr>
        <p:spPr>
          <a:xfrm>
            <a:off x="450108" y="3765159"/>
            <a:ext cx="423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设鱼缸的底面积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BE79F5-80A4-074B-6EE5-0E66D1CFA6A2}"/>
              </a:ext>
            </a:extLst>
          </p:cNvPr>
          <p:cNvSpPr txBox="1"/>
          <p:nvPr/>
        </p:nvSpPr>
        <p:spPr>
          <a:xfrm>
            <a:off x="450108" y="4240647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9BFAD0-99F0-1D9C-1071-CD00609DD623}"/>
              </a:ext>
            </a:extLst>
          </p:cNvPr>
          <p:cNvSpPr txBox="1"/>
          <p:nvPr/>
        </p:nvSpPr>
        <p:spPr>
          <a:xfrm>
            <a:off x="450108" y="4716135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A4F16D-C86E-604A-AD5D-2DBB3AB4DAD2}"/>
              </a:ext>
            </a:extLst>
          </p:cNvPr>
          <p:cNvSpPr txBox="1"/>
          <p:nvPr/>
        </p:nvSpPr>
        <p:spPr>
          <a:xfrm>
            <a:off x="450108" y="5191623"/>
            <a:ext cx="400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鱼缸的底面积为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2" name="yt_shape_12652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行程问题</a:t>
            </a:r>
          </a:p>
        </p:txBody>
      </p:sp>
      <p:sp>
        <p:nvSpPr>
          <p:cNvPr id="12653" name="yt_shape_12653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小明和小刚从相距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的两地同时相向而行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小明每小时走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5837"/>
              </a:rPr>
              <a:t>后两人相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设小刚的速度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列方程得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4" name="yt_table_126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961947"/>
              </p:ext>
            </p:extLst>
          </p:nvPr>
        </p:nvGraphicFramePr>
        <p:xfrm>
          <a:off x="540056" y="2348869"/>
          <a:ext cx="3244850" cy="1901952"/>
        </p:xfrm>
        <a:graphic>
          <a:graphicData uri="http://schemas.openxmlformats.org/drawingml/2006/table">
            <a:tbl>
              <a:tblPr/>
              <a:tblGrid>
                <a:gridCol w="324485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sp>
        <p:nvSpPr>
          <p:cNvPr id="12656" name="yt_shape_12656"/>
          <p:cNvSpPr txBox="1"/>
          <p:nvPr/>
        </p:nvSpPr>
        <p:spPr>
          <a:xfrm>
            <a:off x="540119" y="43011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乙两人练习百米赛跑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7m/s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cb44"/>
              </a:rPr>
              <a:t>若乙让甲先跑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则乙追上甲需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7" name="yt_table_126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802319"/>
              </p:ext>
            </p:extLst>
          </p:nvPr>
        </p:nvGraphicFramePr>
        <p:xfrm>
          <a:off x="540056" y="5260624"/>
          <a:ext cx="8895716" cy="475488"/>
        </p:xfrm>
        <a:graphic>
          <a:graphicData uri="http://schemas.openxmlformats.org/drawingml/2006/table">
            <a:tbl>
              <a:tblPr/>
              <a:tblGrid>
                <a:gridCol w="2389505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  <a:gridCol w="252444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</a:tbl>
          </a:graphicData>
        </a:graphic>
      </p:graphicFrame>
      <p:pic>
        <p:nvPicPr>
          <p:cNvPr id="3" name="yt_shape_1723613575676">
            <a:extLst>
              <a:ext uri="{FF2B5EF4-FFF2-40B4-BE49-F238E27FC236}">
                <a16:creationId xmlns:a16="http://schemas.microsoft.com/office/drawing/2014/main" id="{EDD1EBC5-3952-6A61-FFB3-9044E92C31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9EF2F0-E87F-2310-1F0E-C4314440FC55}"/>
              </a:ext>
            </a:extLst>
          </p:cNvPr>
          <p:cNvSpPr txBox="1"/>
          <p:nvPr/>
        </p:nvSpPr>
        <p:spPr>
          <a:xfrm>
            <a:off x="6182571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CF0FA9-0FE7-9072-4512-2DCB827C297E}"/>
              </a:ext>
            </a:extLst>
          </p:cNvPr>
          <p:cNvSpPr txBox="1"/>
          <p:nvPr/>
        </p:nvSpPr>
        <p:spPr>
          <a:xfrm>
            <a:off x="3464771" y="47298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9" name="yt_shape_1265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东至县海棠学校单元卷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一列火车长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的速度通过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efb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从火车进入隧道口算起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到这列火车完全通过隧道所需时间是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0" name="yt_table_126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0498"/>
              </p:ext>
            </p:extLst>
          </p:nvPr>
        </p:nvGraphicFramePr>
        <p:xfrm>
          <a:off x="540056" y="1859435"/>
          <a:ext cx="3846830" cy="950976"/>
        </p:xfrm>
        <a:graphic>
          <a:graphicData uri="http://schemas.openxmlformats.org/drawingml/2006/table">
            <a:tbl>
              <a:tblPr/>
              <a:tblGrid>
                <a:gridCol w="2389505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sp>
        <p:nvSpPr>
          <p:cNvPr id="12662" name="yt_shape_12662"/>
          <p:cNvSpPr txBox="1"/>
          <p:nvPr/>
        </p:nvSpPr>
        <p:spPr>
          <a:xfrm>
            <a:off x="540119" y="286098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一艘船从甲码头到乙码头顺流行驶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2e8c"/>
              </a:rPr>
              <a:t>从乙码头返回甲码头逆流行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已知水流的速度是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求船在静水中的平均速度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设船在静水中的平均速度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船在静水中的平均速度是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9E3AFA-503B-2350-25ED-A3381746AF68}"/>
              </a:ext>
            </a:extLst>
          </p:cNvPr>
          <p:cNvSpPr txBox="1"/>
          <p:nvPr/>
        </p:nvSpPr>
        <p:spPr>
          <a:xfrm>
            <a:off x="9289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6004E9-4CF7-76E3-9486-7688A646C5F1}"/>
              </a:ext>
            </a:extLst>
          </p:cNvPr>
          <p:cNvSpPr txBox="1"/>
          <p:nvPr/>
        </p:nvSpPr>
        <p:spPr>
          <a:xfrm>
            <a:off x="450108" y="3765159"/>
            <a:ext cx="598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设船在静水中的平均速度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EC3C32-CD49-E703-D5E8-58FA30A1F6F4}"/>
              </a:ext>
            </a:extLst>
          </p:cNvPr>
          <p:cNvSpPr txBox="1"/>
          <p:nvPr/>
        </p:nvSpPr>
        <p:spPr>
          <a:xfrm>
            <a:off x="450108" y="4240647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53BCC4-7B4E-1D6C-F380-F70383542D9B}"/>
              </a:ext>
            </a:extLst>
          </p:cNvPr>
          <p:cNvSpPr txBox="1"/>
          <p:nvPr/>
        </p:nvSpPr>
        <p:spPr>
          <a:xfrm>
            <a:off x="450108" y="4716135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83D0F2-B52B-8E47-5DC2-AF0D79A1FA14}"/>
              </a:ext>
            </a:extLst>
          </p:cNvPr>
          <p:cNvSpPr txBox="1"/>
          <p:nvPr/>
        </p:nvSpPr>
        <p:spPr>
          <a:xfrm>
            <a:off x="450108" y="5191623"/>
            <a:ext cx="5598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船在静水中的平均速度是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6" name="yt_shape_12666"/>
          <p:cNvSpPr txBox="1"/>
          <p:nvPr/>
        </p:nvSpPr>
        <p:spPr>
          <a:xfrm>
            <a:off x="540000" y="900000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列方程时忽略了统一单位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CCB2E5-AEC1-A3EB-C593-3DA2C8E6EB07}"/>
              </a:ext>
            </a:extLst>
          </p:cNvPr>
          <p:cNvSpPr txBox="1"/>
          <p:nvPr/>
        </p:nvSpPr>
        <p:spPr>
          <a:xfrm>
            <a:off x="449989" y="853194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列方程时忽略了统一单位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667" name="yt_shape_12667"/>
          <p:cNvSpPr txBox="1"/>
          <p:nvPr/>
        </p:nvSpPr>
        <p:spPr>
          <a:xfrm>
            <a:off x="540119" y="1394526"/>
            <a:ext cx="11492915" cy="160242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一辆客车和一辆卡车同时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地出发沿同一条公路同向行驶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89c2,isEnd"/>
              </a:rPr>
              <a:t>客车的行驶速度是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卡车的行驶速度是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客车比卡车早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ae06,isEnd"/>
              </a:rPr>
              <a:t>两地间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由题意可列方程为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96A4ED-879C-03BF-6C8E-114338A13615}"/>
                  </a:ext>
                </a:extLst>
              </p:cNvPr>
              <p:cNvSpPr txBox="1"/>
              <p:nvPr/>
            </p:nvSpPr>
            <p:spPr>
              <a:xfrm>
                <a:off x="5231658" y="2132856"/>
                <a:ext cx="197554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796A4ED-879C-03BF-6C8E-114338A13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658" y="2132856"/>
                <a:ext cx="1975549" cy="729565"/>
              </a:xfrm>
              <a:prstGeom prst="rect">
                <a:avLst/>
              </a:prstGeom>
              <a:blipFill>
                <a:blip r:embed="rId2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0" name="yt_shape_126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69" name="yt_image_1266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2" name="yt_shape_1267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块完全相同的地板砖拼成一个大长方形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98133,isEnd"/>
              </a:rPr>
              <a:t>地板砖的摆放方式及相关数据如图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则每块地板砖的长为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2673" name="yt_shape_12673" title="H_108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5498" y="2593964"/>
            <a:ext cx="2061003" cy="1372122"/>
            <a:chOff x="0" y="0"/>
            <a:chExt cx="2061003" cy="1372122"/>
          </a:xfrm>
        </p:grpSpPr>
        <p:pic>
          <p:nvPicPr>
            <p:cNvPr id="2" name="yt_image_1267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1003" cy="97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5" name="yt_shape_12675" descr="{&quot;rangeId&quot;:0,&quot;IgnoreLineSpacing&quot;:1}"/>
            <p:cNvSpPr txBox="1"/>
            <p:nvPr/>
          </p:nvSpPr>
          <p:spPr>
            <a:xfrm>
              <a:off x="497220" y="10121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6CBC10-B1B8-A3EC-AFE8-FE7847C73149}"/>
              </a:ext>
            </a:extLst>
          </p:cNvPr>
          <p:cNvSpPr txBox="1"/>
          <p:nvPr/>
        </p:nvSpPr>
        <p:spPr>
          <a:xfrm>
            <a:off x="4412508" y="19108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8CC82-70BE-585E-899A-C822DEC9A546}"/>
              </a:ext>
            </a:extLst>
          </p:cNvPr>
          <p:cNvSpPr txBox="1"/>
          <p:nvPr/>
        </p:nvSpPr>
        <p:spPr>
          <a:xfrm>
            <a:off x="6612782" y="19108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7" name="yt_shape_126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规则图形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不规则图形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个形状大小相同的小长方形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空白部分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d117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则阴影部分的总面积为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679" name="yt_image_12679" title="H_107.55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0373" y="2491102"/>
            <a:ext cx="1611252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1" name="yt_shape_12681"/>
          <p:cNvSpPr txBox="1"/>
          <p:nvPr/>
        </p:nvSpPr>
        <p:spPr>
          <a:xfrm>
            <a:off x="5634334" y="3858947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  <p:graphicFrame>
        <p:nvGraphicFramePr>
          <p:cNvPr id="12682" name="yt_table_126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876407"/>
              </p:ext>
            </p:extLst>
          </p:nvPr>
        </p:nvGraphicFramePr>
        <p:xfrm>
          <a:off x="540056" y="4386776"/>
          <a:ext cx="4504056" cy="950976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785938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3BA65B4-882D-95D7-86C2-8F705EF12166}"/>
              </a:ext>
            </a:extLst>
          </p:cNvPr>
          <p:cNvSpPr txBox="1"/>
          <p:nvPr/>
        </p:nvSpPr>
        <p:spPr>
          <a:xfrm>
            <a:off x="6695142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84" name="yt_shape_12684"/>
              <p:cNvSpPr txBox="1"/>
              <p:nvPr/>
            </p:nvSpPr>
            <p:spPr>
              <a:xfrm>
                <a:off x="540119" y="900000"/>
                <a:ext cx="11492915" cy="32443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某队学生去校外进行训练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他们以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的速度行进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6678"/>
                  </a:rPr>
                  <a:t>学校要将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一个紧急通知传给队长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通讯员从学校出发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骑自行车以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14km/h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d187"/>
                  </a:rPr>
                  <a:t>的速度按相同路线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追上去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通讯员需要多长时间才可以追上学生队伍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忽略队伍长度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设通讯员需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才可以追上学生队伍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通讯员需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10min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才可以追上学生队伍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84" name="yt_shape_12684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44350"/>
              </a:xfrm>
              <a:prstGeom prst="rect">
                <a:avLst/>
              </a:prstGeom>
              <a:blipFill>
                <a:blip r:embed="rId2"/>
                <a:stretch>
                  <a:fillRect l="-1645" t="-1692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11AB6C-2350-3ED5-043D-8A0786674701}"/>
              </a:ext>
            </a:extLst>
          </p:cNvPr>
          <p:cNvSpPr txBox="1"/>
          <p:nvPr/>
        </p:nvSpPr>
        <p:spPr>
          <a:xfrm>
            <a:off x="450108" y="2279658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设通讯员需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才可以追上学生队伍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ABC8C2-3321-6C6C-67B9-FF854AA45D0E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6285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}">
                <a:extLst>
                  <a:ext uri="{FF2B5EF4-FFF2-40B4-BE49-F238E27FC236}">
                    <a16:creationId xmlns:a16="http://schemas.microsoft.com/office/drawing/2014/main" id="{4AABC8C2-3321-6C6C-67B9-FF854AA45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628512" cy="769062"/>
              </a:xfrm>
              <a:prstGeom prst="rect">
                <a:avLst/>
              </a:prstGeom>
              <a:blipFill>
                <a:blip r:embed="rId3"/>
                <a:stretch>
                  <a:fillRect l="-1472" r="-14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ED17BC-2890-027F-1D40-9717330CD706}"/>
                  </a:ext>
                </a:extLst>
              </p:cNvPr>
              <p:cNvSpPr txBox="1"/>
              <p:nvPr/>
            </p:nvSpPr>
            <p:spPr>
              <a:xfrm>
                <a:off x="450108" y="3430596"/>
                <a:ext cx="7277798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通讯员需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要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10min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才可以追上学生队伍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}">
                <a:extLst>
                  <a:ext uri="{FF2B5EF4-FFF2-40B4-BE49-F238E27FC236}">
                    <a16:creationId xmlns:a16="http://schemas.microsoft.com/office/drawing/2014/main" id="{D0ED17BC-2890-027F-1D40-9717330CD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596"/>
                <a:ext cx="7277798" cy="729183"/>
              </a:xfrm>
              <a:prstGeom prst="rect">
                <a:avLst/>
              </a:prstGeom>
              <a:blipFill>
                <a:blip r:embed="rId4"/>
                <a:stretch>
                  <a:fillRect l="-1340" r="-8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0" name="yt_shape_1269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89" name="yt_image_1268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2" name="yt_shape_12692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乙两火车站相距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一列慢车从甲站开出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d61c"/>
              </a:rPr>
              <a:t>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一列快车从乙站开出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每小时行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若两车同时开出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相向而行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7d3"/>
              </a:rPr>
              <a:t>多少小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时两车相遇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小时两车相遇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小时两车相遇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55A1D3-AE6D-81AA-1C5A-5F66E8A4DB90}"/>
              </a:ext>
            </a:extLst>
          </p:cNvPr>
          <p:cNvSpPr txBox="1"/>
          <p:nvPr/>
        </p:nvSpPr>
        <p:spPr>
          <a:xfrm>
            <a:off x="450108" y="2861823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小时两车相遇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6F6587-8881-24DB-DE54-F16AA40D180C}"/>
              </a:ext>
            </a:extLst>
          </p:cNvPr>
          <p:cNvSpPr txBox="1"/>
          <p:nvPr/>
        </p:nvSpPr>
        <p:spPr>
          <a:xfrm>
            <a:off x="450108" y="3337311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A77695-0794-A267-ABEF-E05A7836B25E}"/>
              </a:ext>
            </a:extLst>
          </p:cNvPr>
          <p:cNvSpPr txBox="1"/>
          <p:nvPr/>
        </p:nvSpPr>
        <p:spPr>
          <a:xfrm>
            <a:off x="450108" y="3812799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小时两车相遇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1674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