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5" r:id="rId6"/>
    <p:sldId id="319" r:id="rId7"/>
    <p:sldId id="325" r:id="rId8"/>
    <p:sldId id="321" r:id="rId9"/>
    <p:sldId id="322" r:id="rId10"/>
    <p:sldId id="327" r:id="rId11"/>
    <p:sldId id="323" r:id="rId12"/>
    <p:sldId id="324" r:id="rId13"/>
    <p:sldId id="32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3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1" name="yt_shape_15151"/>
          <p:cNvSpPr txBox="1"/>
          <p:nvPr/>
        </p:nvSpPr>
        <p:spPr>
          <a:xfrm>
            <a:off x="540000" y="900000"/>
            <a:ext cx="55143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下列各对数是互为倒数的是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53" name="yt_table_15153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4604667"/>
                  </p:ext>
                </p:extLst>
              </p:nvPr>
            </p:nvGraphicFramePr>
            <p:xfrm>
              <a:off x="540056" y="1858606"/>
              <a:ext cx="5978843" cy="1267714"/>
            </p:xfrm>
            <a:graphic>
              <a:graphicData uri="http://schemas.openxmlformats.org/drawingml/2006/table">
                <a:tbl>
                  <a:tblPr/>
                  <a:tblGrid>
                    <a:gridCol w="4005580">
                      <a:extLst>
                        <a:ext uri="{9D8B030D-6E8A-4147-A177-3AD203B41FA5}">
                          <a16:colId xmlns:a16="http://schemas.microsoft.com/office/drawing/2014/main" val="10894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89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153" name="yt_table_15153" descr="{&quot;rangeId&quot;:2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94604667"/>
                  </p:ext>
                </p:extLst>
              </p:nvPr>
            </p:nvGraphicFramePr>
            <p:xfrm>
              <a:off x="540056" y="1858606"/>
              <a:ext cx="5978843" cy="1267714"/>
            </p:xfrm>
            <a:graphic>
              <a:graphicData uri="http://schemas.openxmlformats.org/drawingml/2006/table">
                <a:tbl>
                  <a:tblPr/>
                  <a:tblGrid>
                    <a:gridCol w="4005580">
                      <a:extLst>
                        <a:ext uri="{9D8B030D-6E8A-4147-A177-3AD203B41FA5}">
                          <a16:colId xmlns:a16="http://schemas.microsoft.com/office/drawing/2014/main" val="10894"/>
                        </a:ext>
                      </a:extLst>
                    </a:gridCol>
                    <a:gridCol w="1973263">
                      <a:extLst>
                        <a:ext uri="{9D8B030D-6E8A-4147-A177-3AD203B41FA5}">
                          <a16:colId xmlns:a16="http://schemas.microsoft.com/office/drawing/2014/main" val="1089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308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49240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154" name="yt_shape_15154"/>
          <p:cNvSpPr txBox="1"/>
          <p:nvPr/>
        </p:nvSpPr>
        <p:spPr>
          <a:xfrm>
            <a:off x="540000" y="3176828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下列运算结果为正数的是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55" name="yt_table_151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783741"/>
              </p:ext>
            </p:extLst>
          </p:nvPr>
        </p:nvGraphicFramePr>
        <p:xfrm>
          <a:off x="540056" y="3656131"/>
          <a:ext cx="5935980" cy="950976"/>
        </p:xfrm>
        <a:graphic>
          <a:graphicData uri="http://schemas.openxmlformats.org/drawingml/2006/table">
            <a:tbl>
              <a:tblPr/>
              <a:tblGrid>
                <a:gridCol w="400558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A84453-95D3-19D3-A5C2-A03DCB0B3D2F}"/>
              </a:ext>
            </a:extLst>
          </p:cNvPr>
          <p:cNvSpPr txBox="1"/>
          <p:nvPr/>
        </p:nvSpPr>
        <p:spPr>
          <a:xfrm>
            <a:off x="50981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48F996-E195-1DD4-2E62-F95A3D9987DF}"/>
              </a:ext>
            </a:extLst>
          </p:cNvPr>
          <p:cNvSpPr txBox="1"/>
          <p:nvPr/>
        </p:nvSpPr>
        <p:spPr>
          <a:xfrm>
            <a:off x="4793389" y="31300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1" name="yt_shape_15211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晓芬和晓晨利用温差来测量一座山峰的高度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b352"/>
              </a:rPr>
              <a:t>晓芬在山脚测得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晓晨在山顶测得温度为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若该山区高度每升高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9332"/>
              </a:rPr>
              <a:t>气温大约下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请你帮他们求出这座山峰的高度大约是多少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即这座山峰的高度大约为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2500m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7FF1C2-F14E-89AC-6B8E-10198FD9CBB6}"/>
              </a:ext>
            </a:extLst>
          </p:cNvPr>
          <p:cNvSpPr txBox="1"/>
          <p:nvPr/>
        </p:nvSpPr>
        <p:spPr>
          <a:xfrm>
            <a:off x="450108" y="2279658"/>
            <a:ext cx="430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34F4A6-774B-5841-CA02-F8659FF11501}"/>
              </a:ext>
            </a:extLst>
          </p:cNvPr>
          <p:cNvSpPr txBox="1"/>
          <p:nvPr/>
        </p:nvSpPr>
        <p:spPr>
          <a:xfrm>
            <a:off x="450108" y="2755146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65DA82-A7AD-A76C-0371-F3F0B514996A}"/>
              </a:ext>
            </a:extLst>
          </p:cNvPr>
          <p:cNvSpPr txBox="1"/>
          <p:nvPr/>
        </p:nvSpPr>
        <p:spPr>
          <a:xfrm>
            <a:off x="450108" y="3230634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即这座山峰的高度大约为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2500m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16" name="yt_shape_15216"/>
              <p:cNvSpPr txBox="1"/>
              <p:nvPr/>
            </p:nvSpPr>
            <p:spPr>
              <a:xfrm>
                <a:off x="540119" y="900000"/>
                <a:ext cx="11492915" cy="44782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仔细观察下列三组数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第三组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每一组数是按什么规律排列的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第二组数与第一组数有什么关系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第一组数是按正整数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的平方数的顺序排列的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6876"/>
                  </a:rPr>
                  <a:t>，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第二组数是由第一组的每个数减去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再取差的相反数得到的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3_0d002"/>
                  </a:rPr>
                  <a:t>），－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16" name="yt_shape_15216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8277"/>
              </a:xfrm>
              <a:prstGeom prst="rect">
                <a:avLst/>
              </a:prstGeom>
              <a:blipFill>
                <a:blip r:embed="rId2"/>
                <a:stretch>
                  <a:fillRect l="-1645" t="-1226" b="-3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EFFF081-94E0-0587-052D-7C3A892AC546}"/>
              </a:ext>
            </a:extLst>
          </p:cNvPr>
          <p:cNvSpPr txBox="1"/>
          <p:nvPr/>
        </p:nvSpPr>
        <p:spPr>
          <a:xfrm>
            <a:off x="450108" y="3437327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第一组数是按正整数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的平方数的顺序排列的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86876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580B61-DB90-52C7-0DD7-4B2D5EE2F0AD}"/>
              </a:ext>
            </a:extLst>
          </p:cNvPr>
          <p:cNvSpPr txBox="1"/>
          <p:nvPr/>
        </p:nvSpPr>
        <p:spPr>
          <a:xfrm>
            <a:off x="450108" y="3912815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B1263A-3018-9E58-2B3C-C14A246ECC12}"/>
              </a:ext>
            </a:extLst>
          </p:cNvPr>
          <p:cNvSpPr txBox="1"/>
          <p:nvPr/>
        </p:nvSpPr>
        <p:spPr>
          <a:xfrm>
            <a:off x="450108" y="4388303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第二组数是由第一组的每个数减去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再取差的相反数得到的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0d002"/>
              </a:rPr>
              <a:t>），－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6B88C6-8FCA-CC4D-BAEB-039BFE4AA55B}"/>
              </a:ext>
            </a:extLst>
          </p:cNvPr>
          <p:cNvSpPr txBox="1"/>
          <p:nvPr/>
        </p:nvSpPr>
        <p:spPr>
          <a:xfrm>
            <a:off x="450108" y="4863791"/>
            <a:ext cx="80540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21" name="yt_shape_15221"/>
              <p:cNvSpPr txBox="1"/>
              <p:nvPr/>
            </p:nvSpPr>
            <p:spPr>
              <a:xfrm>
                <a:off x="540000" y="900000"/>
                <a:ext cx="9800825" cy="4259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按第三组数的排列规律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两个数分别是多少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第三组数的规律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为奇数时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为偶数时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所以这组数的第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个数是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取每组的第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计算这三个数的和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21" name="yt_shape_15221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00825" cy="4259115"/>
              </a:xfrm>
              <a:prstGeom prst="rect">
                <a:avLst/>
              </a:prstGeom>
              <a:blipFill>
                <a:blip r:embed="rId2"/>
                <a:stretch>
                  <a:fillRect l="-1929" t="-1289" r="-871" b="-1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B3F67A-F053-273C-71C3-C9D4E1D5928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88612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第三组数的规律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CCB3F67A-F053-273C-71C3-C9D4E1D592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886124" cy="775793"/>
              </a:xfrm>
              <a:prstGeom prst="rect">
                <a:avLst/>
              </a:prstGeom>
              <a:blipFill>
                <a:blip r:embed="rId3"/>
                <a:stretch>
                  <a:fillRect l="-986" r="-8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7F478F-7377-E46A-2ADA-0463353C6D8A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4985766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为奇数时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mathAnswerShape': 1}">
                <a:extLst>
                  <a:ext uri="{FF2B5EF4-FFF2-40B4-BE49-F238E27FC236}">
                    <a16:creationId xmlns:a16="http://schemas.microsoft.com/office/drawing/2014/main" id="{2C7F478F-7377-E46A-2ADA-0463353C6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4985766" cy="729882"/>
              </a:xfrm>
              <a:prstGeom prst="rect">
                <a:avLst/>
              </a:prstGeom>
              <a:blipFill>
                <a:blip r:embed="rId4"/>
                <a:stretch>
                  <a:fillRect l="-1956" r="-183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6B31EC-DE46-6784-9C82-75F9C0F8F624}"/>
                  </a:ext>
                </a:extLst>
              </p:cNvPr>
              <p:cNvSpPr txBox="1"/>
              <p:nvPr/>
            </p:nvSpPr>
            <p:spPr>
              <a:xfrm>
                <a:off x="449989" y="2647133"/>
                <a:ext cx="4833366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为偶数时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mathAnswerShape': 1}">
                <a:extLst>
                  <a:ext uri="{FF2B5EF4-FFF2-40B4-BE49-F238E27FC236}">
                    <a16:creationId xmlns:a16="http://schemas.microsoft.com/office/drawing/2014/main" id="{2A6B31EC-DE46-6784-9C82-75F9C0F8F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7133"/>
                <a:ext cx="4833366" cy="729882"/>
              </a:xfrm>
              <a:prstGeom prst="rect">
                <a:avLst/>
              </a:prstGeom>
              <a:blipFill>
                <a:blip r:embed="rId5"/>
                <a:stretch>
                  <a:fillRect l="-2018" r="-189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E341F0-69D0-7DF9-76F7-EF2F0BCE0D63}"/>
                  </a:ext>
                </a:extLst>
              </p:cNvPr>
              <p:cNvSpPr txBox="1"/>
              <p:nvPr/>
            </p:nvSpPr>
            <p:spPr>
              <a:xfrm>
                <a:off x="449989" y="3283403"/>
                <a:ext cx="6371336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所以这组数的第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个数是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, 'mathAnswerShape': 1}">
                <a:extLst>
                  <a:ext uri="{FF2B5EF4-FFF2-40B4-BE49-F238E27FC236}">
                    <a16:creationId xmlns:a16="http://schemas.microsoft.com/office/drawing/2014/main" id="{BEE341F0-69D0-7DF9-76F7-EF2F0BCE0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3403"/>
                <a:ext cx="6371336" cy="769315"/>
              </a:xfrm>
              <a:prstGeom prst="rect">
                <a:avLst/>
              </a:prstGeom>
              <a:blipFill>
                <a:blip r:embed="rId6"/>
                <a:stretch>
                  <a:fillRect l="-1531" r="-14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1AFABD4-0EC2-4E0A-72A0-34933C195E70}"/>
                  </a:ext>
                </a:extLst>
              </p:cNvPr>
              <p:cNvSpPr txBox="1"/>
              <p:nvPr/>
            </p:nvSpPr>
            <p:spPr>
              <a:xfrm>
                <a:off x="449989" y="4434594"/>
                <a:ext cx="715683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51AFABD4-0EC2-4E0A-72A0-34933C195E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4594"/>
                <a:ext cx="7156831" cy="730136"/>
              </a:xfrm>
              <a:prstGeom prst="rect">
                <a:avLst/>
              </a:prstGeom>
              <a:blipFill>
                <a:blip r:embed="rId7"/>
                <a:stretch>
                  <a:fillRect l="-1363" r="-127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7" name="yt_shape_15157"/>
          <p:cNvSpPr txBox="1"/>
          <p:nvPr/>
        </p:nvSpPr>
        <p:spPr>
          <a:xfrm>
            <a:off x="540000" y="900000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用四舍五入法按要求对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060287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分别取近似值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下列各项中错误的是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58" name="yt_table_151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69392"/>
              </p:ext>
            </p:extLst>
          </p:nvPr>
        </p:nvGraphicFramePr>
        <p:xfrm>
          <a:off x="540056" y="1379303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精确到百分位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精确到千分位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0603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1"/>
                  </a:ext>
                </a:extLst>
              </a:tr>
            </a:tbl>
          </a:graphicData>
        </a:graphic>
      </p:graphicFrame>
      <p:sp>
        <p:nvSpPr>
          <p:cNvPr id="15160" name="yt_shape_15160"/>
          <p:cNvSpPr txBox="1"/>
          <p:nvPr/>
        </p:nvSpPr>
        <p:spPr>
          <a:xfrm>
            <a:off x="540000" y="3331623"/>
            <a:ext cx="5788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61" name="yt_table_151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32640"/>
              </p:ext>
            </p:extLst>
          </p:nvPr>
        </p:nvGraphicFramePr>
        <p:xfrm>
          <a:off x="540056" y="3810926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"/>
                  </a:ext>
                </a:extLst>
              </a:tr>
            </a:tbl>
          </a:graphicData>
        </a:graphic>
      </p:graphicFrame>
      <p:sp>
        <p:nvSpPr>
          <p:cNvPr id="15163" name="yt_shape_15163"/>
          <p:cNvSpPr txBox="1"/>
          <p:nvPr/>
        </p:nvSpPr>
        <p:spPr>
          <a:xfrm>
            <a:off x="540119" y="43370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184a4"/>
              </a:rPr>
              <a:t>，…，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根据规律你认为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的末位数字是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64" name="yt_table_151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786612"/>
              </p:ext>
            </p:extLst>
          </p:nvPr>
        </p:nvGraphicFramePr>
        <p:xfrm>
          <a:off x="540056" y="5296532"/>
          <a:ext cx="8267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640AA82-DCA2-65F5-4C94-EE963B76EC99}"/>
              </a:ext>
            </a:extLst>
          </p:cNvPr>
          <p:cNvSpPr txBox="1"/>
          <p:nvPr/>
        </p:nvSpPr>
        <p:spPr>
          <a:xfrm>
            <a:off x="10584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A86D44-AEB9-F8C2-4776-29452A7CBDBE}"/>
              </a:ext>
            </a:extLst>
          </p:cNvPr>
          <p:cNvSpPr txBox="1"/>
          <p:nvPr/>
        </p:nvSpPr>
        <p:spPr>
          <a:xfrm>
            <a:off x="5352189" y="32848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97E016-3B1F-6B8A-B87A-840F4B3DF134}"/>
              </a:ext>
            </a:extLst>
          </p:cNvPr>
          <p:cNvSpPr txBox="1"/>
          <p:nvPr/>
        </p:nvSpPr>
        <p:spPr>
          <a:xfrm>
            <a:off x="5580908" y="47657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6" name="yt_shape_15166"/>
          <p:cNvSpPr txBox="1"/>
          <p:nvPr/>
        </p:nvSpPr>
        <p:spPr>
          <a:xfrm>
            <a:off x="540119" y="900000"/>
            <a:ext cx="11492915" cy="23129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二、填空题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由四舍五入法得到的近似数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贵港市中考改编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第七次全国人口普查公布的我国总人口数约为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bc5c,isEnd"/>
              </a:rPr>
              <a:t>1411780000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1411780000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如图是一个简单的数值运算程序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输出的数值为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170" name="yt_image_15170" title="H_26.7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5163" y="3594852"/>
            <a:ext cx="4081674" cy="33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2A5C0C-77FF-D5AA-B46E-325697B09598}"/>
              </a:ext>
            </a:extLst>
          </p:cNvPr>
          <p:cNvSpPr txBox="1"/>
          <p:nvPr/>
        </p:nvSpPr>
        <p:spPr>
          <a:xfrm>
            <a:off x="70795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200BF8-8191-F316-FFF7-B314D9525A42}"/>
              </a:ext>
            </a:extLst>
          </p:cNvPr>
          <p:cNvSpPr txBox="1"/>
          <p:nvPr/>
        </p:nvSpPr>
        <p:spPr>
          <a:xfrm>
            <a:off x="6534804" y="2279658"/>
            <a:ext cx="2251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41178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D5140-A3DE-05FC-31E8-38223736EBD7}"/>
              </a:ext>
            </a:extLst>
          </p:cNvPr>
          <p:cNvSpPr txBox="1"/>
          <p:nvPr/>
        </p:nvSpPr>
        <p:spPr>
          <a:xfrm>
            <a:off x="10662496" y="2755146"/>
            <a:ext cx="690088" cy="45783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91e7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2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2" name="yt_shape_15172"/>
              <p:cNvSpPr txBox="1"/>
              <p:nvPr/>
            </p:nvSpPr>
            <p:spPr>
              <a:xfrm>
                <a:off x="540119" y="900000"/>
                <a:ext cx="11492915" cy="3155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7cd2,isEnd"/>
                  </a:rPr>
                  <a:t>d</a:t>
                </a:r>
                <a:b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规定一种新运算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d643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72" name="yt_shape_15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155159"/>
              </a:xfrm>
              <a:prstGeom prst="rect">
                <a:avLst/>
              </a:prstGeom>
              <a:blipFill>
                <a:blip r:embed="rId2"/>
                <a:stretch>
                  <a:fillRect l="-1645" b="-5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98B94F6-A989-0ED7-35A8-D5C406CE1DBA}"/>
                  </a:ext>
                </a:extLst>
              </p:cNvPr>
              <p:cNvSpPr txBox="1"/>
              <p:nvPr/>
            </p:nvSpPr>
            <p:spPr>
              <a:xfrm>
                <a:off x="1716933" y="1443693"/>
                <a:ext cx="66109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798B94F6-A989-0ED7-35A8-D5C406CE1D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933" y="1443693"/>
                <a:ext cx="661099" cy="7728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A5A5FA-ACB3-09DA-88C6-BB5E855F3E00}"/>
                  </a:ext>
                </a:extLst>
              </p:cNvPr>
              <p:cNvSpPr txBox="1"/>
              <p:nvPr/>
            </p:nvSpPr>
            <p:spPr>
              <a:xfrm>
                <a:off x="10562482" y="2203839"/>
                <a:ext cx="661099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56A5A5FA-ACB3-09DA-88C6-BB5E855F3E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2482" y="2203839"/>
                <a:ext cx="661099" cy="7675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5B80151-049A-9450-FF17-671522097745}"/>
              </a:ext>
            </a:extLst>
          </p:cNvPr>
          <p:cNvCxnSpPr/>
          <p:nvPr/>
        </p:nvCxnSpPr>
        <p:spPr>
          <a:xfrm>
            <a:off x="10300069" y="294362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A748BF5-FD21-A9BF-9411-D7468F4680AE}"/>
              </a:ext>
            </a:extLst>
          </p:cNvPr>
          <p:cNvSpPr txBox="1"/>
          <p:nvPr/>
        </p:nvSpPr>
        <p:spPr>
          <a:xfrm>
            <a:off x="5403108" y="355346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0" name="yt_shape_15180"/>
              <p:cNvSpPr txBox="1"/>
              <p:nvPr/>
            </p:nvSpPr>
            <p:spPr>
              <a:xfrm>
                <a:off x="540000" y="900000"/>
                <a:ext cx="6402394" cy="43910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80" name="yt_shape_15180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02394" cy="4391074"/>
              </a:xfrm>
              <a:prstGeom prst="rect">
                <a:avLst/>
              </a:prstGeom>
              <a:blipFill>
                <a:blip r:embed="rId2"/>
                <a:stretch>
                  <a:fillRect l="-2952" t="-1250" r="-1905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7B953A-2A18-DCB1-3A83-7A2367B805BB}"/>
              </a:ext>
            </a:extLst>
          </p:cNvPr>
          <p:cNvSpPr txBox="1"/>
          <p:nvPr/>
        </p:nvSpPr>
        <p:spPr>
          <a:xfrm>
            <a:off x="449989" y="247904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92F547-8916-F9E9-A608-60389ED05958}"/>
              </a:ext>
            </a:extLst>
          </p:cNvPr>
          <p:cNvSpPr txBox="1"/>
          <p:nvPr/>
        </p:nvSpPr>
        <p:spPr>
          <a:xfrm>
            <a:off x="449989" y="29545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F49EC6B-5405-122A-9B34-1F2F6249C0B0}"/>
                  </a:ext>
                </a:extLst>
              </p:cNvPr>
              <p:cNvSpPr txBox="1"/>
              <p:nvPr/>
            </p:nvSpPr>
            <p:spPr>
              <a:xfrm>
                <a:off x="449989" y="4102997"/>
                <a:ext cx="37233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AF49EC6B-5405-122A-9B34-1F2F6249C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2997"/>
                <a:ext cx="3723386" cy="768046"/>
              </a:xfrm>
              <a:prstGeom prst="rect">
                <a:avLst/>
              </a:prstGeom>
              <a:blipFill>
                <a:blip r:embed="rId3"/>
                <a:stretch>
                  <a:fillRect l="-26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62C5C6-5333-35BA-B073-F6B80F2A158C}"/>
              </a:ext>
            </a:extLst>
          </p:cNvPr>
          <p:cNvSpPr txBox="1"/>
          <p:nvPr/>
        </p:nvSpPr>
        <p:spPr>
          <a:xfrm>
            <a:off x="449989" y="4777431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87" name="yt_shape_15187"/>
              <p:cNvSpPr txBox="1"/>
              <p:nvPr/>
            </p:nvSpPr>
            <p:spPr>
              <a:xfrm>
                <a:off x="540000" y="900000"/>
                <a:ext cx="7449155" cy="5685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87" name="yt_shape_1518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9155" cy="5685211"/>
              </a:xfrm>
              <a:prstGeom prst="rect">
                <a:avLst/>
              </a:prstGeom>
              <a:blipFill>
                <a:blip r:embed="rId2"/>
                <a:stretch>
                  <a:fillRect l="-2537" r="-1473" b="-2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AB6A95-1252-3682-D525-C595D6D687CF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671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83AB6A95-1252-3682-D525-C595D6D68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671123" cy="765061"/>
              </a:xfrm>
              <a:prstGeom prst="rect">
                <a:avLst/>
              </a:prstGeom>
              <a:blipFill>
                <a:blip r:embed="rId3"/>
                <a:stretch>
                  <a:fillRect l="-2089" r="-20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00B5E7-1A9A-F8AE-820B-22927C69B6E3}"/>
                  </a:ext>
                </a:extLst>
              </p:cNvPr>
              <p:cNvSpPr txBox="1"/>
              <p:nvPr/>
            </p:nvSpPr>
            <p:spPr>
              <a:xfrm>
                <a:off x="449989" y="2196092"/>
                <a:ext cx="3523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4700B5E7-1A9A-F8AE-820B-22927C69B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6092"/>
                <a:ext cx="3523361" cy="765061"/>
              </a:xfrm>
              <a:prstGeom prst="rect">
                <a:avLst/>
              </a:prstGeom>
              <a:blipFill>
                <a:blip r:embed="rId4"/>
                <a:stretch>
                  <a:fillRect l="-2768" r="-259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5FBE15-0D56-0775-706F-D195C00F5766}"/>
                  </a:ext>
                </a:extLst>
              </p:cNvPr>
              <p:cNvSpPr txBox="1"/>
              <p:nvPr/>
            </p:nvSpPr>
            <p:spPr>
              <a:xfrm>
                <a:off x="449989" y="2867541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365FBE15-0D56-0775-706F-D195C00F5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7541"/>
                <a:ext cx="1165924" cy="766077"/>
              </a:xfrm>
              <a:prstGeom prst="rect">
                <a:avLst/>
              </a:prstGeom>
              <a:blipFill>
                <a:blip r:embed="rId5"/>
                <a:stretch>
                  <a:fillRect l="-8377" r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6F57A1-FBDF-CBE2-1ECA-C76664595289}"/>
                  </a:ext>
                </a:extLst>
              </p:cNvPr>
              <p:cNvSpPr txBox="1"/>
              <p:nvPr/>
            </p:nvSpPr>
            <p:spPr>
              <a:xfrm>
                <a:off x="449989" y="3540006"/>
                <a:ext cx="9897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C16F57A1-FBDF-CBE2-1ECA-C76664595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0006"/>
                <a:ext cx="989711" cy="772808"/>
              </a:xfrm>
              <a:prstGeom prst="rect">
                <a:avLst/>
              </a:prstGeom>
              <a:blipFill>
                <a:blip r:embed="rId6"/>
                <a:stretch>
                  <a:fillRect l="-9877" r="-98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CBAA1A2-1A25-49EC-7B4E-0B3A874A3EB0}"/>
                  </a:ext>
                </a:extLst>
              </p:cNvPr>
              <p:cNvSpPr txBox="1"/>
              <p:nvPr/>
            </p:nvSpPr>
            <p:spPr>
              <a:xfrm>
                <a:off x="449989" y="4901383"/>
                <a:ext cx="75571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9CBAA1A2-1A25-49EC-7B4E-0B3A874A3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1383"/>
                <a:ext cx="7557198" cy="775792"/>
              </a:xfrm>
              <a:prstGeom prst="rect">
                <a:avLst/>
              </a:prstGeom>
              <a:blipFill>
                <a:blip r:embed="rId7"/>
                <a:stretch>
                  <a:fillRect l="-1290" r="-121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AB78628-F717-A2A0-63D9-8A9B7AF0D206}"/>
              </a:ext>
            </a:extLst>
          </p:cNvPr>
          <p:cNvSpPr txBox="1"/>
          <p:nvPr/>
        </p:nvSpPr>
        <p:spPr>
          <a:xfrm>
            <a:off x="449989" y="558356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50BD7C-6AB3-5C3E-187B-86B86DC9091C}"/>
              </a:ext>
            </a:extLst>
          </p:cNvPr>
          <p:cNvSpPr txBox="1"/>
          <p:nvPr/>
        </p:nvSpPr>
        <p:spPr>
          <a:xfrm>
            <a:off x="449989" y="605905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5" name="yt_shape_15195"/>
          <p:cNvSpPr txBox="1"/>
          <p:nvPr/>
        </p:nvSpPr>
        <p:spPr>
          <a:xfrm>
            <a:off x="540000" y="900000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请你参考黑板中小明的讲解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用运算律简便计算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196" name="yt_image_15196" title="H_70.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1190" y="1531667"/>
            <a:ext cx="4729618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00" name="yt_shape_15200"/>
              <p:cNvSpPr txBox="1"/>
              <p:nvPr/>
            </p:nvSpPr>
            <p:spPr>
              <a:xfrm>
                <a:off x="540000" y="2476083"/>
                <a:ext cx="6206635" cy="422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14985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00" name="yt_shape_15200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6083"/>
                <a:ext cx="6206635" cy="4226222"/>
              </a:xfrm>
              <a:prstGeom prst="rect">
                <a:avLst/>
              </a:prstGeom>
              <a:blipFill>
                <a:blip r:embed="rId3"/>
                <a:stretch>
                  <a:fillRect l="-3045" t="-1154" r="-1965" b="-3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DD2957-9287-E380-769D-723765A8B4AA}"/>
              </a:ext>
            </a:extLst>
          </p:cNvPr>
          <p:cNvSpPr txBox="1"/>
          <p:nvPr/>
        </p:nvSpPr>
        <p:spPr>
          <a:xfrm>
            <a:off x="449989" y="2904765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45B954-9AAF-1948-5B3B-9612E77DE2D3}"/>
              </a:ext>
            </a:extLst>
          </p:cNvPr>
          <p:cNvSpPr txBox="1"/>
          <p:nvPr/>
        </p:nvSpPr>
        <p:spPr>
          <a:xfrm>
            <a:off x="449989" y="3380253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3B10A2-987F-E3BA-E0FC-D6B2F8DE0AD2}"/>
              </a:ext>
            </a:extLst>
          </p:cNvPr>
          <p:cNvSpPr txBox="1"/>
          <p:nvPr/>
        </p:nvSpPr>
        <p:spPr>
          <a:xfrm>
            <a:off x="449989" y="38557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3B0D4F-D1DE-F3E2-9576-30D2A7C36C34}"/>
                  </a:ext>
                </a:extLst>
              </p:cNvPr>
              <p:cNvSpPr txBox="1"/>
              <p:nvPr/>
            </p:nvSpPr>
            <p:spPr>
              <a:xfrm>
                <a:off x="449989" y="5006679"/>
                <a:ext cx="5853747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}">
                <a:extLst>
                  <a:ext uri="{FF2B5EF4-FFF2-40B4-BE49-F238E27FC236}">
                    <a16:creationId xmlns:a16="http://schemas.microsoft.com/office/drawing/2014/main" id="{253B0D4F-D1DE-F3E2-9576-30D2A7C36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6679"/>
                <a:ext cx="5853747" cy="801700"/>
              </a:xfrm>
              <a:prstGeom prst="rect">
                <a:avLst/>
              </a:prstGeom>
              <a:blipFill>
                <a:blip r:embed="rId4"/>
                <a:stretch>
                  <a:fillRect l="-1667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BC2E3A4-1570-9E8A-FACE-A5E7F0577686}"/>
              </a:ext>
            </a:extLst>
          </p:cNvPr>
          <p:cNvSpPr txBox="1"/>
          <p:nvPr/>
        </p:nvSpPr>
        <p:spPr>
          <a:xfrm>
            <a:off x="449989" y="571476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37CE55-1CE8-1464-BD0D-354CB786C0C1}"/>
              </a:ext>
            </a:extLst>
          </p:cNvPr>
          <p:cNvSpPr txBox="1"/>
          <p:nvPr/>
        </p:nvSpPr>
        <p:spPr>
          <a:xfrm>
            <a:off x="449989" y="619025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4" name="yt_shape_15204"/>
          <p:cNvSpPr txBox="1"/>
          <p:nvPr/>
        </p:nvSpPr>
        <p:spPr>
          <a:xfrm>
            <a:off x="540000" y="900000"/>
            <a:ext cx="591187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4D9D14-1C33-8F49-4192-B7EE04AE81F7}"/>
              </a:ext>
            </a:extLst>
          </p:cNvPr>
          <p:cNvSpPr txBox="1"/>
          <p:nvPr/>
        </p:nvSpPr>
        <p:spPr>
          <a:xfrm>
            <a:off x="449989" y="1804170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8DDF40-96FD-A50A-66FC-45010DD83D29}"/>
              </a:ext>
            </a:extLst>
          </p:cNvPr>
          <p:cNvSpPr txBox="1"/>
          <p:nvPr/>
        </p:nvSpPr>
        <p:spPr>
          <a:xfrm>
            <a:off x="449989" y="2279658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ECF91C-A4AD-F363-605F-DB8BBB526F73}"/>
              </a:ext>
            </a:extLst>
          </p:cNvPr>
          <p:cNvSpPr txBox="1"/>
          <p:nvPr/>
        </p:nvSpPr>
        <p:spPr>
          <a:xfrm>
            <a:off x="449989" y="2755146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07" name="yt_shape_15207"/>
              <p:cNvSpPr txBox="1"/>
              <p:nvPr/>
            </p:nvSpPr>
            <p:spPr>
              <a:xfrm>
                <a:off x="540000" y="900000"/>
                <a:ext cx="5270674" cy="3354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07" name="yt_shape_1520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70674" cy="3354957"/>
              </a:xfrm>
              <a:prstGeom prst="rect">
                <a:avLst/>
              </a:prstGeom>
              <a:blipFill>
                <a:blip r:embed="rId2"/>
                <a:stretch>
                  <a:fillRect l="-3588" r="-2662" b="-4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18B405-2E87-6D85-E269-4F4AB44D1E35}"/>
              </a:ext>
            </a:extLst>
          </p:cNvPr>
          <p:cNvSpPr txBox="1"/>
          <p:nvPr/>
        </p:nvSpPr>
        <p:spPr>
          <a:xfrm>
            <a:off x="449989" y="1489337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26B077-87D3-562A-4FE3-C922EC3E7107}"/>
                  </a:ext>
                </a:extLst>
              </p:cNvPr>
              <p:cNvSpPr txBox="1"/>
              <p:nvPr/>
            </p:nvSpPr>
            <p:spPr>
              <a:xfrm>
                <a:off x="449989" y="1964825"/>
                <a:ext cx="2957258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8626B077-87D3-562A-4FE3-C922EC3E7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4825"/>
                <a:ext cx="2957258" cy="729755"/>
              </a:xfrm>
              <a:prstGeom prst="rect">
                <a:avLst/>
              </a:prstGeom>
              <a:blipFill>
                <a:blip r:embed="rId3"/>
                <a:stretch>
                  <a:fillRect l="-3299" r="-1443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9FE7D4-BFE7-A347-666E-0FFCD37FC7B3}"/>
                  </a:ext>
                </a:extLst>
              </p:cNvPr>
              <p:cNvSpPr txBox="1"/>
              <p:nvPr/>
            </p:nvSpPr>
            <p:spPr>
              <a:xfrm>
                <a:off x="449989" y="2600968"/>
                <a:ext cx="27502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179FE7D4-BFE7-A347-666E-0FFCD37FC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00968"/>
                <a:ext cx="2750249" cy="768490"/>
              </a:xfrm>
              <a:prstGeom prst="rect">
                <a:avLst/>
              </a:prstGeom>
              <a:blipFill>
                <a:blip r:embed="rId4"/>
                <a:stretch>
                  <a:fillRect l="-3548" r="-15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C6F8E0C-0031-8F79-D3D4-113AC3F82A00}"/>
              </a:ext>
            </a:extLst>
          </p:cNvPr>
          <p:cNvSpPr txBox="1"/>
          <p:nvPr/>
        </p:nvSpPr>
        <p:spPr>
          <a:xfrm>
            <a:off x="449989" y="32758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AC2E29-2AFB-A940-4025-C9F1B771A8A9}"/>
              </a:ext>
            </a:extLst>
          </p:cNvPr>
          <p:cNvSpPr txBox="1"/>
          <p:nvPr/>
        </p:nvSpPr>
        <p:spPr>
          <a:xfrm>
            <a:off x="449989" y="37513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Microsoft Office PowerPoint</Application>
  <PresentationFormat>宽屏</PresentationFormat>
  <Paragraphs>141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9</cp:revision>
  <dcterms:created xsi:type="dcterms:W3CDTF">2024-08-14T05:26:56Z</dcterms:created>
  <dcterms:modified xsi:type="dcterms:W3CDTF">2024-08-15T07:15:27Z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