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1" r:id="rId6"/>
    <p:sldId id="313" r:id="rId7"/>
    <p:sldId id="314" r:id="rId8"/>
    <p:sldId id="315" r:id="rId9"/>
    <p:sldId id="317" r:id="rId10"/>
    <p:sldId id="323" r:id="rId11"/>
    <p:sldId id="324" r:id="rId12"/>
    <p:sldId id="330" r:id="rId13"/>
    <p:sldId id="326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8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4" name="yt_shape_1200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03" name="yt_image_1200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6" name="yt_shape_12006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降幂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升幂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排列</a:t>
            </a:r>
          </a:p>
        </p:txBody>
      </p:sp>
      <p:sp>
        <p:nvSpPr>
          <p:cNvPr id="12007" name="yt_shape_12007"/>
          <p:cNvSpPr txBox="1"/>
          <p:nvPr/>
        </p:nvSpPr>
        <p:spPr>
          <a:xfrm>
            <a:off x="540000" y="1971599"/>
            <a:ext cx="94112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8" name="yt_table_120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966578"/>
              </p:ext>
            </p:extLst>
          </p:nvPr>
        </p:nvGraphicFramePr>
        <p:xfrm>
          <a:off x="540056" y="2450902"/>
          <a:ext cx="7456805" cy="950976"/>
        </p:xfrm>
        <a:graphic>
          <a:graphicData uri="http://schemas.openxmlformats.org/drawingml/2006/table">
            <a:tbl>
              <a:tblPr/>
              <a:tblGrid>
                <a:gridCol w="4065905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pic>
        <p:nvPicPr>
          <p:cNvPr id="3" name="yt_shape_1723613496096">
            <a:extLst>
              <a:ext uri="{FF2B5EF4-FFF2-40B4-BE49-F238E27FC236}">
                <a16:creationId xmlns:a16="http://schemas.microsoft.com/office/drawing/2014/main" id="{95CBC782-111D-911C-7652-B132603ABC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8CD357-3544-2431-322C-112E172CCEF1}"/>
              </a:ext>
            </a:extLst>
          </p:cNvPr>
          <p:cNvSpPr txBox="1"/>
          <p:nvPr/>
        </p:nvSpPr>
        <p:spPr>
          <a:xfrm>
            <a:off x="893993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2" name="yt_shape_1206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61" name="yt_image_12061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4" name="yt_shape_12064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用如图所示的三个曲尺形框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147c,isEnd"/>
              </a:rPr>
              <a:t>可以框住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下表中的三个数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设被框住的三个数中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第一个框框住的最小的数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bac2,isEnd"/>
              </a:rPr>
              <a:t>第二个框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框住的最小的数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第三个框框住的最小的数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第一个框中三个数的和是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第二个框中三个数的和是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第三个框中三个数的和是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067" name="yt_image_12067" title="H_144.2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6467" y="4033530"/>
            <a:ext cx="2045532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A1B6A9D-261F-53F6-5F0A-ECFFAE2983E5}"/>
              </a:ext>
            </a:extLst>
          </p:cNvPr>
          <p:cNvSpPr txBox="1"/>
          <p:nvPr/>
        </p:nvSpPr>
        <p:spPr>
          <a:xfrm>
            <a:off x="4869708" y="2861823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0C2D06-3EEA-51E6-B599-C34ED871DE8E}"/>
              </a:ext>
            </a:extLst>
          </p:cNvPr>
          <p:cNvSpPr txBox="1"/>
          <p:nvPr/>
        </p:nvSpPr>
        <p:spPr>
          <a:xfrm>
            <a:off x="9994157" y="2861823"/>
            <a:ext cx="103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a7a76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DD021D-C133-9EEB-8DF3-F0975123F9F9}"/>
              </a:ext>
            </a:extLst>
          </p:cNvPr>
          <p:cNvSpPr txBox="1"/>
          <p:nvPr/>
        </p:nvSpPr>
        <p:spPr>
          <a:xfrm>
            <a:off x="450108" y="333731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7C9F1F-8637-6C48-E455-DE6511F9A375}"/>
              </a:ext>
            </a:extLst>
          </p:cNvPr>
          <p:cNvSpPr txBox="1"/>
          <p:nvPr/>
        </p:nvSpPr>
        <p:spPr>
          <a:xfrm>
            <a:off x="5022108" y="3337311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69" name="yt_shape_12069"/>
              <p:cNvSpPr txBox="1"/>
              <p:nvPr/>
            </p:nvSpPr>
            <p:spPr>
              <a:xfrm>
                <a:off x="540119" y="900000"/>
                <a:ext cx="11492915" cy="39907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这三个框中三个数的和能是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请求出最小的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不是整数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故舍去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所以第一个框框住的数的和不能是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第二个和第三个框框住的数的和能是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a1959"/>
                  </a:rPr>
                  <a:t>此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69" name="yt_shape_12069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0772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72" name="yt_image_12072" title="H_144.2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6467" y="1531667"/>
            <a:ext cx="2045532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2ADACA-E447-8E7D-0A0F-ECB33016A917}"/>
              </a:ext>
            </a:extLst>
          </p:cNvPr>
          <p:cNvSpPr txBox="1"/>
          <p:nvPr/>
        </p:nvSpPr>
        <p:spPr>
          <a:xfrm>
            <a:off x="450108" y="1328682"/>
            <a:ext cx="393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D4C9BD-47DE-36EB-D13C-D22354D457B7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13421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78D4C9BD-47DE-36EB-D13C-D22354D457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1342137" cy="768490"/>
              </a:xfrm>
              <a:prstGeom prst="rect">
                <a:avLst/>
              </a:prstGeom>
              <a:blipFill>
                <a:blip r:embed="rId4"/>
                <a:stretch>
                  <a:fillRect l="-7273" r="-68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25533C7-1FE3-A7B4-8112-1FDD032D0B42}"/>
              </a:ext>
            </a:extLst>
          </p:cNvPr>
          <p:cNvSpPr txBox="1"/>
          <p:nvPr/>
        </p:nvSpPr>
        <p:spPr>
          <a:xfrm>
            <a:off x="450108" y="247904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3DDB5A-BA65-061D-4B10-7F449FE4D0AA}"/>
              </a:ext>
            </a:extLst>
          </p:cNvPr>
          <p:cNvSpPr txBox="1"/>
          <p:nvPr/>
        </p:nvSpPr>
        <p:spPr>
          <a:xfrm>
            <a:off x="450108" y="2954536"/>
            <a:ext cx="38644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EF47A4-52D9-03AD-CE4E-523E5DDA6B22}"/>
              </a:ext>
            </a:extLst>
          </p:cNvPr>
          <p:cNvSpPr txBox="1"/>
          <p:nvPr/>
        </p:nvSpPr>
        <p:spPr>
          <a:xfrm>
            <a:off x="450108" y="3430024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8960B5-109A-12DA-86A1-060503E4C22A}"/>
              </a:ext>
            </a:extLst>
          </p:cNvPr>
          <p:cNvSpPr txBox="1"/>
          <p:nvPr/>
        </p:nvSpPr>
        <p:spPr>
          <a:xfrm>
            <a:off x="450108" y="390551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所以第一个框框住的数的和不能是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第二个和第三个框框住的数的和能是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a1959"/>
              </a:rPr>
              <a:t>此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228E334-E6F5-18BB-251B-B39B06D48645}"/>
              </a:ext>
            </a:extLst>
          </p:cNvPr>
          <p:cNvSpPr txBox="1"/>
          <p:nvPr/>
        </p:nvSpPr>
        <p:spPr>
          <a:xfrm>
            <a:off x="450108" y="4381000"/>
            <a:ext cx="38470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4" name="yt_shape_1207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整体思想在整式加减中的应用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整体合并</a:t>
            </a:r>
          </a:p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整式的加减运算中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当出现相同的多项式相加减时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ef8d3,isEnd"/>
              </a:rPr>
              <a:t>可先整体合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简化运算过程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ee23,isEnd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a385,isEnd"/>
              </a:rPr>
              <a:t>化简后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2DA2F1-023B-C1D8-2A26-D84F2422FF2F}"/>
              </a:ext>
            </a:extLst>
          </p:cNvPr>
          <p:cNvSpPr txBox="1"/>
          <p:nvPr/>
        </p:nvSpPr>
        <p:spPr>
          <a:xfrm>
            <a:off x="9378207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A67733-6F18-76E3-0DDF-65561D3FA2EF}"/>
              </a:ext>
            </a:extLst>
          </p:cNvPr>
          <p:cNvSpPr txBox="1"/>
          <p:nvPr/>
        </p:nvSpPr>
        <p:spPr>
          <a:xfrm>
            <a:off x="1059708" y="32306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481F42-0958-8BD2-D9AA-947106BDC32D}"/>
              </a:ext>
            </a:extLst>
          </p:cNvPr>
          <p:cNvSpPr txBox="1"/>
          <p:nvPr/>
        </p:nvSpPr>
        <p:spPr>
          <a:xfrm>
            <a:off x="3501283" y="3202887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326183-0738-4004-C5F2-02AB21E681E6}"/>
              </a:ext>
            </a:extLst>
          </p:cNvPr>
          <p:cNvSpPr txBox="1"/>
          <p:nvPr/>
        </p:nvSpPr>
        <p:spPr>
          <a:xfrm>
            <a:off x="1974108" y="4181610"/>
            <a:ext cx="189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9" name="yt_shape_1207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类型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整体代入</a:t>
            </a:r>
          </a:p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整式的化简求值中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0_3f881,isEnd"/>
              </a:rPr>
              <a:t>当单个字母的值不易求出或化简后的结果与已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知值的式子相关联时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需要将已知式子的值整体代入计算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已知代数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8D9543-E4D8-7B1D-659E-FA6276AA9BC4}"/>
              </a:ext>
            </a:extLst>
          </p:cNvPr>
          <p:cNvSpPr txBox="1"/>
          <p:nvPr/>
        </p:nvSpPr>
        <p:spPr>
          <a:xfrm>
            <a:off x="5479308" y="227965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2F09CF-ECE7-30A8-39F7-66D9F43C2123}"/>
              </a:ext>
            </a:extLst>
          </p:cNvPr>
          <p:cNvSpPr txBox="1"/>
          <p:nvPr/>
        </p:nvSpPr>
        <p:spPr>
          <a:xfrm>
            <a:off x="8559057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8FDC1E-86B3-F417-5E04-D80E4DB2F452}"/>
              </a:ext>
            </a:extLst>
          </p:cNvPr>
          <p:cNvSpPr txBox="1"/>
          <p:nvPr/>
        </p:nvSpPr>
        <p:spPr>
          <a:xfrm>
            <a:off x="9692532" y="32306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10" name="yt_shape_12010"/>
              <p:cNvSpPr txBox="1"/>
              <p:nvPr/>
            </p:nvSpPr>
            <p:spPr>
              <a:xfrm>
                <a:off x="540119" y="900000"/>
                <a:ext cx="11492915" cy="44027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c63c"/>
                  </a:rPr>
                  <a:t>按下列要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求重新排列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的升幂排列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的升幂排列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的降幂排列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的降幂排列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10" name="yt_shape_12010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02744"/>
              </a:xfrm>
              <a:prstGeom prst="rect">
                <a:avLst/>
              </a:prstGeom>
              <a:blipFill>
                <a:blip r:embed="rId2"/>
                <a:stretch>
                  <a:fillRect l="-1645" b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8A7149-1248-645B-BCBE-3F9644EAA867}"/>
              </a:ext>
            </a:extLst>
          </p:cNvPr>
          <p:cNvSpPr txBox="1"/>
          <p:nvPr/>
        </p:nvSpPr>
        <p:spPr>
          <a:xfrm>
            <a:off x="450108" y="2478032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的升幂排列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646EFC-9AE9-1EF1-9578-807ED98CC66F}"/>
                  </a:ext>
                </a:extLst>
              </p:cNvPr>
              <p:cNvSpPr txBox="1"/>
              <p:nvPr/>
            </p:nvSpPr>
            <p:spPr>
              <a:xfrm>
                <a:off x="450108" y="2953520"/>
                <a:ext cx="46441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, 'hasSerialNum': 1}">
                <a:extLst>
                  <a:ext uri="{FF2B5EF4-FFF2-40B4-BE49-F238E27FC236}">
                    <a16:creationId xmlns:a16="http://schemas.microsoft.com/office/drawing/2014/main" id="{7D646EFC-9AE9-1EF1-9578-807ED98CC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3520"/>
                <a:ext cx="4644136" cy="767474"/>
              </a:xfrm>
              <a:prstGeom prst="rect">
                <a:avLst/>
              </a:prstGeom>
              <a:blipFill>
                <a:blip r:embed="rId3"/>
                <a:stretch>
                  <a:fillRect l="-2100" r="-21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DE1EA9C-EB58-C928-E30E-D92300C936A8}"/>
              </a:ext>
            </a:extLst>
          </p:cNvPr>
          <p:cNvSpPr txBox="1"/>
          <p:nvPr/>
        </p:nvSpPr>
        <p:spPr>
          <a:xfrm>
            <a:off x="450108" y="4102870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的降幂排列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0297B40-653F-FA61-EFCB-D28968EEC79C}"/>
                  </a:ext>
                </a:extLst>
              </p:cNvPr>
              <p:cNvSpPr txBox="1"/>
              <p:nvPr/>
            </p:nvSpPr>
            <p:spPr>
              <a:xfrm>
                <a:off x="450108" y="4578358"/>
                <a:ext cx="46441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}">
                <a:extLst>
                  <a:ext uri="{FF2B5EF4-FFF2-40B4-BE49-F238E27FC236}">
                    <a16:creationId xmlns:a16="http://schemas.microsoft.com/office/drawing/2014/main" id="{30297B40-653F-FA61-EFCB-D28968EEC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78358"/>
                <a:ext cx="4644136" cy="728612"/>
              </a:xfrm>
              <a:prstGeom prst="rect">
                <a:avLst/>
              </a:prstGeom>
              <a:blipFill>
                <a:blip r:embed="rId4"/>
                <a:stretch>
                  <a:fillRect l="-2100" r="-210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8" name="yt_shape_12018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19" name="yt_shape_12019"/>
              <p:cNvSpPr txBox="1"/>
              <p:nvPr/>
            </p:nvSpPr>
            <p:spPr>
              <a:xfrm>
                <a:off x="540000" y="1389434"/>
                <a:ext cx="714618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019" name="yt_shape_12019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7146187" cy="641201"/>
              </a:xfrm>
              <a:prstGeom prst="rect">
                <a:avLst/>
              </a:prstGeom>
              <a:blipFill>
                <a:blip r:embed="rId2"/>
                <a:stretch>
                  <a:fillRect l="-2645" r="-162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21" name="yt_table_120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007695"/>
              </p:ext>
            </p:extLst>
          </p:nvPr>
        </p:nvGraphicFramePr>
        <p:xfrm>
          <a:off x="540056" y="2081423"/>
          <a:ext cx="5496243" cy="950976"/>
        </p:xfrm>
        <a:graphic>
          <a:graphicData uri="http://schemas.openxmlformats.org/drawingml/2006/table">
            <a:tbl>
              <a:tblPr/>
              <a:tblGrid>
                <a:gridCol w="385159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sp>
        <p:nvSpPr>
          <p:cNvPr id="12023" name="yt_shape_12023"/>
          <p:cNvSpPr txBox="1"/>
          <p:nvPr/>
        </p:nvSpPr>
        <p:spPr>
          <a:xfrm>
            <a:off x="540119" y="30829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东至县龙门中学单元卷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若一个多项式与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b843"/>
              </a:rPr>
              <a:t>则这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4" name="yt_table_120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700775"/>
              </p:ext>
            </p:extLst>
          </p:nvPr>
        </p:nvGraphicFramePr>
        <p:xfrm>
          <a:off x="540056" y="4042412"/>
          <a:ext cx="6466206" cy="950976"/>
        </p:xfrm>
        <a:graphic>
          <a:graphicData uri="http://schemas.openxmlformats.org/drawingml/2006/table">
            <a:tbl>
              <a:tblPr/>
              <a:tblGrid>
                <a:gridCol w="3851593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261461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sp>
        <p:nvSpPr>
          <p:cNvPr id="12026" name="yt_shape_12026"/>
          <p:cNvSpPr txBox="1"/>
          <p:nvPr/>
        </p:nvSpPr>
        <p:spPr>
          <a:xfrm>
            <a:off x="540000" y="5043966"/>
            <a:ext cx="9954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若一个多项式加上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96180">
            <a:extLst>
              <a:ext uri="{FF2B5EF4-FFF2-40B4-BE49-F238E27FC236}">
                <a16:creationId xmlns:a16="http://schemas.microsoft.com/office/drawing/2014/main" id="{6F124127-ED94-495C-8445-ECE5BB6EA3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37455C-44DE-39C4-CD6B-5B78109BBF6B}"/>
              </a:ext>
            </a:extLst>
          </p:cNvPr>
          <p:cNvSpPr txBox="1"/>
          <p:nvPr/>
        </p:nvSpPr>
        <p:spPr>
          <a:xfrm>
            <a:off x="6696801" y="1342628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5E78DE-CDED-30F9-12BF-E83638AA0F73}"/>
              </a:ext>
            </a:extLst>
          </p:cNvPr>
          <p:cNvSpPr txBox="1"/>
          <p:nvPr/>
        </p:nvSpPr>
        <p:spPr>
          <a:xfrm>
            <a:off x="2583708" y="35116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C5BE56-FEFB-1F99-C3B6-C4F9EE7021CB}"/>
              </a:ext>
            </a:extLst>
          </p:cNvPr>
          <p:cNvSpPr txBox="1"/>
          <p:nvPr/>
        </p:nvSpPr>
        <p:spPr>
          <a:xfrm>
            <a:off x="8520839" y="4969413"/>
            <a:ext cx="1815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28" name="yt_shape_12028"/>
              <p:cNvSpPr txBox="1"/>
              <p:nvPr/>
            </p:nvSpPr>
            <p:spPr>
              <a:xfrm>
                <a:off x="540000" y="1359309"/>
                <a:ext cx="4885953" cy="4151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28" name="yt_shape_120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9309"/>
                <a:ext cx="4885953" cy="4151265"/>
              </a:xfrm>
              <a:prstGeom prst="rect">
                <a:avLst/>
              </a:prstGeom>
              <a:blipFill>
                <a:blip r:embed="rId2"/>
                <a:stretch>
                  <a:fillRect l="-3870" t="-1322" r="-2996" b="-1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0A5D78-6AAA-860B-1C57-F55A557A32A4}"/>
              </a:ext>
            </a:extLst>
          </p:cNvPr>
          <p:cNvSpPr txBox="1"/>
          <p:nvPr/>
        </p:nvSpPr>
        <p:spPr>
          <a:xfrm>
            <a:off x="449989" y="1787991"/>
            <a:ext cx="425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69E4A4-4921-6992-7699-AA5AB11124D0}"/>
              </a:ext>
            </a:extLst>
          </p:cNvPr>
          <p:cNvSpPr txBox="1"/>
          <p:nvPr/>
        </p:nvSpPr>
        <p:spPr>
          <a:xfrm>
            <a:off x="449989" y="2263479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5D91B7-3C7F-FA94-9BE3-68AE54FDBC95}"/>
                  </a:ext>
                </a:extLst>
              </p:cNvPr>
              <p:cNvSpPr txBox="1"/>
              <p:nvPr/>
            </p:nvSpPr>
            <p:spPr>
              <a:xfrm>
                <a:off x="449989" y="3447056"/>
                <a:ext cx="4552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5D91B7-3C7F-FA94-9BE3-68AE54FDB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7056"/>
                <a:ext cx="4552061" cy="765061"/>
              </a:xfrm>
              <a:prstGeom prst="rect">
                <a:avLst/>
              </a:prstGeom>
              <a:blipFill>
                <a:blip r:embed="rId3"/>
                <a:stretch>
                  <a:fillRect l="-2142" r="-20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269D17-DA62-E057-AE1F-D59F1C31A1F0}"/>
                  </a:ext>
                </a:extLst>
              </p:cNvPr>
              <p:cNvSpPr txBox="1"/>
              <p:nvPr/>
            </p:nvSpPr>
            <p:spPr>
              <a:xfrm>
                <a:off x="449989" y="4118505"/>
                <a:ext cx="2723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269D17-DA62-E057-AE1F-D59F1C31A1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8505"/>
                <a:ext cx="2723261" cy="765061"/>
              </a:xfrm>
              <a:prstGeom prst="rect">
                <a:avLst/>
              </a:prstGeom>
              <a:blipFill>
                <a:blip r:embed="rId4"/>
                <a:stretch>
                  <a:fillRect l="-3579" r="-33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90F9D2-1DF7-9479-8D9D-E1BCEFB45C3F}"/>
                  </a:ext>
                </a:extLst>
              </p:cNvPr>
              <p:cNvSpPr txBox="1"/>
              <p:nvPr/>
            </p:nvSpPr>
            <p:spPr>
              <a:xfrm>
                <a:off x="449989" y="4789954"/>
                <a:ext cx="1805686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F90F9D2-1DF7-9479-8D9D-E1BCEFB45C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9954"/>
                <a:ext cx="1805686" cy="727278"/>
              </a:xfrm>
              <a:prstGeom prst="rect">
                <a:avLst/>
              </a:prstGeom>
              <a:blipFill>
                <a:blip r:embed="rId5"/>
                <a:stretch>
                  <a:fillRect l="-5405" r="-54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27" name="yt_shape_12027"/>
          <p:cNvSpPr txBox="1"/>
          <p:nvPr/>
        </p:nvSpPr>
        <p:spPr>
          <a:xfrm>
            <a:off x="540000" y="918835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4" name="yt_shape_12034"/>
          <p:cNvSpPr txBox="1"/>
          <p:nvPr/>
        </p:nvSpPr>
        <p:spPr>
          <a:xfrm>
            <a:off x="540000" y="900000"/>
            <a:ext cx="850393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7FDEB4-95FF-BE79-4001-305DD0843FAD}"/>
              </a:ext>
            </a:extLst>
          </p:cNvPr>
          <p:cNvSpPr txBox="1"/>
          <p:nvPr/>
        </p:nvSpPr>
        <p:spPr>
          <a:xfrm>
            <a:off x="449989" y="1804170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712C57-E2ED-37DE-15F2-1452D84405F3}"/>
              </a:ext>
            </a:extLst>
          </p:cNvPr>
          <p:cNvSpPr txBox="1"/>
          <p:nvPr/>
        </p:nvSpPr>
        <p:spPr>
          <a:xfrm>
            <a:off x="449989" y="2279658"/>
            <a:ext cx="364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069DCE-E6CE-8F44-9EEE-B132F2B2D589}"/>
              </a:ext>
            </a:extLst>
          </p:cNvPr>
          <p:cNvSpPr txBox="1"/>
          <p:nvPr/>
        </p:nvSpPr>
        <p:spPr>
          <a:xfrm>
            <a:off x="449989" y="2755146"/>
            <a:ext cx="221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8D4D63-6159-0CCE-604E-823ECFEBE5F8}"/>
              </a:ext>
            </a:extLst>
          </p:cNvPr>
          <p:cNvSpPr txBox="1"/>
          <p:nvPr/>
        </p:nvSpPr>
        <p:spPr>
          <a:xfrm>
            <a:off x="449989" y="3706122"/>
            <a:ext cx="501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02308A-021D-5043-D3B9-387C48FD9A6F}"/>
              </a:ext>
            </a:extLst>
          </p:cNvPr>
          <p:cNvSpPr txBox="1"/>
          <p:nvPr/>
        </p:nvSpPr>
        <p:spPr>
          <a:xfrm>
            <a:off x="449989" y="4181610"/>
            <a:ext cx="379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B80C0F-5C37-D1CA-7F6F-B94E2C49C110}"/>
              </a:ext>
            </a:extLst>
          </p:cNvPr>
          <p:cNvSpPr txBox="1"/>
          <p:nvPr/>
        </p:nvSpPr>
        <p:spPr>
          <a:xfrm>
            <a:off x="449989" y="4657098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9" name="yt_shape_1203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58e2"/>
              </a:rPr>
              <a:t>），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541C4E-829E-B593-998B-6B944F2AA26E}"/>
              </a:ext>
            </a:extLst>
          </p:cNvPr>
          <p:cNvSpPr txBox="1"/>
          <p:nvPr/>
        </p:nvSpPr>
        <p:spPr>
          <a:xfrm>
            <a:off x="450108" y="1804170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E2850E-6606-5027-63AB-3E15781FDB68}"/>
              </a:ext>
            </a:extLst>
          </p:cNvPr>
          <p:cNvSpPr txBox="1"/>
          <p:nvPr/>
        </p:nvSpPr>
        <p:spPr>
          <a:xfrm>
            <a:off x="450108" y="2279658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6C39ED-0E00-4F5E-3BDF-D8F00A531651}"/>
              </a:ext>
            </a:extLst>
          </p:cNvPr>
          <p:cNvSpPr txBox="1"/>
          <p:nvPr/>
        </p:nvSpPr>
        <p:spPr>
          <a:xfrm>
            <a:off x="450108" y="2755146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82AFB1-4BF3-EA0F-71FA-98AC80AA2647}"/>
              </a:ext>
            </a:extLst>
          </p:cNvPr>
          <p:cNvSpPr txBox="1"/>
          <p:nvPr/>
        </p:nvSpPr>
        <p:spPr>
          <a:xfrm>
            <a:off x="450108" y="3230634"/>
            <a:ext cx="6049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1" name="yt_shape_12041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两个多项式相减时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因忽视括号的作用而出错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628E6B-255C-A883-640A-27C8185C2AF4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两个多项式相减时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因忽视括号的作用而出错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042" name="yt_shape_12042"/>
          <p:cNvSpPr txBox="1"/>
          <p:nvPr/>
        </p:nvSpPr>
        <p:spPr>
          <a:xfrm>
            <a:off x="540000" y="1404958"/>
            <a:ext cx="9343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3" name="yt_table_120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291261"/>
              </p:ext>
            </p:extLst>
          </p:nvPr>
        </p:nvGraphicFramePr>
        <p:xfrm>
          <a:off x="540056" y="1884261"/>
          <a:ext cx="6278880" cy="950976"/>
        </p:xfrm>
        <a:graphic>
          <a:graphicData uri="http://schemas.openxmlformats.org/drawingml/2006/table">
            <a:tbl>
              <a:tblPr/>
              <a:tblGrid>
                <a:gridCol w="3681730">
                  <a:extLst>
                    <a:ext uri="{9D8B030D-6E8A-4147-A177-3AD203B41FA5}">
                      <a16:colId xmlns:a16="http://schemas.microsoft.com/office/drawing/2014/main" val="10440"/>
                    </a:ext>
                  </a:extLst>
                </a:gridCol>
                <a:gridCol w="259715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sp>
        <p:nvSpPr>
          <p:cNvPr id="12045" name="yt_shape_12045"/>
          <p:cNvSpPr txBox="1"/>
          <p:nvPr/>
        </p:nvSpPr>
        <p:spPr>
          <a:xfrm>
            <a:off x="540000" y="2885815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74D3D4-C197-DEEF-1FE1-852A45E78DE2}"/>
              </a:ext>
            </a:extLst>
          </p:cNvPr>
          <p:cNvSpPr txBox="1"/>
          <p:nvPr/>
        </p:nvSpPr>
        <p:spPr>
          <a:xfrm>
            <a:off x="8890726" y="13581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3B826D-5EAE-4E22-DEBB-74730ADD824C}"/>
              </a:ext>
            </a:extLst>
          </p:cNvPr>
          <p:cNvSpPr txBox="1"/>
          <p:nvPr/>
        </p:nvSpPr>
        <p:spPr>
          <a:xfrm>
            <a:off x="9003439" y="2839009"/>
            <a:ext cx="2066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7" name="yt_shape_120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46" name="yt_image_1204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9" name="yt_shape_1204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长方形的一边等于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它比另一边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7bbe"/>
              </a:rPr>
              <a:t>则这个长方形的周长是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0" name="yt_table_120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240129"/>
              </p:ext>
            </p:extLst>
          </p:nvPr>
        </p:nvGraphicFramePr>
        <p:xfrm>
          <a:off x="540056" y="2441600"/>
          <a:ext cx="5728018" cy="950976"/>
        </p:xfrm>
        <a:graphic>
          <a:graphicData uri="http://schemas.openxmlformats.org/drawingml/2006/table">
            <a:tbl>
              <a:tblPr/>
              <a:tblGrid>
                <a:gridCol w="3473768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  <a:gridCol w="2254250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52" name="yt_shape_12052"/>
              <p:cNvSpPr txBox="1"/>
              <p:nvPr/>
            </p:nvSpPr>
            <p:spPr>
              <a:xfrm>
                <a:off x="540000" y="3443154"/>
                <a:ext cx="8540608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减去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的多项式是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052" name="yt_shape_120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3154"/>
                <a:ext cx="8540608" cy="3027047"/>
              </a:xfrm>
              <a:prstGeom prst="rect">
                <a:avLst/>
              </a:prstGeom>
              <a:blipFill>
                <a:blip r:embed="rId3"/>
                <a:stretch>
                  <a:fillRect l="-2213" t="-1815" r="-1142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7C19CA8-376E-BFD4-AFB0-D1106E172544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B0BEE6-1088-73CE-E963-B9C141532849}"/>
              </a:ext>
            </a:extLst>
          </p:cNvPr>
          <p:cNvSpPr txBox="1"/>
          <p:nvPr/>
        </p:nvSpPr>
        <p:spPr>
          <a:xfrm>
            <a:off x="6698198" y="3396349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46C269-1DCC-C197-666D-0B7D6775D645}"/>
              </a:ext>
            </a:extLst>
          </p:cNvPr>
          <p:cNvSpPr txBox="1"/>
          <p:nvPr/>
        </p:nvSpPr>
        <p:spPr>
          <a:xfrm>
            <a:off x="449989" y="4543285"/>
            <a:ext cx="463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2C8AB0-A1AF-49EC-B7B2-A75E2C37A529}"/>
              </a:ext>
            </a:extLst>
          </p:cNvPr>
          <p:cNvSpPr txBox="1"/>
          <p:nvPr/>
        </p:nvSpPr>
        <p:spPr>
          <a:xfrm>
            <a:off x="449989" y="5018774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B1312D-B6BA-9089-7713-9B5D499607BE}"/>
              </a:ext>
            </a:extLst>
          </p:cNvPr>
          <p:cNvSpPr txBox="1"/>
          <p:nvPr/>
        </p:nvSpPr>
        <p:spPr>
          <a:xfrm>
            <a:off x="449989" y="5494261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132C00-C493-7A96-0DCC-58A841119A3E}"/>
              </a:ext>
            </a:extLst>
          </p:cNvPr>
          <p:cNvSpPr txBox="1"/>
          <p:nvPr/>
        </p:nvSpPr>
        <p:spPr>
          <a:xfrm>
            <a:off x="449989" y="5969749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6" name="yt_shape_1205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49724"/>
              </a:rPr>
              <a:t>y</a:t>
            </a:r>
            <a:b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中只有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要使其只有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含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1B1AF5-147F-3CF6-3DC1-DBE473A23F66}"/>
              </a:ext>
            </a:extLst>
          </p:cNvPr>
          <p:cNvSpPr txBox="1"/>
          <p:nvPr/>
        </p:nvSpPr>
        <p:spPr>
          <a:xfrm>
            <a:off x="450108" y="1804170"/>
            <a:ext cx="1135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49724"/>
              </a:rPr>
              <a:t>y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4543C2-F351-F2D3-7479-9CEE5615C11D}"/>
              </a:ext>
            </a:extLst>
          </p:cNvPr>
          <p:cNvSpPr txBox="1"/>
          <p:nvPr/>
        </p:nvSpPr>
        <p:spPr>
          <a:xfrm>
            <a:off x="450108" y="2279658"/>
            <a:ext cx="630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947494-136C-4A54-1328-10DEA6C774DC}"/>
              </a:ext>
            </a:extLst>
          </p:cNvPr>
          <p:cNvSpPr txBox="1"/>
          <p:nvPr/>
        </p:nvSpPr>
        <p:spPr>
          <a:xfrm>
            <a:off x="450108" y="3230634"/>
            <a:ext cx="636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B269C2-9E1A-AE3B-45B7-D1DCB43CD23D}"/>
              </a:ext>
            </a:extLst>
          </p:cNvPr>
          <p:cNvSpPr txBox="1"/>
          <p:nvPr/>
        </p:nvSpPr>
        <p:spPr>
          <a:xfrm>
            <a:off x="450108" y="3706122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要使其只有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含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26ECE7-EF63-7425-4A18-403A7E86B8C9}"/>
              </a:ext>
            </a:extLst>
          </p:cNvPr>
          <p:cNvSpPr txBox="1"/>
          <p:nvPr/>
        </p:nvSpPr>
        <p:spPr>
          <a:xfrm>
            <a:off x="450108" y="4181610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2048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