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sldIdLst>
    <p:sldId id="303" r:id="rId3"/>
    <p:sldId id="307" r:id="rId4"/>
    <p:sldId id="308" r:id="rId5"/>
    <p:sldId id="310" r:id="rId6"/>
    <p:sldId id="313" r:id="rId7"/>
    <p:sldId id="315" r:id="rId8"/>
    <p:sldId id="317" r:id="rId9"/>
    <p:sldId id="318" r:id="rId10"/>
    <p:sldId id="320" r:id="rId11"/>
    <p:sldId id="321" r:id="rId12"/>
    <p:sldId id="328" r:id="rId13"/>
    <p:sldId id="325" r:id="rId14"/>
    <p:sldId id="327" r:id="rId15"/>
    <p:sldId id="2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3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CD2A20-59B0-47E3-87D9-4F9AD93127FD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2C417-45CB-4CAD-8ED1-E3367B95A1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219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F2C417-45CB-4CAD-8ED1-E3367B95A16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992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5" name="yt_shape_1007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74" name="yt_image_10074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7" name="yt_shape_10077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有理数及相关概念</a:t>
            </a:r>
          </a:p>
        </p:txBody>
      </p:sp>
      <p:sp>
        <p:nvSpPr>
          <p:cNvPr id="10078" name="yt_shape_10078"/>
          <p:cNvSpPr txBox="1"/>
          <p:nvPr/>
        </p:nvSpPr>
        <p:spPr>
          <a:xfrm>
            <a:off x="540000" y="1971599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79" name="yt_table_100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694742"/>
              </p:ext>
            </p:extLst>
          </p:nvPr>
        </p:nvGraphicFramePr>
        <p:xfrm>
          <a:off x="540056" y="2450902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0081" name="yt_shape_10081"/>
          <p:cNvSpPr txBox="1"/>
          <p:nvPr/>
        </p:nvSpPr>
        <p:spPr>
          <a:xfrm>
            <a:off x="540000" y="2977073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属于负整数的是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2" name="yt_table_100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79496"/>
              </p:ext>
            </p:extLst>
          </p:nvPr>
        </p:nvGraphicFramePr>
        <p:xfrm>
          <a:off x="540056" y="3456376"/>
          <a:ext cx="87242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0084" name="yt_shape_10084"/>
          <p:cNvSpPr txBox="1"/>
          <p:nvPr/>
        </p:nvSpPr>
        <p:spPr>
          <a:xfrm>
            <a:off x="540000" y="3982547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85" name="yt_table_10085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1657405"/>
                  </p:ext>
                </p:extLst>
              </p:nvPr>
            </p:nvGraphicFramePr>
            <p:xfrm>
              <a:off x="540056" y="4461850"/>
              <a:ext cx="3167063" cy="1906780"/>
            </p:xfrm>
            <a:graphic>
              <a:graphicData uri="http://schemas.openxmlformats.org/drawingml/2006/table">
                <a:tbl>
                  <a:tblPr/>
                  <a:tblGrid>
                    <a:gridCol w="3167063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不是整数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是正有理数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0085" name="yt_table_10085" descr="{&quot;rangeId&quot;:4,&quot;type&quot;:&quot;Option&quot;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1657405"/>
                  </p:ext>
                </p:extLst>
              </p:nvPr>
            </p:nvGraphicFramePr>
            <p:xfrm>
              <a:off x="540056" y="4461850"/>
              <a:ext cx="3167063" cy="1906780"/>
            </p:xfrm>
            <a:graphic>
              <a:graphicData uri="http://schemas.openxmlformats.org/drawingml/2006/table">
                <a:tbl>
                  <a:tblPr/>
                  <a:tblGrid>
                    <a:gridCol w="3167063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是负有理数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不是整数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5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2308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是负分数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279166">
            <a:extLst>
              <a:ext uri="{FF2B5EF4-FFF2-40B4-BE49-F238E27FC236}">
                <a16:creationId xmlns:a16="http://schemas.microsoft.com/office/drawing/2014/main" id="{E566E39A-1A23-FF8D-1228-5784C567B3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D656F2-F64D-7EEF-73DC-E2888514501E}"/>
              </a:ext>
            </a:extLst>
          </p:cNvPr>
          <p:cNvSpPr txBox="1"/>
          <p:nvPr/>
        </p:nvSpPr>
        <p:spPr>
          <a:xfrm>
            <a:off x="5098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38BA89-EB36-4A0C-11EA-3B1CEDE077C6}"/>
              </a:ext>
            </a:extLst>
          </p:cNvPr>
          <p:cNvSpPr txBox="1"/>
          <p:nvPr/>
        </p:nvSpPr>
        <p:spPr>
          <a:xfrm>
            <a:off x="7231789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408ECC-C550-EC10-52D0-5EE5E074A144}"/>
              </a:ext>
            </a:extLst>
          </p:cNvPr>
          <p:cNvSpPr txBox="1"/>
          <p:nvPr/>
        </p:nvSpPr>
        <p:spPr>
          <a:xfrm>
            <a:off x="3878989" y="39357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33" name="yt_shape_10133"/>
              <p:cNvSpPr txBox="1"/>
              <p:nvPr/>
            </p:nvSpPr>
            <p:spPr>
              <a:xfrm>
                <a:off x="540119" y="900001"/>
                <a:ext cx="11492915" cy="1088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这些数中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27d4,isEnd"/>
                  </a:rPr>
                  <a:t>自然数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133" name="yt_shape_10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1"/>
                <a:ext cx="11492915" cy="1088840"/>
              </a:xfrm>
              <a:prstGeom prst="rect">
                <a:avLst/>
              </a:prstGeom>
              <a:blipFill>
                <a:blip r:embed="rId2"/>
                <a:stretch>
                  <a:fillRect l="-1645" b="-185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1B48B6F-F4DD-B0BD-6A94-B6F165D0C86F}"/>
              </a:ext>
            </a:extLst>
          </p:cNvPr>
          <p:cNvSpPr txBox="1"/>
          <p:nvPr/>
        </p:nvSpPr>
        <p:spPr>
          <a:xfrm>
            <a:off x="5684096" y="152705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3" name="yt_shape_10133"/>
          <p:cNvSpPr txBox="1"/>
          <p:nvPr/>
        </p:nvSpPr>
        <p:spPr>
          <a:xfrm>
            <a:off x="540119" y="900000"/>
            <a:ext cx="11492915" cy="857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有一次同学聚会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小张的座位号与下列这组数中的负数的个数相等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e18e,isEnd"/>
              </a:rPr>
              <a:t>小李的座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位号与下列这组数中的正整数的个数相等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136">
                <a:extLst>
                  <a:ext uri="{FF2B5EF4-FFF2-40B4-BE49-F238E27FC236}">
                    <a16:creationId xmlns:a16="http://schemas.microsoft.com/office/drawing/2014/main" id="{5317537C-83A1-EA99-C7D7-E5A2774DF6E2}"/>
                  </a:ext>
                </a:extLst>
              </p:cNvPr>
              <p:cNvSpPr txBox="1"/>
              <p:nvPr/>
            </p:nvSpPr>
            <p:spPr>
              <a:xfrm>
                <a:off x="525554" y="1844824"/>
                <a:ext cx="11492915" cy="41932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小李的座位号分别是几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在所给的数中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负数有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0d864"/>
                  </a:rPr>
                  <a:t>％，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所以小张的座位号是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在所给的数中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正整数有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所以小李的座位号是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若这次同学聚会的总人数是小张的座位号的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倍与小李的座位号的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倍的和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7d5e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则这次聚会共有多少名同学参加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由题意得这次聚会共有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同学参加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136">
                <a:extLst>
                  <a:ext uri="{FF2B5EF4-FFF2-40B4-BE49-F238E27FC236}">
                    <a16:creationId xmlns:a16="http://schemas.microsoft.com/office/drawing/2014/main" id="{5317537C-83A1-EA99-C7D7-E5A2774DF6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554" y="1844824"/>
                <a:ext cx="11492915" cy="4193264"/>
              </a:xfrm>
              <a:prstGeom prst="rect">
                <a:avLst/>
              </a:prstGeom>
              <a:blipFill>
                <a:blip r:embed="rId2"/>
                <a:stretch>
                  <a:fillRect l="-1591" b="-3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0C2D81-5E64-3FCC-295B-8EDEFFA6DEFC}"/>
                  </a:ext>
                </a:extLst>
              </p:cNvPr>
              <p:cNvSpPr txBox="1"/>
              <p:nvPr/>
            </p:nvSpPr>
            <p:spPr>
              <a:xfrm>
                <a:off x="435543" y="2948956"/>
                <a:ext cx="1129569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在所给的数中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负数有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2_0d864"/>
                  </a:rPr>
                  <a:t>％，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0C2D81-5E64-3FCC-295B-8EDEFFA6DE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43" y="2948956"/>
                <a:ext cx="11295697" cy="769061"/>
              </a:xfrm>
              <a:prstGeom prst="rect">
                <a:avLst/>
              </a:prstGeom>
              <a:blipFill>
                <a:blip r:embed="rId3"/>
                <a:stretch>
                  <a:fillRect l="-809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1BCD236-A7C9-FDCA-2FE6-0538B72C34AE}"/>
              </a:ext>
            </a:extLst>
          </p:cNvPr>
          <p:cNvSpPr txBox="1"/>
          <p:nvPr/>
        </p:nvSpPr>
        <p:spPr>
          <a:xfrm>
            <a:off x="435543" y="3624405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所以小张的座位号是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13C57C-BB1F-713C-4B8C-C19012E777E6}"/>
              </a:ext>
            </a:extLst>
          </p:cNvPr>
          <p:cNvSpPr txBox="1"/>
          <p:nvPr/>
        </p:nvSpPr>
        <p:spPr>
          <a:xfrm>
            <a:off x="435543" y="4099893"/>
            <a:ext cx="10238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在所给的数中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正整数有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所以小李的座位号是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416B55-C472-21AF-DF04-0B5F43040D45}"/>
              </a:ext>
            </a:extLst>
          </p:cNvPr>
          <p:cNvSpPr txBox="1"/>
          <p:nvPr/>
        </p:nvSpPr>
        <p:spPr>
          <a:xfrm>
            <a:off x="435543" y="5526357"/>
            <a:ext cx="10238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由题意得这次聚会共有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同学参加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3535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4" name="yt_shape_1014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43" name="yt_image_1014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46" name="yt_shape_10146"/>
          <p:cNvSpPr txBox="1"/>
          <p:nvPr/>
        </p:nvSpPr>
        <p:spPr>
          <a:xfrm>
            <a:off x="540000" y="1482165"/>
            <a:ext cx="1018227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将一串有理数按下列规律排列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处的数是正数还是负数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处的数是正数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49" name="yt_image_10149" title="H_53.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2188" y="2593135"/>
            <a:ext cx="4059811" cy="67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1" name="yt_shape_10151"/>
          <p:cNvSpPr txBox="1"/>
          <p:nvPr/>
        </p:nvSpPr>
        <p:spPr>
          <a:xfrm>
            <a:off x="540000" y="3318144"/>
            <a:ext cx="1057501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位置处是负数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个数是正数还是负数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排在对应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个数是负数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位置处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61D99B-16DC-AF1A-87B5-BDBF8FC14B24}"/>
              </a:ext>
            </a:extLst>
          </p:cNvPr>
          <p:cNvSpPr txBox="1"/>
          <p:nvPr/>
        </p:nvSpPr>
        <p:spPr>
          <a:xfrm>
            <a:off x="449989" y="2386335"/>
            <a:ext cx="4118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处的数是正数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01BC1F-B6AD-F3AB-A0FD-73574E679FF2}"/>
              </a:ext>
            </a:extLst>
          </p:cNvPr>
          <p:cNvSpPr txBox="1"/>
          <p:nvPr/>
        </p:nvSpPr>
        <p:spPr>
          <a:xfrm>
            <a:off x="449989" y="3746826"/>
            <a:ext cx="443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位置处是负数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8D0D2D-4032-8668-8A95-EC1189F04076}"/>
              </a:ext>
            </a:extLst>
          </p:cNvPr>
          <p:cNvSpPr txBox="1"/>
          <p:nvPr/>
        </p:nvSpPr>
        <p:spPr>
          <a:xfrm>
            <a:off x="449989" y="4697802"/>
            <a:ext cx="6252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个数是负数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位置处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9" name="yt_shape_10159"/>
          <p:cNvSpPr txBox="1"/>
          <p:nvPr/>
        </p:nvSpPr>
        <p:spPr>
          <a:xfrm>
            <a:off x="540000" y="900000"/>
            <a:ext cx="807913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分类应遵循以下三条原则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分类不重复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所分的各类中不能含有相同的元素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分类无遗漏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所分各类之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必须是原来的全部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标准要统一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必须按同一分类标准进行分类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6" name="yt_shape_10086"/>
          <p:cNvSpPr txBox="1"/>
          <p:nvPr/>
        </p:nvSpPr>
        <p:spPr>
          <a:xfrm>
            <a:off x="540000" y="900000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7" name="yt_table_100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7172565"/>
              </p:ext>
            </p:extLst>
          </p:nvPr>
        </p:nvGraphicFramePr>
        <p:xfrm>
          <a:off x="540056" y="1379303"/>
          <a:ext cx="42008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9654968-1DA6-BAEC-0046-B6BED870D4BC}"/>
              </a:ext>
            </a:extLst>
          </p:cNvPr>
          <p:cNvSpPr txBox="1"/>
          <p:nvPr/>
        </p:nvSpPr>
        <p:spPr>
          <a:xfrm>
            <a:off x="6317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9" name="yt_shape_10089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有理数的分类</a:t>
            </a:r>
          </a:p>
        </p:txBody>
      </p:sp>
      <p:sp>
        <p:nvSpPr>
          <p:cNvPr id="10090" name="yt_shape_10090"/>
          <p:cNvSpPr txBox="1"/>
          <p:nvPr/>
        </p:nvSpPr>
        <p:spPr>
          <a:xfrm>
            <a:off x="540000" y="1389434"/>
            <a:ext cx="62469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在下表适当的空格里打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91" name="yt_table_10091" title="H_261.5702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0477091"/>
                  </p:ext>
                </p:extLst>
              </p:nvPr>
            </p:nvGraphicFramePr>
            <p:xfrm>
              <a:off x="540000" y="2021101"/>
              <a:ext cx="11111997" cy="33219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550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5434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5434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5434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75434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有理数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整数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正整数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负分数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自然数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91" name="yt_table_10091" descr="{&quot;rangeId&quot;:7,&quot;mathAnswerShape&quot;:1}" title="H_261.5702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0477091"/>
                  </p:ext>
                </p:extLst>
              </p:nvPr>
            </p:nvGraphicFramePr>
            <p:xfrm>
              <a:off x="540000" y="2021101"/>
              <a:ext cx="11111997" cy="332194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550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5434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97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5434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75434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75434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有理数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整数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正整数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负分数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自然数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2815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47" t="-285000" r="-533681" b="-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√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279232">
            <a:extLst>
              <a:ext uri="{FF2B5EF4-FFF2-40B4-BE49-F238E27FC236}">
                <a16:creationId xmlns:a16="http://schemas.microsoft.com/office/drawing/2014/main" id="{0704B74B-9B22-79D5-FF93-4579A2D543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CD17DA-63F5-B565-3543-EA034448EACF}"/>
              </a:ext>
            </a:extLst>
          </p:cNvPr>
          <p:cNvSpPr txBox="1"/>
          <p:nvPr/>
        </p:nvSpPr>
        <p:spPr>
          <a:xfrm>
            <a:off x="2978118" y="2636912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BEDAF0-59DB-C85B-C9A4-619ABA4B6531}"/>
              </a:ext>
            </a:extLst>
          </p:cNvPr>
          <p:cNvSpPr txBox="1"/>
          <p:nvPr/>
        </p:nvSpPr>
        <p:spPr>
          <a:xfrm>
            <a:off x="4446713" y="2636912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6F5AD1-06D1-CA69-5FC3-7A31893DA209}"/>
              </a:ext>
            </a:extLst>
          </p:cNvPr>
          <p:cNvSpPr txBox="1"/>
          <p:nvPr/>
        </p:nvSpPr>
        <p:spPr>
          <a:xfrm>
            <a:off x="7072047" y="2636912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6B2427-51D0-2559-CDBD-711836E3CC19}"/>
              </a:ext>
            </a:extLst>
          </p:cNvPr>
          <p:cNvSpPr txBox="1"/>
          <p:nvPr/>
        </p:nvSpPr>
        <p:spPr>
          <a:xfrm>
            <a:off x="10580737" y="2636912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7F398D-61AC-0C69-1BCA-6A7E0D1F42C2}"/>
              </a:ext>
            </a:extLst>
          </p:cNvPr>
          <p:cNvSpPr txBox="1"/>
          <p:nvPr/>
        </p:nvSpPr>
        <p:spPr>
          <a:xfrm>
            <a:off x="2978118" y="3156406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9C0825-7AF7-1475-B671-F762D1D87AFC}"/>
              </a:ext>
            </a:extLst>
          </p:cNvPr>
          <p:cNvSpPr txBox="1"/>
          <p:nvPr/>
        </p:nvSpPr>
        <p:spPr>
          <a:xfrm>
            <a:off x="5616506" y="3146881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303F03-9CB9-F66D-7FC0-DEEED959E2FA}"/>
              </a:ext>
            </a:extLst>
          </p:cNvPr>
          <p:cNvSpPr txBox="1"/>
          <p:nvPr/>
        </p:nvSpPr>
        <p:spPr>
          <a:xfrm>
            <a:off x="8826392" y="3156406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BAAAD0-39E0-6C81-BAE9-FA4371363D28}"/>
              </a:ext>
            </a:extLst>
          </p:cNvPr>
          <p:cNvSpPr txBox="1"/>
          <p:nvPr/>
        </p:nvSpPr>
        <p:spPr>
          <a:xfrm>
            <a:off x="2978118" y="3675899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F39DCD-3C97-996F-BE35-1D8A74542EAA}"/>
              </a:ext>
            </a:extLst>
          </p:cNvPr>
          <p:cNvSpPr txBox="1"/>
          <p:nvPr/>
        </p:nvSpPr>
        <p:spPr>
          <a:xfrm>
            <a:off x="4446713" y="3675899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24431C4-AA89-0791-42A5-FC9AF943C9D6}"/>
              </a:ext>
            </a:extLst>
          </p:cNvPr>
          <p:cNvSpPr txBox="1"/>
          <p:nvPr/>
        </p:nvSpPr>
        <p:spPr>
          <a:xfrm>
            <a:off x="10580737" y="3675899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5D258CD-6711-30F1-BE01-AE178DA589A1}"/>
              </a:ext>
            </a:extLst>
          </p:cNvPr>
          <p:cNvSpPr txBox="1"/>
          <p:nvPr/>
        </p:nvSpPr>
        <p:spPr>
          <a:xfrm>
            <a:off x="2978118" y="4300168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A08D062-AFE4-1773-EB1D-E63A425C1701}"/>
              </a:ext>
            </a:extLst>
          </p:cNvPr>
          <p:cNvSpPr txBox="1"/>
          <p:nvPr/>
        </p:nvSpPr>
        <p:spPr>
          <a:xfrm>
            <a:off x="5616506" y="4300168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9F0160B-CCE6-2076-9EC0-3A90935F265A}"/>
              </a:ext>
            </a:extLst>
          </p:cNvPr>
          <p:cNvSpPr txBox="1"/>
          <p:nvPr/>
        </p:nvSpPr>
        <p:spPr>
          <a:xfrm>
            <a:off x="8826392" y="4300168"/>
            <a:ext cx="3467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3" name="yt_shape_10093"/>
              <p:cNvSpPr txBox="1"/>
              <p:nvPr/>
            </p:nvSpPr>
            <p:spPr>
              <a:xfrm>
                <a:off x="540119" y="900000"/>
                <a:ext cx="11111999" cy="13211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合肥市第六十三中学月考卷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c7450"/>
                  </a:rPr>
                  <a:t>，－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这几个数中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非负整数有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93" name="yt_shape_1009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321196"/>
              </a:xfrm>
              <a:prstGeom prst="rect">
                <a:avLst/>
              </a:prstGeom>
              <a:blipFill>
                <a:blip r:embed="rId2"/>
                <a:stretch>
                  <a:fillRect l="-1701" r="-384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95" name="yt_table_100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233245"/>
              </p:ext>
            </p:extLst>
          </p:nvPr>
        </p:nvGraphicFramePr>
        <p:xfrm>
          <a:off x="540056" y="227198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097" name="yt_shape_10097"/>
              <p:cNvSpPr txBox="1"/>
              <p:nvPr/>
            </p:nvSpPr>
            <p:spPr>
              <a:xfrm>
                <a:off x="540119" y="2798155"/>
                <a:ext cx="11492915" cy="19134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94e0,isEnd"/>
                  </a:rPr>
                  <a:t>其中正有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理数有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负有理数有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010c,isEnd"/>
                  </a:rPr>
                  <a:t>分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097" name="yt_shape_100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98155"/>
                <a:ext cx="11492915" cy="1913491"/>
              </a:xfrm>
              <a:prstGeom prst="rect">
                <a:avLst/>
              </a:prstGeom>
              <a:blipFill>
                <a:blip r:embed="rId3"/>
                <a:stretch>
                  <a:fillRect l="-1645" b="-9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11CFB1-474D-18DF-E5FA-D7595C25D7A6}"/>
              </a:ext>
            </a:extLst>
          </p:cNvPr>
          <p:cNvSpPr txBox="1"/>
          <p:nvPr/>
        </p:nvSpPr>
        <p:spPr>
          <a:xfrm>
            <a:off x="6769946" y="1526612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890140-D1F2-314D-3E19-95287A821CEB}"/>
              </a:ext>
            </a:extLst>
          </p:cNvPr>
          <p:cNvSpPr txBox="1"/>
          <p:nvPr/>
        </p:nvSpPr>
        <p:spPr>
          <a:xfrm>
            <a:off x="1669308" y="3426227"/>
            <a:ext cx="63728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784B2A-31F9-BA36-64CE-3AEB237D752E}"/>
                  </a:ext>
                </a:extLst>
              </p:cNvPr>
              <p:cNvSpPr txBox="1"/>
              <p:nvPr/>
            </p:nvSpPr>
            <p:spPr>
              <a:xfrm>
                <a:off x="3955308" y="3271707"/>
                <a:ext cx="40615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97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85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784B2A-31F9-BA36-64CE-3AEB237D75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08" y="3271707"/>
                <a:ext cx="4061523" cy="768490"/>
              </a:xfrm>
              <a:prstGeom prst="rect">
                <a:avLst/>
              </a:prstGeom>
              <a:blipFill>
                <a:blip r:embed="rId4"/>
                <a:stretch>
                  <a:fillRect l="-24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D7675C8-354C-2B29-5561-0071F2574719}"/>
              </a:ext>
            </a:extLst>
          </p:cNvPr>
          <p:cNvSpPr txBox="1"/>
          <p:nvPr/>
        </p:nvSpPr>
        <p:spPr>
          <a:xfrm>
            <a:off x="9970346" y="3426227"/>
            <a:ext cx="637285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7476FC-8A90-F200-534C-F21A84E3ABAF}"/>
                  </a:ext>
                </a:extLst>
              </p:cNvPr>
              <p:cNvSpPr txBox="1"/>
              <p:nvPr/>
            </p:nvSpPr>
            <p:spPr>
              <a:xfrm>
                <a:off x="1364508" y="3946585"/>
                <a:ext cx="37567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7476FC-8A90-F200-534C-F21A84E3AB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3946585"/>
                <a:ext cx="3756723" cy="765061"/>
              </a:xfrm>
              <a:prstGeom prst="rect">
                <a:avLst/>
              </a:prstGeom>
              <a:blipFill>
                <a:blip r:embed="rId5"/>
                <a:stretch>
                  <a:fillRect l="-259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00" name="yt_shape_10100"/>
              <p:cNvSpPr txBox="1"/>
              <p:nvPr/>
            </p:nvSpPr>
            <p:spPr>
              <a:xfrm>
                <a:off x="540000" y="900000"/>
                <a:ext cx="6915355" cy="41851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把下列各数分别填入相应的括号内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2014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260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00" name="yt_shape_10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15355" cy="4185184"/>
              </a:xfrm>
              <a:prstGeom prst="rect">
                <a:avLst/>
              </a:prstGeom>
              <a:blipFill>
                <a:blip r:embed="rId2"/>
                <a:stretch>
                  <a:fillRect l="-2734" t="-1312" r="-35979" b="-1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0C47D3-E877-2063-0B2F-6991EE93C605}"/>
                  </a:ext>
                </a:extLst>
              </p:cNvPr>
              <p:cNvSpPr txBox="1"/>
              <p:nvPr/>
            </p:nvSpPr>
            <p:spPr>
              <a:xfrm>
                <a:off x="1510439" y="1998754"/>
                <a:ext cx="345192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260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0C47D3-E877-2063-0B2F-6991EE93C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0439" y="1998754"/>
                <a:ext cx="3451923" cy="766839"/>
              </a:xfrm>
              <a:prstGeom prst="rect">
                <a:avLst/>
              </a:prstGeom>
              <a:blipFill>
                <a:blip r:embed="rId3"/>
                <a:stretch>
                  <a:fillRect l="-2827" r="-28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979BAB-B4F4-5A7B-15D7-88EDABB2CA20}"/>
                  </a:ext>
                </a:extLst>
              </p:cNvPr>
              <p:cNvSpPr txBox="1"/>
              <p:nvPr/>
            </p:nvSpPr>
            <p:spPr>
              <a:xfrm>
                <a:off x="1510439" y="2671981"/>
                <a:ext cx="34519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979BAB-B4F4-5A7B-15D7-88EDABB2CA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0439" y="2671981"/>
                <a:ext cx="3451923" cy="767474"/>
              </a:xfrm>
              <a:prstGeom prst="rect">
                <a:avLst/>
              </a:prstGeom>
              <a:blipFill>
                <a:blip r:embed="rId4"/>
                <a:stretch>
                  <a:fillRect l="-2827" r="-282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C21C65C-69FD-2577-EF65-2C3994EB25F4}"/>
              </a:ext>
            </a:extLst>
          </p:cNvPr>
          <p:cNvSpPr txBox="1"/>
          <p:nvPr/>
        </p:nvSpPr>
        <p:spPr>
          <a:xfrm>
            <a:off x="1510439" y="3345843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F26EA0-86E8-640D-4800-EC226615EFAE}"/>
                  </a:ext>
                </a:extLst>
              </p:cNvPr>
              <p:cNvSpPr txBox="1"/>
              <p:nvPr/>
            </p:nvSpPr>
            <p:spPr>
              <a:xfrm>
                <a:off x="1815239" y="3821331"/>
                <a:ext cx="22327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2F26EA0-86E8-640D-4800-EC226615E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239" y="3821331"/>
                <a:ext cx="2232724" cy="767474"/>
              </a:xfrm>
              <a:prstGeom prst="rect">
                <a:avLst/>
              </a:prstGeom>
              <a:blipFill>
                <a:blip r:embed="rId5"/>
                <a:stretch>
                  <a:fillRect l="-4372" r="-43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4A6C8A5-7C5E-7CF4-9A33-EADC7CD7F3D2}"/>
              </a:ext>
            </a:extLst>
          </p:cNvPr>
          <p:cNvSpPr txBox="1"/>
          <p:nvPr/>
        </p:nvSpPr>
        <p:spPr>
          <a:xfrm>
            <a:off x="1815239" y="449519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0" name="yt_shape_10110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对有理数的相关概念理解不透彻而出错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E05812-951D-04C1-F754-BA47EC04CB0A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对有理数的相关概念理解不透彻而出错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11" name="yt_shape_10111"/>
          <p:cNvSpPr txBox="1"/>
          <p:nvPr/>
        </p:nvSpPr>
        <p:spPr>
          <a:xfrm>
            <a:off x="540000" y="140778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12" name="yt_table_1011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069274"/>
              </p:ext>
            </p:extLst>
          </p:nvPr>
        </p:nvGraphicFramePr>
        <p:xfrm>
          <a:off x="540056" y="1887088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非负有理数就是正有理数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零既属于正数又属于负数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正整数和负整数统称为整数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整数和分数统称为有理数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B814D28-FB29-BA30-21F0-A7757C867192}"/>
              </a:ext>
            </a:extLst>
          </p:cNvPr>
          <p:cNvSpPr txBox="1"/>
          <p:nvPr/>
        </p:nvSpPr>
        <p:spPr>
          <a:xfrm>
            <a:off x="3878989" y="13609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4" name="yt_shape_10114"/>
          <p:cNvSpPr txBox="1"/>
          <p:nvPr/>
        </p:nvSpPr>
        <p:spPr>
          <a:xfrm>
            <a:off x="540000" y="900000"/>
            <a:ext cx="88405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小强在笔记上整理了以下结论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15" name="yt_table_101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508564"/>
              </p:ext>
            </p:extLst>
          </p:nvPr>
        </p:nvGraphicFramePr>
        <p:xfrm>
          <a:off x="540056" y="1379303"/>
          <a:ext cx="8958263" cy="1901952"/>
        </p:xfrm>
        <a:graphic>
          <a:graphicData uri="http://schemas.openxmlformats.org/drawingml/2006/table">
            <a:tbl>
              <a:tblPr/>
              <a:tblGrid>
                <a:gridCol w="8958263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有理数可分为整数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负有理数这五类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一个有理数不是整数就是分数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正有理数分为正整数和正分数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负分数统称为负有理数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9855D39-5804-6B51-011B-8F59ADDFD775}"/>
              </a:ext>
            </a:extLst>
          </p:cNvPr>
          <p:cNvSpPr txBox="1"/>
          <p:nvPr/>
        </p:nvSpPr>
        <p:spPr>
          <a:xfrm>
            <a:off x="8374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8" name="yt_shape_101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17" name="yt_image_10117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20" name="yt_shape_10120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及下列判断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这个数不是分数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64cc"/>
              </a:rPr>
              <a:t>这个数是负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这个数是一个负小数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fb82"/>
              </a:rPr>
              <a:t>也是负分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其中正确的判断有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1" name="yt_table_101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214535"/>
              </p:ext>
            </p:extLst>
          </p:nvPr>
        </p:nvGraphicFramePr>
        <p:xfrm>
          <a:off x="540056" y="292173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B788962-A325-9A71-B386-C20DEC8DC784}"/>
              </a:ext>
            </a:extLst>
          </p:cNvPr>
          <p:cNvSpPr txBox="1"/>
          <p:nvPr/>
        </p:nvSpPr>
        <p:spPr>
          <a:xfrm>
            <a:off x="3955309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23" name="yt_shape_10123"/>
              <p:cNvSpPr txBox="1"/>
              <p:nvPr/>
            </p:nvSpPr>
            <p:spPr>
              <a:xfrm>
                <a:off x="540000" y="900000"/>
                <a:ext cx="9127499" cy="11207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填入相应的圈内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23" name="yt_shape_10123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27499" cy="1120756"/>
              </a:xfrm>
              <a:prstGeom prst="rect">
                <a:avLst/>
              </a:prstGeom>
              <a:blipFill>
                <a:blip r:embed="rId3"/>
                <a:stretch>
                  <a:fillRect l="-2071" t="-4918" r="-1069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26" name="yt_image_10126" title="H_82.0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5481" y="2223080"/>
            <a:ext cx="3941037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28" name="yt_shape_10128"/>
          <p:cNvSpPr txBox="1"/>
          <p:nvPr/>
        </p:nvSpPr>
        <p:spPr>
          <a:xfrm>
            <a:off x="540119" y="331605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请你仿照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重新给出一种分类标准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并在图中的三个区域内各填入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6bea"/>
              </a:rPr>
              <a:t>个相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应的有理数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130" name="yt_image_10130" title="H_84.2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06411" y="4874197"/>
            <a:ext cx="3979177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2" name="yt_shape_10132"/>
          <p:cNvSpPr txBox="1"/>
          <p:nvPr/>
        </p:nvSpPr>
        <p:spPr>
          <a:xfrm>
            <a:off x="540000" y="5994597"/>
            <a:ext cx="41549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C1A61CB-E2E1-A957-B796-5625590B17F2}"/>
              </a:ext>
            </a:extLst>
          </p:cNvPr>
          <p:cNvSpPr/>
          <p:nvPr/>
        </p:nvSpPr>
        <p:spPr>
          <a:xfrm>
            <a:off x="5124621" y="2335895"/>
            <a:ext cx="233522" cy="15268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634ACA-8A5F-0687-FC5C-2B13786F73BE}"/>
              </a:ext>
            </a:extLst>
          </p:cNvPr>
          <p:cNvSpPr/>
          <p:nvPr/>
        </p:nvSpPr>
        <p:spPr>
          <a:xfrm>
            <a:off x="4952064" y="2504913"/>
            <a:ext cx="437106" cy="2694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FF20BE3-B158-94B9-8BC9-9DCC60996623}"/>
              </a:ext>
            </a:extLst>
          </p:cNvPr>
          <p:cNvSpPr/>
          <p:nvPr/>
        </p:nvSpPr>
        <p:spPr>
          <a:xfrm>
            <a:off x="5187220" y="2548188"/>
            <a:ext cx="113768" cy="15268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08A4FA5-89C8-D892-FF52-A211259316B4}"/>
              </a:ext>
            </a:extLst>
          </p:cNvPr>
          <p:cNvSpPr/>
          <p:nvPr/>
        </p:nvSpPr>
        <p:spPr>
          <a:xfrm>
            <a:off x="5399105" y="2538254"/>
            <a:ext cx="62872" cy="7185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21639EA-32B9-29FA-F9F2-7ED808C4568F}"/>
              </a:ext>
            </a:extLst>
          </p:cNvPr>
          <p:cNvSpPr/>
          <p:nvPr/>
        </p:nvSpPr>
        <p:spPr>
          <a:xfrm>
            <a:off x="5936508" y="2517297"/>
            <a:ext cx="335315" cy="1736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2304448-D414-A7A6-5DD2-DD62710D1B0F}"/>
              </a:ext>
            </a:extLst>
          </p:cNvPr>
          <p:cNvSpPr/>
          <p:nvPr/>
        </p:nvSpPr>
        <p:spPr>
          <a:xfrm>
            <a:off x="6666743" y="2517297"/>
            <a:ext cx="197597" cy="1736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847AE40-66F8-677C-2971-A7402BF355BB}"/>
              </a:ext>
            </a:extLst>
          </p:cNvPr>
          <p:cNvSpPr/>
          <p:nvPr/>
        </p:nvSpPr>
        <p:spPr>
          <a:xfrm>
            <a:off x="6856582" y="2517297"/>
            <a:ext cx="571831" cy="17364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9C0FE9B-EF52-2325-E039-9A129FB7D640}"/>
              </a:ext>
            </a:extLst>
          </p:cNvPr>
          <p:cNvSpPr/>
          <p:nvPr/>
        </p:nvSpPr>
        <p:spPr>
          <a:xfrm>
            <a:off x="7423922" y="2517569"/>
            <a:ext cx="245498" cy="16765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A348C6C-8836-1858-812D-218B0DC893E0}"/>
              </a:ext>
            </a:extLst>
          </p:cNvPr>
          <p:cNvSpPr/>
          <p:nvPr/>
        </p:nvSpPr>
        <p:spPr>
          <a:xfrm>
            <a:off x="7660711" y="2614462"/>
            <a:ext cx="65866" cy="7185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42B6A32-B4AC-BEAC-84EB-A8538CF242C6}"/>
              </a:ext>
            </a:extLst>
          </p:cNvPr>
          <p:cNvSpPr txBox="1"/>
          <p:nvPr/>
        </p:nvSpPr>
        <p:spPr>
          <a:xfrm>
            <a:off x="450108" y="3269249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3D26213-7CA4-30D0-AD0C-88DFC9A27B93}"/>
              </a:ext>
            </a:extLst>
          </p:cNvPr>
          <p:cNvSpPr/>
          <p:nvPr/>
        </p:nvSpPr>
        <p:spPr>
          <a:xfrm>
            <a:off x="5832767" y="5057735"/>
            <a:ext cx="87062" cy="1651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182BC3D-ACA9-6166-834D-000CFBC7FE90}"/>
              </a:ext>
            </a:extLst>
          </p:cNvPr>
          <p:cNvSpPr/>
          <p:nvPr/>
        </p:nvSpPr>
        <p:spPr>
          <a:xfrm>
            <a:off x="6070209" y="5057735"/>
            <a:ext cx="87061" cy="1651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5C993E7-47B1-450C-C7E5-0D00D4A6DF34}"/>
              </a:ext>
            </a:extLst>
          </p:cNvPr>
          <p:cNvSpPr/>
          <p:nvPr/>
        </p:nvSpPr>
        <p:spPr>
          <a:xfrm>
            <a:off x="6304919" y="5057735"/>
            <a:ext cx="87062" cy="1651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EC31671-5DED-BFF3-6389-F47E77316608}"/>
              </a:ext>
            </a:extLst>
          </p:cNvPr>
          <p:cNvSpPr/>
          <p:nvPr/>
        </p:nvSpPr>
        <p:spPr>
          <a:xfrm>
            <a:off x="6898658" y="5060466"/>
            <a:ext cx="114081" cy="1651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4793618-2EB5-3661-143E-368248FC3577}"/>
              </a:ext>
            </a:extLst>
          </p:cNvPr>
          <p:cNvSpPr/>
          <p:nvPr/>
        </p:nvSpPr>
        <p:spPr>
          <a:xfrm>
            <a:off x="7276516" y="5057735"/>
            <a:ext cx="87063" cy="1651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FDA275B1-13B4-2772-3331-85B34E2D07A6}"/>
              </a:ext>
            </a:extLst>
          </p:cNvPr>
          <p:cNvSpPr/>
          <p:nvPr/>
        </p:nvSpPr>
        <p:spPr>
          <a:xfrm>
            <a:off x="7674979" y="5057735"/>
            <a:ext cx="87062" cy="1651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0FA9A48-D0AF-7D47-D8B0-72C2E3E32983}"/>
              </a:ext>
            </a:extLst>
          </p:cNvPr>
          <p:cNvSpPr/>
          <p:nvPr/>
        </p:nvSpPr>
        <p:spPr>
          <a:xfrm>
            <a:off x="4766604" y="5174683"/>
            <a:ext cx="426302" cy="1741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70C9904-C209-7352-4999-2EA0BCC189C4}"/>
              </a:ext>
            </a:extLst>
          </p:cNvPr>
          <p:cNvSpPr/>
          <p:nvPr/>
        </p:nvSpPr>
        <p:spPr>
          <a:xfrm>
            <a:off x="5200685" y="5177821"/>
            <a:ext cx="123087" cy="1651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2E65EB2-87CA-DD90-F53D-9EE97485A708}"/>
              </a:ext>
            </a:extLst>
          </p:cNvPr>
          <p:cNvSpPr/>
          <p:nvPr/>
        </p:nvSpPr>
        <p:spPr>
          <a:xfrm>
            <a:off x="5788145" y="5241548"/>
            <a:ext cx="168120" cy="2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C8E4BEE-02C8-4573-1619-6E721C729215}"/>
              </a:ext>
            </a:extLst>
          </p:cNvPr>
          <p:cNvSpPr/>
          <p:nvPr/>
        </p:nvSpPr>
        <p:spPr>
          <a:xfrm>
            <a:off x="6025586" y="5241548"/>
            <a:ext cx="168119" cy="2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1370C05-C3D1-009E-5D75-EED2D74594E1}"/>
              </a:ext>
            </a:extLst>
          </p:cNvPr>
          <p:cNvSpPr/>
          <p:nvPr/>
        </p:nvSpPr>
        <p:spPr>
          <a:xfrm>
            <a:off x="6260297" y="5241548"/>
            <a:ext cx="168119" cy="2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5885DCB-A53D-6B35-6948-7ED460E1FC63}"/>
              </a:ext>
            </a:extLst>
          </p:cNvPr>
          <p:cNvSpPr/>
          <p:nvPr/>
        </p:nvSpPr>
        <p:spPr>
          <a:xfrm>
            <a:off x="6734223" y="5241548"/>
            <a:ext cx="309218" cy="2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875CEF1-F055-0686-DAF4-092CF7F1D3B8}"/>
              </a:ext>
            </a:extLst>
          </p:cNvPr>
          <p:cNvSpPr/>
          <p:nvPr/>
        </p:nvSpPr>
        <p:spPr>
          <a:xfrm>
            <a:off x="7097207" y="5241548"/>
            <a:ext cx="309218" cy="2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1EC6BC53-FAB0-F18E-655A-1FADCA5BA968}"/>
              </a:ext>
            </a:extLst>
          </p:cNvPr>
          <p:cNvSpPr/>
          <p:nvPr/>
        </p:nvSpPr>
        <p:spPr>
          <a:xfrm>
            <a:off x="7455688" y="5241548"/>
            <a:ext cx="408288" cy="240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2A0AF07-EB2D-5508-02EB-2F98E627387E}"/>
              </a:ext>
            </a:extLst>
          </p:cNvPr>
          <p:cNvSpPr/>
          <p:nvPr/>
        </p:nvSpPr>
        <p:spPr>
          <a:xfrm>
            <a:off x="5326365" y="5272252"/>
            <a:ext cx="60042" cy="6904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05F7719-6A82-C7ED-BED5-AB56D09C466D}"/>
              </a:ext>
            </a:extLst>
          </p:cNvPr>
          <p:cNvSpPr/>
          <p:nvPr/>
        </p:nvSpPr>
        <p:spPr>
          <a:xfrm>
            <a:off x="5959403" y="5272252"/>
            <a:ext cx="63044" cy="6904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A3F0CBF-79F9-9CA5-EE47-1563FFDC6F8A}"/>
              </a:ext>
            </a:extLst>
          </p:cNvPr>
          <p:cNvSpPr/>
          <p:nvPr/>
        </p:nvSpPr>
        <p:spPr>
          <a:xfrm>
            <a:off x="6199709" y="5272252"/>
            <a:ext cx="60042" cy="6904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9F351AA-1A28-E56B-5981-602CCB9A5951}"/>
              </a:ext>
            </a:extLst>
          </p:cNvPr>
          <p:cNvSpPr/>
          <p:nvPr/>
        </p:nvSpPr>
        <p:spPr>
          <a:xfrm>
            <a:off x="6431555" y="5272115"/>
            <a:ext cx="63045" cy="7205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66DC83D4-6975-8C85-4A82-B8C65670DFC8}"/>
              </a:ext>
            </a:extLst>
          </p:cNvPr>
          <p:cNvSpPr/>
          <p:nvPr/>
        </p:nvSpPr>
        <p:spPr>
          <a:xfrm>
            <a:off x="7406015" y="5272252"/>
            <a:ext cx="60044" cy="6904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D45092A-FAC8-875A-144E-0C25F6A1C1C0}"/>
              </a:ext>
            </a:extLst>
          </p:cNvPr>
          <p:cNvSpPr/>
          <p:nvPr/>
        </p:nvSpPr>
        <p:spPr>
          <a:xfrm>
            <a:off x="5811890" y="5284259"/>
            <a:ext cx="126089" cy="1651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689AED4A-7DF2-DCBB-F39B-7EBDAD5AD96D}"/>
              </a:ext>
            </a:extLst>
          </p:cNvPr>
          <p:cNvSpPr/>
          <p:nvPr/>
        </p:nvSpPr>
        <p:spPr>
          <a:xfrm>
            <a:off x="6046464" y="5284259"/>
            <a:ext cx="129092" cy="16511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7AE502F-D340-7BDA-4383-5500D139403A}"/>
              </a:ext>
            </a:extLst>
          </p:cNvPr>
          <p:cNvSpPr/>
          <p:nvPr/>
        </p:nvSpPr>
        <p:spPr>
          <a:xfrm>
            <a:off x="6290046" y="5286990"/>
            <a:ext cx="114081" cy="1651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EDEE0A5-C636-B897-96E0-D516A2F6603B}"/>
              </a:ext>
            </a:extLst>
          </p:cNvPr>
          <p:cNvSpPr/>
          <p:nvPr/>
        </p:nvSpPr>
        <p:spPr>
          <a:xfrm>
            <a:off x="6891153" y="5266929"/>
            <a:ext cx="219155" cy="1861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ABA2124-1297-8295-724E-0B13F436DEBA}"/>
              </a:ext>
            </a:extLst>
          </p:cNvPr>
          <p:cNvSpPr/>
          <p:nvPr/>
        </p:nvSpPr>
        <p:spPr>
          <a:xfrm>
            <a:off x="7258913" y="5284123"/>
            <a:ext cx="114081" cy="16812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970C68C-FC1C-1625-CB09-2648EFFA6507}"/>
              </a:ext>
            </a:extLst>
          </p:cNvPr>
          <p:cNvSpPr/>
          <p:nvPr/>
        </p:nvSpPr>
        <p:spPr>
          <a:xfrm>
            <a:off x="7580524" y="5258051"/>
            <a:ext cx="318226" cy="18613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0ED9F6B-60C2-F62E-3D32-2A368A65897B}"/>
              </a:ext>
            </a:extLst>
          </p:cNvPr>
          <p:cNvSpPr/>
          <p:nvPr/>
        </p:nvSpPr>
        <p:spPr>
          <a:xfrm>
            <a:off x="5056174" y="5712063"/>
            <a:ext cx="428484" cy="1828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FE0E1330-9F25-AF5A-65AA-932F13574955}"/>
              </a:ext>
            </a:extLst>
          </p:cNvPr>
          <p:cNvSpPr/>
          <p:nvPr/>
        </p:nvSpPr>
        <p:spPr>
          <a:xfrm>
            <a:off x="6952969" y="5712063"/>
            <a:ext cx="428484" cy="1828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24E2ADB-C87B-15A4-D636-574957B27B7F}"/>
              </a:ext>
            </a:extLst>
          </p:cNvPr>
          <p:cNvSpPr txBox="1"/>
          <p:nvPr/>
        </p:nvSpPr>
        <p:spPr>
          <a:xfrm>
            <a:off x="449989" y="5947791"/>
            <a:ext cx="429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uild="allAtOnce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1495</Words>
  <Application>Microsoft Office PowerPoint</Application>
  <PresentationFormat>宽屏</PresentationFormat>
  <Paragraphs>151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17</cp:revision>
  <dcterms:created xsi:type="dcterms:W3CDTF">2024-08-14T05:26:56Z</dcterms:created>
  <dcterms:modified xsi:type="dcterms:W3CDTF">2024-08-15T05:44:23Z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