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24" r:id="rId7"/>
    <p:sldId id="311" r:id="rId8"/>
    <p:sldId id="313" r:id="rId9"/>
    <p:sldId id="314" r:id="rId10"/>
    <p:sldId id="316" r:id="rId11"/>
    <p:sldId id="317" r:id="rId12"/>
    <p:sldId id="318" r:id="rId13"/>
    <p:sldId id="322" r:id="rId14"/>
    <p:sldId id="319" r:id="rId15"/>
    <p:sldId id="323" r:id="rId16"/>
    <p:sldId id="321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92" autoAdjust="0"/>
    <p:restoredTop sz="94660"/>
  </p:normalViewPr>
  <p:slideViewPr>
    <p:cSldViewPr showGuides="1">
      <p:cViewPr varScale="1">
        <p:scale>
          <a:sx n="91" d="100"/>
          <a:sy n="91" d="100"/>
        </p:scale>
        <p:origin x="120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3" name="yt_shape_1327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72" name="yt_image_1327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75" name="yt_shape_13275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积分问题</a:t>
            </a:r>
          </a:p>
        </p:txBody>
      </p:sp>
      <p:sp>
        <p:nvSpPr>
          <p:cNvPr id="13276" name="yt_shape_13276"/>
          <p:cNvSpPr txBox="1"/>
          <p:nvPr/>
        </p:nvSpPr>
        <p:spPr>
          <a:xfrm>
            <a:off x="540119" y="197159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珍爱生命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拒绝毒品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学校举行的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年禁毒知识竞赛共有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93f7"/>
              </a:rPr>
              <a:t>曾浩同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学答对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不答视为答错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且答对题数比答错题数的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854e"/>
              </a:rPr>
              <a:t>倍还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那么下列方程组中正确的是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77" name="yt_table_13277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0888883"/>
                  </p:ext>
                </p:extLst>
              </p:nvPr>
            </p:nvGraphicFramePr>
            <p:xfrm>
              <a:off x="540056" y="3411165"/>
              <a:ext cx="6744590" cy="2121154"/>
            </p:xfrm>
            <a:graphic>
              <a:graphicData uri="http://schemas.openxmlformats.org/drawingml/2006/table">
                <a:tbl>
                  <a:tblPr/>
                  <a:tblGrid>
                    <a:gridCol w="3831654">
                      <a:extLst>
                        <a:ext uri="{9D8B030D-6E8A-4147-A177-3AD203B41FA5}">
                          <a16:colId xmlns:a16="http://schemas.microsoft.com/office/drawing/2014/main" val="10640"/>
                        </a:ext>
                      </a:extLst>
                    </a:gridCol>
                    <a:gridCol w="2912936">
                      <a:extLst>
                        <a:ext uri="{9D8B030D-6E8A-4147-A177-3AD203B41FA5}">
                          <a16:colId xmlns:a16="http://schemas.microsoft.com/office/drawing/2014/main" val="106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=60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=60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=60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=7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=60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&amp;7=7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277" name="yt_table_13277" descr="{&quot;rangeId&quot;:2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0888883"/>
                  </p:ext>
                </p:extLst>
              </p:nvPr>
            </p:nvGraphicFramePr>
            <p:xfrm>
              <a:off x="540056" y="3411165"/>
              <a:ext cx="6744590" cy="2121154"/>
            </p:xfrm>
            <a:graphic>
              <a:graphicData uri="http://schemas.openxmlformats.org/drawingml/2006/table">
                <a:tbl>
                  <a:tblPr/>
                  <a:tblGrid>
                    <a:gridCol w="3831654">
                      <a:extLst>
                        <a:ext uri="{9D8B030D-6E8A-4147-A177-3AD203B41FA5}">
                          <a16:colId xmlns:a16="http://schemas.microsoft.com/office/drawing/2014/main" val="10640"/>
                        </a:ext>
                      </a:extLst>
                    </a:gridCol>
                    <a:gridCol w="2912936">
                      <a:extLst>
                        <a:ext uri="{9D8B030D-6E8A-4147-A177-3AD203B41FA5}">
                          <a16:colId xmlns:a16="http://schemas.microsoft.com/office/drawing/2014/main" val="10641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5994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1590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9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575" r="-759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1590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659000">
            <a:extLst>
              <a:ext uri="{FF2B5EF4-FFF2-40B4-BE49-F238E27FC236}">
                <a16:creationId xmlns:a16="http://schemas.microsoft.com/office/drawing/2014/main" id="{28D7DD66-E01B-4D1E-B8C7-24DFF840EF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5E70EE3-33C1-6BD1-7993-1368AA9C2721}"/>
              </a:ext>
            </a:extLst>
          </p:cNvPr>
          <p:cNvSpPr txBox="1"/>
          <p:nvPr/>
        </p:nvSpPr>
        <p:spPr>
          <a:xfrm>
            <a:off x="5784108" y="28757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07" name="yt_shape_13307"/>
              <p:cNvSpPr txBox="1"/>
              <p:nvPr/>
            </p:nvSpPr>
            <p:spPr>
              <a:xfrm>
                <a:off x="540119" y="900000"/>
                <a:ext cx="11492915" cy="34199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变条件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在上题的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市长杯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青少年校园足球联赛中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如果某校足球队比赛了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5023d"/>
                  </a:rPr>
                  <a:t>胜场比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负场多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那么该队平了几场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设该队胜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2=11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该队平了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07" name="yt_shape_13307" descr="{&quot;rangeId&quot;:12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19975"/>
              </a:xfrm>
              <a:prstGeom prst="rect">
                <a:avLst/>
              </a:prstGeom>
              <a:blipFill>
                <a:blip r:embed="rId2"/>
                <a:stretch>
                  <a:fillRect l="-1645" t="-1604" b="-4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F1BA0F2-D1FA-27DC-9A77-E9B94FBB8E77}"/>
              </a:ext>
            </a:extLst>
          </p:cNvPr>
          <p:cNvSpPr txBox="1"/>
          <p:nvPr/>
        </p:nvSpPr>
        <p:spPr>
          <a:xfrm>
            <a:off x="450108" y="2279658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设该队胜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7BC39C9-C30D-0599-B2EE-AE7839E7EAB4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664362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2=11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pageBreak': True}">
                <a:extLst>
                  <a:ext uri="{FF2B5EF4-FFF2-40B4-BE49-F238E27FC236}">
                    <a16:creationId xmlns:a16="http://schemas.microsoft.com/office/drawing/2014/main" id="{27BC39C9-C30D-0599-B2EE-AE7839E7EA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6643625" cy="1154189"/>
              </a:xfrm>
              <a:prstGeom prst="rect">
                <a:avLst/>
              </a:prstGeom>
              <a:blipFill>
                <a:blip r:embed="rId3"/>
                <a:stretch>
                  <a:fillRect l="-14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63D703B-91F0-1B05-6BB0-EE35909997D7}"/>
              </a:ext>
            </a:extLst>
          </p:cNvPr>
          <p:cNvSpPr txBox="1"/>
          <p:nvPr/>
        </p:nvSpPr>
        <p:spPr>
          <a:xfrm>
            <a:off x="450108" y="3815723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该队平了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" name="yt_shape_13312"/>
          <p:cNvSpPr txBox="1"/>
          <p:nvPr/>
        </p:nvSpPr>
        <p:spPr>
          <a:xfrm>
            <a:off x="540000" y="900000"/>
            <a:ext cx="79428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的比赛中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某位运动员的技术统计如表所示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3313" name="yt_table_13313" title="H_164.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162498"/>
              </p:ext>
            </p:extLst>
          </p:nvPr>
        </p:nvGraphicFramePr>
        <p:xfrm>
          <a:off x="540000" y="1531667"/>
          <a:ext cx="11111995" cy="20848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107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09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1157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技术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上场时间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分钟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出手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楷体" pitchFamily="24"/>
                      </a:endParaRP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投篮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次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投中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1_05fb8"/>
                        </a:rPr>
                        <a:t>次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罚球得分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分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篮板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1_c5bcb"/>
                        </a:rPr>
                        <a:t>个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助攻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  <a:sym typeface="_⨹_1_af5fa"/>
                        </a:rPr>
                        <a:t>次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个人总得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数据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16" name="yt_shape_13316"/>
              <p:cNvSpPr txBox="1"/>
              <p:nvPr/>
            </p:nvSpPr>
            <p:spPr>
              <a:xfrm>
                <a:off x="540000" y="2242289"/>
                <a:ext cx="7232749" cy="1979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设本场比赛中投中两分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球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三分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球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+6=33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本场比赛中该运动员投中两分球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三分球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316" name="yt_shape_133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42289"/>
                <a:ext cx="7232749" cy="1979581"/>
              </a:xfrm>
              <a:prstGeom prst="rect">
                <a:avLst/>
              </a:prstGeom>
              <a:blipFill>
                <a:blip r:embed="rId2"/>
                <a:stretch>
                  <a:fillRect l="-2614" t="-2769" r="-1602" b="-8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8C02F15-0266-26A1-C224-DFCFEF2AC186}"/>
              </a:ext>
            </a:extLst>
          </p:cNvPr>
          <p:cNvSpPr txBox="1"/>
          <p:nvPr/>
        </p:nvSpPr>
        <p:spPr>
          <a:xfrm>
            <a:off x="449989" y="2195483"/>
            <a:ext cx="6584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设本场比赛中投中两分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球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三分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球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B04BD88-5A2B-9256-C429-566AAFA6186F}"/>
                  </a:ext>
                </a:extLst>
              </p:cNvPr>
              <p:cNvSpPr txBox="1"/>
              <p:nvPr/>
            </p:nvSpPr>
            <p:spPr>
              <a:xfrm>
                <a:off x="449989" y="2670971"/>
                <a:ext cx="657637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+6=33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B04BD88-5A2B-9256-C429-566AAFA618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0971"/>
                <a:ext cx="6576378" cy="1154189"/>
              </a:xfrm>
              <a:prstGeom prst="rect">
                <a:avLst/>
              </a:prstGeom>
              <a:blipFill>
                <a:blip r:embed="rId3"/>
                <a:stretch>
                  <a:fillRect l="-14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688C101-2780-9A76-A0B8-76827990CDD5}"/>
              </a:ext>
            </a:extLst>
          </p:cNvPr>
          <p:cNvSpPr txBox="1"/>
          <p:nvPr/>
        </p:nvSpPr>
        <p:spPr>
          <a:xfrm>
            <a:off x="449989" y="3731548"/>
            <a:ext cx="734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本场比赛中该运动员投中两分球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三分球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315" name="yt_shape_13315"/>
          <p:cNvSpPr txBox="1"/>
          <p:nvPr/>
        </p:nvSpPr>
        <p:spPr>
          <a:xfrm>
            <a:off x="540000" y="76470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表中出手投篮次数和投中次数均不包括罚球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总得分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两分球得分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a3d6"/>
              </a:rPr>
              <a:t>三分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球得分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罚球得分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根据以上信息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41f03"/>
              </a:rPr>
              <a:t>求本场比赛中该运动员投中两分球和三分球各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yt_shape_1332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19" name="yt_image_13319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2" name="yt_shape_13322"/>
          <p:cNvSpPr txBox="1"/>
          <p:nvPr/>
        </p:nvSpPr>
        <p:spPr>
          <a:xfrm>
            <a:off x="540119" y="1431377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c5c50"/>
              </a:rPr>
              <a:t>班五位同学参加学校举办的数学素养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试卷中共有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规定每道题答对得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答错扣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未答得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赛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6e2f"/>
              </a:rPr>
              <a:t>后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五位同学对照评分标准回忆并记录了自己的答题情况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4f9c"/>
              </a:rPr>
              <a:t>同学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只记得有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道题未答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具体如下表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323" name="yt_table_13323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093009"/>
              </p:ext>
            </p:extLst>
          </p:nvPr>
        </p:nvGraphicFramePr>
        <p:xfrm>
          <a:off x="540000" y="3379076"/>
          <a:ext cx="11111999" cy="34015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参赛同学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答对题数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答错题数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未答题数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25" name="yt_shape_13325"/>
              <p:cNvSpPr txBox="1"/>
              <p:nvPr/>
            </p:nvSpPr>
            <p:spPr>
              <a:xfrm>
                <a:off x="540119" y="900000"/>
                <a:ext cx="11492915" cy="48603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最后从公布的竞赛成绩中获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五位同学的实际成绩分别是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e798"/>
                  </a:rPr>
                  <a:t>95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同学的答对题数和答错题数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四位同学中有一位同学记错了自己的答题情况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36c18"/>
                  </a:rPr>
                  <a:t>请指出哪位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同学记错了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并写出他的实际答题情况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同学的答对题数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道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错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同学的答对题数为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道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答错题数为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同学记错了自己的答题情况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应该是答对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未答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25" name="yt_shape_13325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60370"/>
              </a:xfrm>
              <a:prstGeom prst="rect">
                <a:avLst/>
              </a:prstGeom>
              <a:blipFill>
                <a:blip r:embed="rId2"/>
                <a:stretch>
                  <a:fillRect l="-1645" t="-1129" b="-28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90A7612-DAB1-0E56-6022-C78A0C1D4E41}"/>
              </a:ext>
            </a:extLst>
          </p:cNvPr>
          <p:cNvSpPr txBox="1"/>
          <p:nvPr/>
        </p:nvSpPr>
        <p:spPr>
          <a:xfrm>
            <a:off x="450108" y="3230634"/>
            <a:ext cx="671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同学的答对题数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错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56E015-35BE-7F56-6909-386A5FE93099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621385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}">
                <a:extLst>
                  <a:ext uri="{FF2B5EF4-FFF2-40B4-BE49-F238E27FC236}">
                    <a16:creationId xmlns:a16="http://schemas.microsoft.com/office/drawing/2014/main" id="{F556E015-35BE-7F56-6909-386A5FE930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6213856" cy="1154189"/>
              </a:xfrm>
              <a:prstGeom prst="rect">
                <a:avLst/>
              </a:prstGeom>
              <a:blipFill>
                <a:blip r:embed="rId3"/>
                <a:stretch>
                  <a:fillRect l="-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10A8DF8-F749-E3B8-9C17-635840E4A78E}"/>
              </a:ext>
            </a:extLst>
          </p:cNvPr>
          <p:cNvSpPr txBox="1"/>
          <p:nvPr/>
        </p:nvSpPr>
        <p:spPr>
          <a:xfrm>
            <a:off x="450108" y="4766699"/>
            <a:ext cx="655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同学的答对题数为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答错题数为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22090A-FA84-D403-29A3-04E4E27AEFAF}"/>
              </a:ext>
            </a:extLst>
          </p:cNvPr>
          <p:cNvSpPr txBox="1"/>
          <p:nvPr/>
        </p:nvSpPr>
        <p:spPr>
          <a:xfrm>
            <a:off x="450108" y="5242187"/>
            <a:ext cx="100797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同学记错了自己的答题情况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应该是答对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题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题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未答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题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2" name="yt_shape_13332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列方程组解应用题时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应从题目中找出两个独立的相等关系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6ab56"/>
              </a:rPr>
              <a:t>而相等关系有些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是由题中反映数量关系的关键句直接呈现的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6_8dce6"/>
              </a:rPr>
              <a:t>有些隐含在各种实际问题的一些基本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量的相互关系中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再根据这两个相等关系列方程组求解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8" name="yt_shape_13278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小明和爸爸一起做投篮游戏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两人商定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小明投中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爸爸投中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550d"/>
              </a:rPr>
              <a:t>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结果两人一共投中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两人的得分恰好相等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设小明投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爸爸投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3d86"/>
              </a:rPr>
              <a:t>y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根据题意列方程组为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79" name="yt_table_13279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2039150"/>
                  </p:ext>
                </p:extLst>
              </p:nvPr>
            </p:nvGraphicFramePr>
            <p:xfrm>
              <a:off x="540056" y="2339566"/>
              <a:ext cx="7028625" cy="2121154"/>
            </p:xfrm>
            <a:graphic>
              <a:graphicData uri="http://schemas.openxmlformats.org/drawingml/2006/table">
                <a:tbl>
                  <a:tblPr/>
                  <a:tblGrid>
                    <a:gridCol w="3938207">
                      <a:extLst>
                        <a:ext uri="{9D8B030D-6E8A-4147-A177-3AD203B41FA5}">
                          <a16:colId xmlns:a16="http://schemas.microsoft.com/office/drawing/2014/main" val="10642"/>
                        </a:ext>
                      </a:extLst>
                    </a:gridCol>
                    <a:gridCol w="3090418">
                      <a:extLst>
                        <a:ext uri="{9D8B030D-6E8A-4147-A177-3AD203B41FA5}">
                          <a16:colId xmlns:a16="http://schemas.microsoft.com/office/drawing/2014/main" val="106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279" name="yt_table_13279" descr="{&quot;rangeId&quot;:3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2039150"/>
                  </p:ext>
                </p:extLst>
              </p:nvPr>
            </p:nvGraphicFramePr>
            <p:xfrm>
              <a:off x="540056" y="2339566"/>
              <a:ext cx="7028625" cy="2121154"/>
            </p:xfrm>
            <a:graphic>
              <a:graphicData uri="http://schemas.openxmlformats.org/drawingml/2006/table">
                <a:tbl>
                  <a:tblPr/>
                  <a:tblGrid>
                    <a:gridCol w="3938207">
                      <a:extLst>
                        <a:ext uri="{9D8B030D-6E8A-4147-A177-3AD203B41FA5}">
                          <a16:colId xmlns:a16="http://schemas.microsoft.com/office/drawing/2014/main" val="10642"/>
                        </a:ext>
                      </a:extLst>
                    </a:gridCol>
                    <a:gridCol w="3090418">
                      <a:extLst>
                        <a:ext uri="{9D8B030D-6E8A-4147-A177-3AD203B41FA5}">
                          <a16:colId xmlns:a16="http://schemas.microsoft.com/office/drawing/2014/main" val="10643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8362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7613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1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575" r="-783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7613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E914016-BDBE-D4EB-D294-3A9B41474D57}"/>
              </a:ext>
            </a:extLst>
          </p:cNvPr>
          <p:cNvSpPr txBox="1"/>
          <p:nvPr/>
        </p:nvSpPr>
        <p:spPr>
          <a:xfrm>
            <a:off x="4412509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0" name="yt_shape_13280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合肥市第六十三中单元卷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小红和小军三人玩飞镖游戏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9fde"/>
              </a:rPr>
              <a:t>各投四支飞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规定在同一圆环内得分相同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中靶和得分情况如图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bb00"/>
              </a:rPr>
              <a:t>则小红的得分是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82" name="yt_table_1328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499241"/>
              </p:ext>
            </p:extLst>
          </p:nvPr>
        </p:nvGraphicFramePr>
        <p:xfrm>
          <a:off x="540056" y="3501740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4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46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3"/>
                  </a:ext>
                </a:extLst>
              </a:tr>
            </a:tbl>
          </a:graphicData>
        </a:graphic>
      </p:graphicFrame>
      <p:pic>
        <p:nvPicPr>
          <p:cNvPr id="13281" name="yt_image_13281_skip" title="H_91.5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2389" y="2339566"/>
            <a:ext cx="3705588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2B90D1-8CF2-8902-CF9D-9C875B3FB879}"/>
              </a:ext>
            </a:extLst>
          </p:cNvPr>
          <p:cNvSpPr txBox="1"/>
          <p:nvPr/>
        </p:nvSpPr>
        <p:spPr>
          <a:xfrm>
            <a:off x="1059709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84" name="yt_shape_13284"/>
              <p:cNvSpPr txBox="1"/>
              <p:nvPr/>
            </p:nvSpPr>
            <p:spPr>
              <a:xfrm>
                <a:off x="540119" y="900001"/>
                <a:ext cx="11492915" cy="25290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某足球比赛的积分规则为胜一场得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平一场得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负一场得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951c1,isEnd"/>
                  </a:rPr>
                  <a:t>一个队踢了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场球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设这个队胜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了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了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fd7b1,isEnd"/>
                  </a:rPr>
                  <a:t>题目中的等量关系为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胜的场次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平的场数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胜的场次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负的场数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平的场次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14b9a,isEnd"/>
                  </a:rPr>
                  <a:t>列方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程组可得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+6=14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解得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3284" name="yt_shape_132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1"/>
                <a:ext cx="11492915" cy="2529000"/>
              </a:xfrm>
              <a:prstGeom prst="rect">
                <a:avLst/>
              </a:prstGeom>
              <a:blipFill>
                <a:blip r:embed="rId2"/>
                <a:stretch>
                  <a:fillRect l="-1645" t="-2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9760188-C599-8075-45BF-4EB7B4BB756B}"/>
              </a:ext>
            </a:extLst>
          </p:cNvPr>
          <p:cNvSpPr txBox="1"/>
          <p:nvPr/>
        </p:nvSpPr>
        <p:spPr>
          <a:xfrm>
            <a:off x="9898907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78A8462-5468-3C49-1F9F-A857A17AC9F5}"/>
                  </a:ext>
                </a:extLst>
              </p:cNvPr>
              <p:cNvSpPr txBox="1"/>
              <p:nvPr/>
            </p:nvSpPr>
            <p:spPr>
              <a:xfrm>
                <a:off x="4945781" y="2279658"/>
                <a:ext cx="1677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5, 'hasSerialNum': 1, 'mathAnswerShape': 1, 'IsSplitBraceMath': 1, 'pageBreak': True}">
                <a:extLst>
                  <a:ext uri="{FF2B5EF4-FFF2-40B4-BE49-F238E27FC236}">
                    <a16:creationId xmlns:a16="http://schemas.microsoft.com/office/drawing/2014/main" id="{978A8462-5468-3C49-1F9F-A857A17AC9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5781" y="2279658"/>
                <a:ext cx="1677226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28DAD8E-2EA4-BF2A-C51A-A8296A4AC0A9}"/>
              </a:ext>
            </a:extLst>
          </p:cNvPr>
          <p:cNvCxnSpPr/>
          <p:nvPr/>
        </p:nvCxnSpPr>
        <p:spPr>
          <a:xfrm>
            <a:off x="4730992" y="3406091"/>
            <a:ext cx="180200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4" name="yt_shape_13284"/>
          <p:cNvSpPr txBox="1"/>
          <p:nvPr/>
        </p:nvSpPr>
        <p:spPr>
          <a:xfrm>
            <a:off x="540119" y="900001"/>
            <a:ext cx="11492915" cy="13768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老师与学生下棋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双方约定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无论谁胜一局得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8ead,isEnd"/>
              </a:rPr>
              <a:t>老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师每负一局扣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学生负局不扣分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局无平局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双方积分相等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4a17,isEnd"/>
              </a:rPr>
              <a:t>则学生胜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了几局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287" name="yt_shape_13287"/>
              <p:cNvSpPr txBox="1"/>
              <p:nvPr/>
            </p:nvSpPr>
            <p:spPr>
              <a:xfrm>
                <a:off x="540000" y="2434541"/>
                <a:ext cx="6312626" cy="40107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方法一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设学生胜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老师胜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学生胜了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老师胜了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方法二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设学生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胜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负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·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学生胜了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老师胜了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87" name="yt_shape_132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34541"/>
                <a:ext cx="6312626" cy="4010778"/>
              </a:xfrm>
              <a:prstGeom prst="rect">
                <a:avLst/>
              </a:prstGeom>
              <a:blipFill>
                <a:blip r:embed="rId2"/>
                <a:stretch>
                  <a:fillRect l="-2995" t="-1216" r="-2029" b="-37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48A7E08-056C-2417-ED66-7B14790B6150}"/>
              </a:ext>
            </a:extLst>
          </p:cNvPr>
          <p:cNvSpPr txBox="1"/>
          <p:nvPr/>
        </p:nvSpPr>
        <p:spPr>
          <a:xfrm>
            <a:off x="449989" y="2387735"/>
            <a:ext cx="627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方法一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设学生胜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老师胜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4AFA6E9-2850-EA9B-62B4-76B4FFCEC7DE}"/>
                  </a:ext>
                </a:extLst>
              </p:cNvPr>
              <p:cNvSpPr txBox="1"/>
              <p:nvPr/>
            </p:nvSpPr>
            <p:spPr>
              <a:xfrm>
                <a:off x="449989" y="2863223"/>
                <a:ext cx="603923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4AFA6E9-2850-EA9B-62B4-76B4FFCEC7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63223"/>
                <a:ext cx="6039231" cy="1154189"/>
              </a:xfrm>
              <a:prstGeom prst="rect">
                <a:avLst/>
              </a:prstGeom>
              <a:blipFill>
                <a:blip r:embed="rId3"/>
                <a:stretch>
                  <a:fillRect l="-1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7BCEFC9-D59C-40F2-71F9-44F43F2726C5}"/>
              </a:ext>
            </a:extLst>
          </p:cNvPr>
          <p:cNvSpPr txBox="1"/>
          <p:nvPr/>
        </p:nvSpPr>
        <p:spPr>
          <a:xfrm>
            <a:off x="449989" y="3923800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学生胜了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老师胜了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2E93E47-5F1E-F1FC-D10C-C2241FD088E9}"/>
              </a:ext>
            </a:extLst>
          </p:cNvPr>
          <p:cNvSpPr txBox="1"/>
          <p:nvPr/>
        </p:nvSpPr>
        <p:spPr>
          <a:xfrm>
            <a:off x="449989" y="4399288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方法二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设学生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47772AC-7F8A-1CF8-F737-0670CA60F6D5}"/>
                  </a:ext>
                </a:extLst>
              </p:cNvPr>
              <p:cNvSpPr txBox="1"/>
              <p:nvPr/>
            </p:nvSpPr>
            <p:spPr>
              <a:xfrm>
                <a:off x="449989" y="4874776"/>
                <a:ext cx="448030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·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47772AC-7F8A-1CF8-F737-0670CA60F6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74776"/>
                <a:ext cx="4480306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642091CD-B28D-5924-7F74-DBD46FD7EE4F}"/>
              </a:ext>
            </a:extLst>
          </p:cNvPr>
          <p:cNvSpPr txBox="1"/>
          <p:nvPr/>
        </p:nvSpPr>
        <p:spPr>
          <a:xfrm>
            <a:off x="449989" y="5935353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学生胜了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老师胜了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6359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3" name="yt_shape_13293"/>
          <p:cNvSpPr txBox="1"/>
          <p:nvPr/>
        </p:nvSpPr>
        <p:spPr>
          <a:xfrm>
            <a:off x="540000" y="900000"/>
            <a:ext cx="984885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列二元一次方程组解决简单实际问题时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未理解题意出错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B8FB27-F924-90A5-C3A1-337DB2180BEB}"/>
              </a:ext>
            </a:extLst>
          </p:cNvPr>
          <p:cNvSpPr txBox="1"/>
          <p:nvPr/>
        </p:nvSpPr>
        <p:spPr>
          <a:xfrm>
            <a:off x="449989" y="853194"/>
            <a:ext cx="9933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列二元一次方程组解决简单实际问题时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未理解题意出错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294" name="yt_shape_13294"/>
          <p:cNvSpPr txBox="1"/>
          <p:nvPr/>
        </p:nvSpPr>
        <p:spPr>
          <a:xfrm>
            <a:off x="540119" y="147638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中国古代人民在生产生活中发现了许多数学问题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孙子算经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d492"/>
              </a:rPr>
              <a:t>中记载了这样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有若干人乘车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若每车乘坐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辆车无人乘坐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a65f"/>
              </a:rPr>
              <a:t>若每车乘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人无车可乘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问共有多少辆车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设共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ee74"/>
              </a:rPr>
              <a:t>则可列方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295" name="yt_table_13295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88627836"/>
                  </p:ext>
                </p:extLst>
              </p:nvPr>
            </p:nvGraphicFramePr>
            <p:xfrm>
              <a:off x="540056" y="3396078"/>
              <a:ext cx="7802246" cy="2121154"/>
            </p:xfrm>
            <a:graphic>
              <a:graphicData uri="http://schemas.openxmlformats.org/drawingml/2006/table">
                <a:tbl>
                  <a:tblPr/>
                  <a:tblGrid>
                    <a:gridCol w="4367213">
                      <a:extLst>
                        <a:ext uri="{9D8B030D-6E8A-4147-A177-3AD203B41FA5}">
                          <a16:colId xmlns:a16="http://schemas.microsoft.com/office/drawing/2014/main" val="10648"/>
                        </a:ext>
                      </a:extLst>
                    </a:gridCol>
                    <a:gridCol w="3435033">
                      <a:extLst>
                        <a:ext uri="{9D8B030D-6E8A-4147-A177-3AD203B41FA5}">
                          <a16:colId xmlns:a16="http://schemas.microsoft.com/office/drawing/2014/main" val="106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）＝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+9=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）＝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+9=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+9=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）＝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9=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295" name="yt_table_13295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88627836"/>
                  </p:ext>
                </p:extLst>
              </p:nvPr>
            </p:nvGraphicFramePr>
            <p:xfrm>
              <a:off x="540056" y="3396078"/>
              <a:ext cx="7802246" cy="2121154"/>
            </p:xfrm>
            <a:graphic>
              <a:graphicData uri="http://schemas.openxmlformats.org/drawingml/2006/table">
                <a:tbl>
                  <a:tblPr/>
                  <a:tblGrid>
                    <a:gridCol w="4367213">
                      <a:extLst>
                        <a:ext uri="{9D8B030D-6E8A-4147-A177-3AD203B41FA5}">
                          <a16:colId xmlns:a16="http://schemas.microsoft.com/office/drawing/2014/main" val="10648"/>
                        </a:ext>
                      </a:extLst>
                    </a:gridCol>
                    <a:gridCol w="3435033">
                      <a:extLst>
                        <a:ext uri="{9D8B030D-6E8A-4147-A177-3AD203B41FA5}">
                          <a16:colId xmlns:a16="http://schemas.microsoft.com/office/drawing/2014/main" val="10649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8661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7128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4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575" r="-786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7128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CFD319B-8747-B6D6-EBE3-E2C751D66255}"/>
              </a:ext>
            </a:extLst>
          </p:cNvPr>
          <p:cNvSpPr txBox="1"/>
          <p:nvPr/>
        </p:nvSpPr>
        <p:spPr>
          <a:xfrm>
            <a:off x="1974108" y="285603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6" name="yt_shape_13296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一次足球赛共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即每队均赛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胜一场记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平一场记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da4d"/>
              </a:rPr>
              <a:t>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一场记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某中学足球队所胜场数是所负场数的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结果共得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5968"/>
              </a:rPr>
              <a:t>这个足球队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胜的场数是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97" name="yt_table_1329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962716"/>
              </p:ext>
            </p:extLst>
          </p:nvPr>
        </p:nvGraphicFramePr>
        <p:xfrm>
          <a:off x="540056" y="2339566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56CBAE9-F87E-5ED9-786C-7BA5E46CE334}"/>
              </a:ext>
            </a:extLst>
          </p:cNvPr>
          <p:cNvSpPr txBox="1"/>
          <p:nvPr/>
        </p:nvSpPr>
        <p:spPr>
          <a:xfrm>
            <a:off x="2583709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0" name="yt_shape_1330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99" name="yt_image_13299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02" name="yt_shape_13302"/>
          <p:cNvSpPr txBox="1"/>
          <p:nvPr/>
        </p:nvSpPr>
        <p:spPr>
          <a:xfrm>
            <a:off x="540120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某同学参加数学竞赛得到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已知试题共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答对一道得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73c4"/>
              </a:rPr>
              <a:t>答错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一道倒扣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不答不得分也不扣分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该同学有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道题未答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则他答对了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32b5"/>
              </a:rPr>
              <a:t>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03" name="yt_table_1330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89519"/>
              </p:ext>
            </p:extLst>
          </p:nvPr>
        </p:nvGraphicFramePr>
        <p:xfrm>
          <a:off x="540056" y="2921731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5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5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B3D332C-2C1C-F4CE-9CD3-DF32867A2107}"/>
              </a:ext>
            </a:extLst>
          </p:cNvPr>
          <p:cNvSpPr txBox="1"/>
          <p:nvPr/>
        </p:nvSpPr>
        <p:spPr>
          <a:xfrm>
            <a:off x="1364509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5" name="yt_shape_13305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市长杯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青少年校园足球联赛的比赛规则是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胜一场得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c0d5"/>
              </a:rPr>
              <a:t>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某校足球队在第一轮比赛中赛了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只负了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6005"/>
              </a:rPr>
              <a:t>那么该队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胜了几场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平了几场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设该队胜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3466"/>
              </a:rPr>
              <a:t>根据题意可列方程组为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06" name="yt_table_13306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9938678"/>
                  </p:ext>
                </p:extLst>
              </p:nvPr>
            </p:nvGraphicFramePr>
            <p:xfrm>
              <a:off x="540056" y="2819698"/>
              <a:ext cx="6485954" cy="2121154"/>
            </p:xfrm>
            <a:graphic>
              <a:graphicData uri="http://schemas.openxmlformats.org/drawingml/2006/table">
                <a:tbl>
                  <a:tblPr/>
                  <a:tblGrid>
                    <a:gridCol w="3700336">
                      <a:extLst>
                        <a:ext uri="{9D8B030D-6E8A-4147-A177-3AD203B41FA5}">
                          <a16:colId xmlns:a16="http://schemas.microsoft.com/office/drawing/2014/main" val="10658"/>
                        </a:ext>
                      </a:extLst>
                    </a:gridCol>
                    <a:gridCol w="2785618">
                      <a:extLst>
                        <a:ext uri="{9D8B030D-6E8A-4147-A177-3AD203B41FA5}">
                          <a16:colId xmlns:a16="http://schemas.microsoft.com/office/drawing/2014/main" val="1065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=7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=17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=9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=17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=7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=17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=9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=17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306" name="yt_table_13306" descr="{&quot;rangeId&quot;:11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9938678"/>
                  </p:ext>
                </p:extLst>
              </p:nvPr>
            </p:nvGraphicFramePr>
            <p:xfrm>
              <a:off x="540056" y="2819698"/>
              <a:ext cx="6485954" cy="2121154"/>
            </p:xfrm>
            <a:graphic>
              <a:graphicData uri="http://schemas.openxmlformats.org/drawingml/2006/table">
                <a:tbl>
                  <a:tblPr/>
                  <a:tblGrid>
                    <a:gridCol w="3700336">
                      <a:extLst>
                        <a:ext uri="{9D8B030D-6E8A-4147-A177-3AD203B41FA5}">
                          <a16:colId xmlns:a16="http://schemas.microsoft.com/office/drawing/2014/main" val="10658"/>
                        </a:ext>
                      </a:extLst>
                    </a:gridCol>
                    <a:gridCol w="2785618">
                      <a:extLst>
                        <a:ext uri="{9D8B030D-6E8A-4147-A177-3AD203B41FA5}">
                          <a16:colId xmlns:a16="http://schemas.microsoft.com/office/drawing/2014/main" val="10659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5164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3042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8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575" r="-751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3042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0F1BB8F-87E6-A6D1-6CE3-55DED0ED3406}"/>
              </a:ext>
            </a:extLst>
          </p:cNvPr>
          <p:cNvSpPr txBox="1"/>
          <p:nvPr/>
        </p:nvSpPr>
        <p:spPr>
          <a:xfrm>
            <a:off x="1059708" y="2279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1864</Words>
  <Application>Microsoft Office PowerPoint</Application>
  <PresentationFormat>宽屏</PresentationFormat>
  <Paragraphs>144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12</cp:revision>
  <dcterms:created xsi:type="dcterms:W3CDTF">2024-08-14T05:26:56Z</dcterms:created>
  <dcterms:modified xsi:type="dcterms:W3CDTF">2024-08-15T06:40:26Z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