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14" r:id="rId6"/>
    <p:sldId id="315" r:id="rId7"/>
    <p:sldId id="317" r:id="rId8"/>
    <p:sldId id="319" r:id="rId9"/>
    <p:sldId id="322" r:id="rId10"/>
    <p:sldId id="323" r:id="rId11"/>
    <p:sldId id="327" r:id="rId12"/>
    <p:sldId id="336" r:id="rId13"/>
    <p:sldId id="33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21" autoAdjust="0"/>
    <p:restoredTop sz="94660"/>
  </p:normalViewPr>
  <p:slideViewPr>
    <p:cSldViewPr showGuides="1">
      <p:cViewPr varScale="1">
        <p:scale>
          <a:sx n="92" d="100"/>
          <a:sy n="92" d="100"/>
        </p:scale>
        <p:origin x="114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81" name="yt_image_127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4" name="yt_shape_12784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比例问题</a:t>
            </a:r>
          </a:p>
        </p:txBody>
      </p:sp>
      <p:sp>
        <p:nvSpPr>
          <p:cNvPr id="12785" name="yt_shape_12785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已知混凝土中水泥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沙子和石子的比是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13b,isEnd"/>
              </a:rPr>
              <a:t>若要搅拌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吨这样的混凝土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则需要沙子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86" name="yt_shape_12786"/>
          <p:cNvSpPr txBox="1"/>
          <p:nvPr/>
        </p:nvSpPr>
        <p:spPr>
          <a:xfrm>
            <a:off x="540119" y="29310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某洗衣机厂今年计划生产洗衣机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40db"/>
              </a:rPr>
              <a:t>型三种洗衣机的数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这三种洗衣机计划各生产多少台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787" name="yt_shape_12787"/>
          <p:cNvSpPr txBox="1"/>
          <p:nvPr/>
        </p:nvSpPr>
        <p:spPr>
          <a:xfrm>
            <a:off x="540000" y="3890469"/>
            <a:ext cx="1051730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型三种洗衣机计划各生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产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88" name="yt_shape_12788"/>
          <p:cNvSpPr txBox="1"/>
          <p:nvPr/>
        </p:nvSpPr>
        <p:spPr>
          <a:xfrm>
            <a:off x="540000" y="5810167"/>
            <a:ext cx="95122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型三种洗衣机计划各生产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1412">
            <a:extLst>
              <a:ext uri="{FF2B5EF4-FFF2-40B4-BE49-F238E27FC236}">
                <a16:creationId xmlns:a16="http://schemas.microsoft.com/office/drawing/2014/main" id="{470FD80A-85CE-EFB6-3A0C-82FAD6B174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B978C8-D9B8-23CA-FCD6-440A2B9B08B8}"/>
              </a:ext>
            </a:extLst>
          </p:cNvPr>
          <p:cNvSpPr txBox="1"/>
          <p:nvPr/>
        </p:nvSpPr>
        <p:spPr>
          <a:xfrm>
            <a:off x="5022108" y="240028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17584-6E1F-BE4F-187E-D4397BF228BF}"/>
              </a:ext>
            </a:extLst>
          </p:cNvPr>
          <p:cNvSpPr txBox="1"/>
          <p:nvPr/>
        </p:nvSpPr>
        <p:spPr>
          <a:xfrm>
            <a:off x="449989" y="3843663"/>
            <a:ext cx="1059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型三种洗衣机计划各生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4A215E-41B3-E740-501F-B9ECE168665B}"/>
              </a:ext>
            </a:extLst>
          </p:cNvPr>
          <p:cNvSpPr txBox="1"/>
          <p:nvPr/>
        </p:nvSpPr>
        <p:spPr>
          <a:xfrm>
            <a:off x="449989" y="4319151"/>
            <a:ext cx="5168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2608CE-14E1-88E7-E13E-AF4FFFE534AC}"/>
              </a:ext>
            </a:extLst>
          </p:cNvPr>
          <p:cNvSpPr txBox="1"/>
          <p:nvPr/>
        </p:nvSpPr>
        <p:spPr>
          <a:xfrm>
            <a:off x="449989" y="479464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770D34-C220-FA73-630E-B1B381E2CF78}"/>
              </a:ext>
            </a:extLst>
          </p:cNvPr>
          <p:cNvSpPr txBox="1"/>
          <p:nvPr/>
        </p:nvSpPr>
        <p:spPr>
          <a:xfrm>
            <a:off x="449989" y="5270127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39B8F3-E7A4-6D23-2297-9E66CAE8914C}"/>
              </a:ext>
            </a:extLst>
          </p:cNvPr>
          <p:cNvSpPr txBox="1"/>
          <p:nvPr/>
        </p:nvSpPr>
        <p:spPr>
          <a:xfrm>
            <a:off x="449989" y="5763361"/>
            <a:ext cx="9600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型三种洗衣机计划各生产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3" name="yt_shape_1283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32" name="yt_image_1283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为了美化环境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建设生态桂林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06e5"/>
              </a:rPr>
              <a:t>某社区需要进行绿化改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乙两个绿化工程队可供选择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e7cda"/>
              </a:rPr>
              <a:t>已知甲队每天能完成的绿化改造面积比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乙队多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甲队与乙队合作一天能完成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的绿化改造面积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12836">
            <a:extLst>
              <a:ext uri="{FF2B5EF4-FFF2-40B4-BE49-F238E27FC236}">
                <a16:creationId xmlns:a16="http://schemas.microsoft.com/office/drawing/2014/main" id="{7C4F6980-2CBD-6B15-B354-DB7DE401F8EE}"/>
              </a:ext>
            </a:extLst>
          </p:cNvPr>
          <p:cNvSpPr txBox="1"/>
          <p:nvPr/>
        </p:nvSpPr>
        <p:spPr>
          <a:xfrm>
            <a:off x="540119" y="2911440"/>
            <a:ext cx="11492915" cy="38507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乙两工程队每天各能完成多少平方米的绿化改造面积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设乙工程队每天能完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15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的绿化改造面积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则甲工程队每天能完成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d9dfa"/>
              </a:rPr>
              <a:t>x</a:t>
            </a:r>
            <a:b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的绿化改造面积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甲工程队每天能完成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的绿化改造面积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乙工程队每天能完成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3d8a2"/>
              </a:rPr>
              <a:t>的绿化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改造面积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45C159-C90F-5BAA-3B22-1AC128CD3D5A}"/>
              </a:ext>
            </a:extLst>
          </p:cNvPr>
          <p:cNvSpPr txBox="1"/>
          <p:nvPr/>
        </p:nvSpPr>
        <p:spPr>
          <a:xfrm>
            <a:off x="450108" y="3340122"/>
            <a:ext cx="1131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设乙工程队每天能完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的绿化改造面积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则甲工程队每天能完成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d9dfa"/>
              </a:rPr>
              <a:t>x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3F8377-4C9D-FA2E-3617-EF86C0B8D81A}"/>
              </a:ext>
            </a:extLst>
          </p:cNvPr>
          <p:cNvSpPr txBox="1"/>
          <p:nvPr/>
        </p:nvSpPr>
        <p:spPr>
          <a:xfrm>
            <a:off x="450108" y="3815610"/>
            <a:ext cx="387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的绿化改造面积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7E56F6-84AA-D376-0B7A-0546FB13AFBD}"/>
              </a:ext>
            </a:extLst>
          </p:cNvPr>
          <p:cNvSpPr txBox="1"/>
          <p:nvPr/>
        </p:nvSpPr>
        <p:spPr>
          <a:xfrm>
            <a:off x="450108" y="429109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F71BA5-3E57-AF80-FDB2-B795A91BC535}"/>
              </a:ext>
            </a:extLst>
          </p:cNvPr>
          <p:cNvSpPr txBox="1"/>
          <p:nvPr/>
        </p:nvSpPr>
        <p:spPr>
          <a:xfrm>
            <a:off x="450108" y="476658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73FEE6-2193-6F77-6074-34BE1C73F0C9}"/>
              </a:ext>
            </a:extLst>
          </p:cNvPr>
          <p:cNvSpPr txBox="1"/>
          <p:nvPr/>
        </p:nvSpPr>
        <p:spPr>
          <a:xfrm>
            <a:off x="450108" y="5242074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B67E29-35CE-5170-E996-AAB3067DE6FE}"/>
              </a:ext>
            </a:extLst>
          </p:cNvPr>
          <p:cNvSpPr txBox="1"/>
          <p:nvPr/>
        </p:nvSpPr>
        <p:spPr>
          <a:xfrm>
            <a:off x="450108" y="5717562"/>
            <a:ext cx="112956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甲工程队每天能完成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的绿化改造面积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乙工程队每天能完成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3d8a2"/>
              </a:rPr>
              <a:t>的绿化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BC1430-9CA2-1D4C-DD79-EC07BF6AF999}"/>
              </a:ext>
            </a:extLst>
          </p:cNvPr>
          <p:cNvSpPr txBox="1"/>
          <p:nvPr/>
        </p:nvSpPr>
        <p:spPr>
          <a:xfrm>
            <a:off x="450108" y="6193050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改造面积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6" name="yt_shape_12836"/>
          <p:cNvSpPr txBox="1"/>
          <p:nvPr/>
        </p:nvSpPr>
        <p:spPr>
          <a:xfrm>
            <a:off x="540119" y="692696"/>
            <a:ext cx="11492915" cy="224096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该社区需要进行绿化改造的区域共有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12000m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甲队每天的施工费用为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f38f"/>
              </a:rPr>
              <a:t>600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乙队每天的施工费用为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比较以下三种方案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甲队单独完成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乙队单独完成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/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、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乙两队全程合作完成</a:t>
            </a:r>
            <a:r>
              <a:rPr lang="en-US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</a:p>
          <a:p>
            <a:pPr hangingPunct="0"/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哪一种方案的施工费用最少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92D639-6A2D-4353-694C-D81CB529971B}"/>
              </a:ext>
            </a:extLst>
          </p:cNvPr>
          <p:cNvSpPr txBox="1"/>
          <p:nvPr/>
        </p:nvSpPr>
        <p:spPr>
          <a:xfrm>
            <a:off x="449989" y="289618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所需施工费用为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AD04845-4252-AE2B-0C7B-855E4272EF06}"/>
                  </a:ext>
                </a:extLst>
              </p:cNvPr>
              <p:cNvSpPr txBox="1"/>
              <p:nvPr/>
            </p:nvSpPr>
            <p:spPr>
              <a:xfrm>
                <a:off x="449989" y="3224089"/>
                <a:ext cx="396627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14400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AD04845-4252-AE2B-0C7B-855E4272E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4089"/>
                <a:ext cx="3966273" cy="769062"/>
              </a:xfrm>
              <a:prstGeom prst="rect">
                <a:avLst/>
              </a:prstGeom>
              <a:blipFill>
                <a:blip r:embed="rId2"/>
                <a:stretch>
                  <a:fillRect l="-2462" r="-2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151832C-D1F4-5C91-4D86-27D668F73266}"/>
              </a:ext>
            </a:extLst>
          </p:cNvPr>
          <p:cNvSpPr txBox="1"/>
          <p:nvPr/>
        </p:nvSpPr>
        <p:spPr>
          <a:xfrm>
            <a:off x="449989" y="386619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所需施工费用为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A0B983E-721A-7AB5-9A1F-937F5E28BF06}"/>
                  </a:ext>
                </a:extLst>
              </p:cNvPr>
              <p:cNvSpPr txBox="1"/>
              <p:nvPr/>
            </p:nvSpPr>
            <p:spPr>
              <a:xfrm>
                <a:off x="449989" y="4264904"/>
                <a:ext cx="3966273" cy="6409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A0B983E-721A-7AB5-9A1F-937F5E28B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4904"/>
                <a:ext cx="3966273" cy="640916"/>
              </a:xfrm>
              <a:prstGeom prst="rect">
                <a:avLst/>
              </a:prstGeom>
              <a:blipFill>
                <a:blip r:embed="rId3"/>
                <a:stretch>
                  <a:fillRect l="-2462" r="-2462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82D874B-0C24-01F5-2FAD-A39B3E984E87}"/>
              </a:ext>
            </a:extLst>
          </p:cNvPr>
          <p:cNvSpPr txBox="1"/>
          <p:nvPr/>
        </p:nvSpPr>
        <p:spPr>
          <a:xfrm>
            <a:off x="449989" y="486663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选择方案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所需施工费用为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92F277-5124-8587-6FD6-4EA464A2909D}"/>
                  </a:ext>
                </a:extLst>
              </p:cNvPr>
              <p:cNvSpPr txBox="1"/>
              <p:nvPr/>
            </p:nvSpPr>
            <p:spPr>
              <a:xfrm>
                <a:off x="449989" y="5266534"/>
                <a:ext cx="5475986" cy="6421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500+300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元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992F277-5124-8587-6FD6-4EA464A290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6534"/>
                <a:ext cx="5475986" cy="642107"/>
              </a:xfrm>
              <a:prstGeom prst="rect">
                <a:avLst/>
              </a:prstGeom>
              <a:blipFill>
                <a:blip r:embed="rId4"/>
                <a:stretch>
                  <a:fillRect l="-1782" r="-1782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6F638821-1F52-C179-89EC-B8C7B1C6C68E}"/>
              </a:ext>
            </a:extLst>
          </p:cNvPr>
          <p:cNvSpPr txBox="1"/>
          <p:nvPr/>
        </p:nvSpPr>
        <p:spPr>
          <a:xfrm>
            <a:off x="449989" y="5911023"/>
            <a:ext cx="3990086" cy="39513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D6481B-7AF1-E7B0-E6C0-1E1EF48F1EC7}"/>
              </a:ext>
            </a:extLst>
          </p:cNvPr>
          <p:cNvSpPr txBox="1"/>
          <p:nvPr/>
        </p:nvSpPr>
        <p:spPr>
          <a:xfrm>
            <a:off x="449989" y="6342157"/>
            <a:ext cx="3990086" cy="35764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所以方案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的施工费用最少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084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5" name="yt_shape_12845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列方程解应用题时要牢记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如果甲量已知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从乙量设元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0b52c"/>
              </a:rPr>
              <a:t>那么需从丙量找相等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关系列方程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9" name="yt_shape_12789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和、差、倍、分问题</a:t>
            </a:r>
          </a:p>
        </p:txBody>
      </p:sp>
      <p:sp>
        <p:nvSpPr>
          <p:cNvPr id="12790" name="yt_shape_12790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美术馆举办的一次画展中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展出的油画作品和国画作品共有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3bc3"/>
              </a:rPr>
              <a:t>其中油画作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品数量是国画作品的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则展出的油画作品有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91" name="yt_table_127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354855"/>
              </p:ext>
            </p:extLst>
          </p:nvPr>
        </p:nvGraphicFramePr>
        <p:xfrm>
          <a:off x="540056" y="234886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58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8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</a:tbl>
          </a:graphicData>
        </a:graphic>
      </p:graphicFrame>
      <p:sp>
        <p:nvSpPr>
          <p:cNvPr id="12793" name="yt_shape_12793"/>
          <p:cNvSpPr txBox="1"/>
          <p:nvPr/>
        </p:nvSpPr>
        <p:spPr>
          <a:xfrm>
            <a:off x="540119" y="28750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一次足球比赛中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若胜一场得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负一场得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1cad,isEnd"/>
              </a:rPr>
              <a:t>某队共进行了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且所胜场数是所负场数的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结果得了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则该队平了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91477">
            <a:extLst>
              <a:ext uri="{FF2B5EF4-FFF2-40B4-BE49-F238E27FC236}">
                <a16:creationId xmlns:a16="http://schemas.microsoft.com/office/drawing/2014/main" id="{4A7BCC2F-B351-7113-8FDC-0B0C22C52F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FB7074-0FCC-3A91-A6D7-BDB064B40AB3}"/>
              </a:ext>
            </a:extLst>
          </p:cNvPr>
          <p:cNvSpPr txBox="1"/>
          <p:nvPr/>
        </p:nvSpPr>
        <p:spPr>
          <a:xfrm>
            <a:off x="80701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CBD66C-E4AE-1F2B-80B6-5BA5BBC46D8D}"/>
              </a:ext>
            </a:extLst>
          </p:cNvPr>
          <p:cNvSpPr txBox="1"/>
          <p:nvPr/>
        </p:nvSpPr>
        <p:spPr>
          <a:xfrm>
            <a:off x="10051307" y="330372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4" name="yt_shape_12794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数字问题</a:t>
            </a:r>
          </a:p>
        </p:txBody>
      </p:sp>
      <p:sp>
        <p:nvSpPr>
          <p:cNvPr id="12795" name="yt_shape_12795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在编写数学谜题时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内要求填写同一个数字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5664,isEnd"/>
              </a:rPr>
              <a:t>为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则列出方程正确的是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96" name="yt_image_127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9426" y="2501233"/>
            <a:ext cx="2653147" cy="1813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8" name="yt_shape_12798"/>
          <p:cNvSpPr txBox="1"/>
          <p:nvPr/>
        </p:nvSpPr>
        <p:spPr>
          <a:xfrm>
            <a:off x="540119" y="43655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个位上的数字是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把这个两位数的个位数字与十位数字对调后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5cb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得到的新两位数比原两位数小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则原两位数是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91543">
            <a:extLst>
              <a:ext uri="{FF2B5EF4-FFF2-40B4-BE49-F238E27FC236}">
                <a16:creationId xmlns:a16="http://schemas.microsoft.com/office/drawing/2014/main" id="{0EAC8563-43EF-722F-AA39-3ED7DFC8F8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923FE0-D66D-6414-2632-3199808A64A3}"/>
              </a:ext>
            </a:extLst>
          </p:cNvPr>
          <p:cNvSpPr txBox="1"/>
          <p:nvPr/>
        </p:nvSpPr>
        <p:spPr>
          <a:xfrm>
            <a:off x="3985471" y="1818116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5C5CE6-AFBF-91D5-88B1-945A6FF5DFE3}"/>
              </a:ext>
            </a:extLst>
          </p:cNvPr>
          <p:cNvSpPr txBox="1"/>
          <p:nvPr/>
        </p:nvSpPr>
        <p:spPr>
          <a:xfrm>
            <a:off x="7155707" y="47942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9" name="yt_shape_1279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产品配套问题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0" name="yt_shape_12800"/>
              <p:cNvSpPr txBox="1"/>
              <p:nvPr/>
            </p:nvSpPr>
            <p:spPr>
              <a:xfrm>
                <a:off x="540119" y="1389434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人参加运土劳动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根扁担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安排多少人抬土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多少人挑土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2446,isEnd"/>
                  </a:rPr>
                  <a:t>可使扁担和人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数相配不多不少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人挑土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则列出方程是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0" name="yt_shape_12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591607">
            <a:extLst>
              <a:ext uri="{FF2B5EF4-FFF2-40B4-BE49-F238E27FC236}">
                <a16:creationId xmlns:a16="http://schemas.microsoft.com/office/drawing/2014/main" id="{16FF14F6-16FD-D535-DE76-6EFC8177D1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00022A-67C6-46B3-4BC5-1CA1429597F8}"/>
                  </a:ext>
                </a:extLst>
              </p:cNvPr>
              <p:cNvSpPr txBox="1"/>
              <p:nvPr/>
            </p:nvSpPr>
            <p:spPr>
              <a:xfrm>
                <a:off x="7433521" y="1680026"/>
                <a:ext cx="223393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00022A-67C6-46B3-4BC5-1CA142959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3521" y="1680026"/>
                <a:ext cx="2233930" cy="726326"/>
              </a:xfrm>
              <a:prstGeom prst="rect">
                <a:avLst/>
              </a:prstGeom>
              <a:blipFill>
                <a:blip r:embed="rId4"/>
                <a:stretch>
                  <a:fillRect l="-40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工程问题</a:t>
            </a:r>
          </a:p>
        </p:txBody>
      </p:sp>
      <p:sp>
        <p:nvSpPr>
          <p:cNvPr id="12803" name="yt_shape_1280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一项工程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甲单独做需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现在先由甲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a261"/>
              </a:rPr>
              <a:t>乙合作若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干天后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剩下的部分由乙独做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先后共用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请问甲做了多少天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4" name="yt_shape_12804"/>
              <p:cNvSpPr txBox="1"/>
              <p:nvPr/>
            </p:nvSpPr>
            <p:spPr>
              <a:xfrm>
                <a:off x="540000" y="2348869"/>
                <a:ext cx="4601837" cy="1804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整理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4" name="yt_shape_12804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69"/>
                <a:ext cx="4601837" cy="1804918"/>
              </a:xfrm>
              <a:prstGeom prst="rect">
                <a:avLst/>
              </a:prstGeom>
              <a:blipFill>
                <a:blip r:embed="rId2"/>
                <a:stretch>
                  <a:fillRect l="-4111" t="-2703" r="-3050" b="-5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6" name="yt_shape_12806"/>
          <p:cNvSpPr txBox="1"/>
          <p:nvPr/>
        </p:nvSpPr>
        <p:spPr>
          <a:xfrm>
            <a:off x="540000" y="4204575"/>
            <a:ext cx="14635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07" name="yt_shape_12807"/>
          <p:cNvSpPr txBox="1"/>
          <p:nvPr/>
        </p:nvSpPr>
        <p:spPr>
          <a:xfrm>
            <a:off x="540000" y="4683878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甲做了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1678">
            <a:extLst>
              <a:ext uri="{FF2B5EF4-FFF2-40B4-BE49-F238E27FC236}">
                <a16:creationId xmlns:a16="http://schemas.microsoft.com/office/drawing/2014/main" id="{341347A5-3EBB-DD3A-4A7F-87FCA3820E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BB73E9-4418-66C5-6829-69AAD86D8A94}"/>
              </a:ext>
            </a:extLst>
          </p:cNvPr>
          <p:cNvSpPr txBox="1"/>
          <p:nvPr/>
        </p:nvSpPr>
        <p:spPr>
          <a:xfrm>
            <a:off x="449989" y="2302063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64A1A55-BD6B-4FF6-14C4-3B3238ED0362}"/>
                  </a:ext>
                </a:extLst>
              </p:cNvPr>
              <p:cNvSpPr txBox="1"/>
              <p:nvPr/>
            </p:nvSpPr>
            <p:spPr>
              <a:xfrm>
                <a:off x="449989" y="2777551"/>
                <a:ext cx="473741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964A1A55-BD6B-4FF6-14C4-3B3238ED0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7551"/>
                <a:ext cx="4737417" cy="769062"/>
              </a:xfrm>
              <a:prstGeom prst="rect">
                <a:avLst/>
              </a:prstGeom>
              <a:blipFill>
                <a:blip r:embed="rId4"/>
                <a:stretch>
                  <a:fillRect l="-2059" r="-19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F02F657-124C-D694-D265-693A01F4601A}"/>
                  </a:ext>
                </a:extLst>
              </p:cNvPr>
              <p:cNvSpPr txBox="1"/>
              <p:nvPr/>
            </p:nvSpPr>
            <p:spPr>
              <a:xfrm>
                <a:off x="449989" y="3453001"/>
                <a:ext cx="31709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整理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2F02F657-124C-D694-D265-693A01F460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3001"/>
                <a:ext cx="3170936" cy="730136"/>
              </a:xfrm>
              <a:prstGeom prst="rect">
                <a:avLst/>
              </a:prstGeom>
              <a:blipFill>
                <a:blip r:embed="rId5"/>
                <a:stretch>
                  <a:fillRect l="-3077" r="-288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C46559C-8AB0-76F1-2201-E9ABF39F9B84}"/>
              </a:ext>
            </a:extLst>
          </p:cNvPr>
          <p:cNvSpPr txBox="1"/>
          <p:nvPr/>
        </p:nvSpPr>
        <p:spPr>
          <a:xfrm>
            <a:off x="449989" y="4157769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0048F3-9C6A-7262-60B7-00F068E6A007}"/>
              </a:ext>
            </a:extLst>
          </p:cNvPr>
          <p:cNvSpPr txBox="1"/>
          <p:nvPr/>
        </p:nvSpPr>
        <p:spPr>
          <a:xfrm>
            <a:off x="449989" y="463707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甲做了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对产品配套问题用错比例而出错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F87CE4-9C59-25F4-BE44-C57F61BA43BD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对产品配套问题用错比例而出错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809" name="yt_shape_12809"/>
          <p:cNvSpPr txBox="1"/>
          <p:nvPr/>
        </p:nvSpPr>
        <p:spPr>
          <a:xfrm>
            <a:off x="540119" y="140103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某车间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名工人生产螺栓和螺母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每人每天平均生产螺栓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个或螺母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dfc1"/>
              </a:rPr>
              <a:t>若每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个螺栓配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且要求每天生产的螺栓和螺母恰好配套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4437"/>
              </a:rPr>
              <a:t>求每天安排生产螺栓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设每天安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排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人生产螺栓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则每天安排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人生产螺母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每天安排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人生产螺栓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9262B5-ED4A-77D8-DD0F-213C1FA43406}"/>
              </a:ext>
            </a:extLst>
          </p:cNvPr>
          <p:cNvSpPr txBox="1"/>
          <p:nvPr/>
        </p:nvSpPr>
        <p:spPr>
          <a:xfrm>
            <a:off x="450108" y="2780697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设每天安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人生产螺栓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56CA6C-2C27-E80B-2EAB-8151A099FCE0}"/>
              </a:ext>
            </a:extLst>
          </p:cNvPr>
          <p:cNvSpPr txBox="1"/>
          <p:nvPr/>
        </p:nvSpPr>
        <p:spPr>
          <a:xfrm>
            <a:off x="450108" y="3256185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则每天安排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人生产螺母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E55D5A-D9CC-0BBB-C24D-9CCC32B5CFE4}"/>
              </a:ext>
            </a:extLst>
          </p:cNvPr>
          <p:cNvSpPr txBox="1"/>
          <p:nvPr/>
        </p:nvSpPr>
        <p:spPr>
          <a:xfrm>
            <a:off x="450108" y="3731673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B9DD0F-17FB-7E14-F533-6FC8A7F969C0}"/>
              </a:ext>
            </a:extLst>
          </p:cNvPr>
          <p:cNvSpPr txBox="1"/>
          <p:nvPr/>
        </p:nvSpPr>
        <p:spPr>
          <a:xfrm>
            <a:off x="450108" y="4207161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每天安排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人生产螺栓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12" name="yt_image_12812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5" name="yt_shape_12815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某三角形三边长的比为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最短的边比最长的边短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fd46"/>
              </a:rPr>
              <a:t>则这个三角形的周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6" name="yt_table_128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21782"/>
              </p:ext>
            </p:extLst>
          </p:nvPr>
        </p:nvGraphicFramePr>
        <p:xfrm>
          <a:off x="540056" y="2441600"/>
          <a:ext cx="6537961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588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</a:tbl>
          </a:graphicData>
        </a:graphic>
      </p:graphicFrame>
      <p:sp>
        <p:nvSpPr>
          <p:cNvPr id="12818" name="yt_shape_12818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父亲比儿子大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年前父亲年龄与儿子年龄的比为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15b8"/>
              </a:rPr>
              <a:t>儿子现在的年龄是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9" name="yt_table_128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101872"/>
              </p:ext>
            </p:extLst>
          </p:nvPr>
        </p:nvGraphicFramePr>
        <p:xfrm>
          <a:off x="540056" y="4402589"/>
          <a:ext cx="9029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1B572F9-8AFC-9B8B-ED5E-3652DF0877A3}"/>
              </a:ext>
            </a:extLst>
          </p:cNvPr>
          <p:cNvSpPr txBox="1"/>
          <p:nvPr/>
        </p:nvSpPr>
        <p:spPr>
          <a:xfrm>
            <a:off x="16693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8F2427-086B-7D15-A24D-FBAF7EEDA1BB}"/>
              </a:ext>
            </a:extLst>
          </p:cNvPr>
          <p:cNvSpPr txBox="1"/>
          <p:nvPr/>
        </p:nvSpPr>
        <p:spPr>
          <a:xfrm>
            <a:off x="1059708" y="387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1" name="yt_shape_1282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是我国古代重要的数字著作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188a"/>
              </a:rPr>
              <a:t>其中记载了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大致意思为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现有田出租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372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三年共得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出租的田有多少亩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设出租的田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505d"/>
              </a:rPr>
              <a:t>可列方程为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2" name="yt_table_12822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556691"/>
                  </p:ext>
                </p:extLst>
              </p:nvPr>
            </p:nvGraphicFramePr>
            <p:xfrm>
              <a:off x="540056" y="2819698"/>
              <a:ext cx="7715568" cy="1024383"/>
            </p:xfrm>
            <a:graphic>
              <a:graphicData uri="http://schemas.openxmlformats.org/drawingml/2006/table">
                <a:tbl>
                  <a:tblPr/>
                  <a:tblGrid>
                    <a:gridCol w="416274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3552825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22" name="yt_table_12822" descr="{&quot;rangeId&quot;:17,&quot;type&quot;:&quot;Option&quot;}" title="H_80.6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3556691"/>
                  </p:ext>
                </p:extLst>
              </p:nvPr>
            </p:nvGraphicFramePr>
            <p:xfrm>
              <a:off x="540056" y="2819698"/>
              <a:ext cx="7715568" cy="1024383"/>
            </p:xfrm>
            <a:graphic>
              <a:graphicData uri="http://schemas.openxmlformats.org/drawingml/2006/table">
                <a:tbl>
                  <a:tblPr/>
                  <a:tblGrid>
                    <a:gridCol w="4162743">
                      <a:extLst>
                        <a:ext uri="{9D8B030D-6E8A-4147-A177-3AD203B41FA5}">
                          <a16:colId xmlns:a16="http://schemas.microsoft.com/office/drawing/2014/main" val="10594"/>
                        </a:ext>
                      </a:extLst>
                    </a:gridCol>
                    <a:gridCol w="3552825">
                      <a:extLst>
                        <a:ext uri="{9D8B030D-6E8A-4147-A177-3AD203B41FA5}">
                          <a16:colId xmlns:a16="http://schemas.microsoft.com/office/drawing/2014/main" val="10595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5234" b="-1020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7324" b="-1020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C5FEB4-C2A7-142E-2CC1-734AC93E7D9E}"/>
              </a:ext>
            </a:extLst>
          </p:cNvPr>
          <p:cNvSpPr txBox="1"/>
          <p:nvPr/>
        </p:nvSpPr>
        <p:spPr>
          <a:xfrm>
            <a:off x="1059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3" name="yt_shape_12823"/>
              <p:cNvSpPr txBox="1"/>
              <p:nvPr/>
            </p:nvSpPr>
            <p:spPr>
              <a:xfrm>
                <a:off x="540119" y="900000"/>
                <a:ext cx="11492915" cy="50795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一个两位数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十位上的数字比个位上的数字小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54a62,isEnd"/>
                  </a:rPr>
                  <a:t>十位上的数字与个位上的数字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之和是这个两位数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则这个两位数为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甲队有工人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乙队有工人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名工人去支援这两个队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4402,isEnd"/>
                  </a:rPr>
                  <a:t>问应该调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往甲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乙两队各多少人才能使调人后的乙队的工人人数是甲队人数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设调往甲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队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则调往乙队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应该调往甲队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才能使调人后的乙队的工人人数是甲队人数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2865d,isEnd"/>
                  </a:rPr>
                  <a:t>的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3" name="yt_shape_12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79596"/>
              </a:xfrm>
              <a:prstGeom prst="rect">
                <a:avLst/>
              </a:prstGeom>
              <a:blipFill>
                <a:blip r:embed="rId2"/>
                <a:stretch>
                  <a:fillRect l="-1645" t="-1080" b="-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D5D4488-CBBF-CD4C-E4D5-E18F308AB10B}"/>
              </a:ext>
            </a:extLst>
          </p:cNvPr>
          <p:cNvSpPr txBox="1"/>
          <p:nvPr/>
        </p:nvSpPr>
        <p:spPr>
          <a:xfrm>
            <a:off x="6160346" y="1328682"/>
            <a:ext cx="789685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71646C-761B-37F4-CB03-61756AF8259C}"/>
              </a:ext>
            </a:extLst>
          </p:cNvPr>
          <p:cNvSpPr txBox="1"/>
          <p:nvPr/>
        </p:nvSpPr>
        <p:spPr>
          <a:xfrm>
            <a:off x="450108" y="3151069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设调往甲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队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则调往乙队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CD4C42E-B7B7-B6A1-A2A3-95397F3F755E}"/>
                  </a:ext>
                </a:extLst>
              </p:cNvPr>
              <p:cNvSpPr txBox="1"/>
              <p:nvPr/>
            </p:nvSpPr>
            <p:spPr>
              <a:xfrm>
                <a:off x="450108" y="3626557"/>
                <a:ext cx="57410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3CD4C42E-B7B7-B6A1-A2A3-95397F3F75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6557"/>
                <a:ext cx="5741098" cy="766077"/>
              </a:xfrm>
              <a:prstGeom prst="rect">
                <a:avLst/>
              </a:prstGeom>
              <a:blipFill>
                <a:blip r:embed="rId3"/>
                <a:stretch>
                  <a:fillRect l="-1699" r="-16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2098299-4AE7-DFBC-1BA2-D6EA73F68DDC}"/>
              </a:ext>
            </a:extLst>
          </p:cNvPr>
          <p:cNvSpPr txBox="1"/>
          <p:nvPr/>
        </p:nvSpPr>
        <p:spPr>
          <a:xfrm>
            <a:off x="450108" y="4299022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98EDAF-576C-2A33-4AD0-B6D4515EF0D9}"/>
              </a:ext>
            </a:extLst>
          </p:cNvPr>
          <p:cNvSpPr txBox="1"/>
          <p:nvPr/>
        </p:nvSpPr>
        <p:spPr>
          <a:xfrm>
            <a:off x="450108" y="4774511"/>
            <a:ext cx="11324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应该调往甲队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才能使调人后的乙队的工人人数是甲队人数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2865d"/>
              </a:rPr>
              <a:t>的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780C62F-EF46-4BE2-5149-8085AB0390D9}"/>
                  </a:ext>
                </a:extLst>
              </p:cNvPr>
              <p:cNvSpPr txBox="1"/>
              <p:nvPr/>
            </p:nvSpPr>
            <p:spPr>
              <a:xfrm>
                <a:off x="450108" y="5249998"/>
                <a:ext cx="50869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B780C62F-EF46-4BE2-5149-8085AB039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49998"/>
                <a:ext cx="508699" cy="727278"/>
              </a:xfrm>
              <a:prstGeom prst="rect">
                <a:avLst/>
              </a:prstGeom>
              <a:blipFill>
                <a:blip r:embed="rId4"/>
                <a:stretch>
                  <a:fillRect r="-192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1918</Words>
  <Application>Microsoft Office PowerPoint</Application>
  <PresentationFormat>宽屏</PresentationFormat>
  <Paragraphs>121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