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9" r:id="rId5"/>
    <p:sldId id="310" r:id="rId6"/>
    <p:sldId id="318" r:id="rId7"/>
    <p:sldId id="320" r:id="rId8"/>
    <p:sldId id="321" r:id="rId9"/>
    <p:sldId id="322" r:id="rId10"/>
    <p:sldId id="323" r:id="rId11"/>
    <p:sldId id="325" r:id="rId12"/>
    <p:sldId id="324" r:id="rId13"/>
    <p:sldId id="326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73" autoAdjust="0"/>
    <p:restoredTop sz="94660"/>
  </p:normalViewPr>
  <p:slideViewPr>
    <p:cSldViewPr showGuides="1">
      <p:cViewPr varScale="1">
        <p:scale>
          <a:sx n="91" d="100"/>
          <a:sy n="91" d="100"/>
        </p:scale>
        <p:origin x="96" y="4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26" name="yt_shape_15226"/>
          <p:cNvSpPr txBox="1"/>
          <p:nvPr/>
        </p:nvSpPr>
        <p:spPr>
          <a:xfrm>
            <a:off x="540000" y="900000"/>
            <a:ext cx="520655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一、选择题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以下各式不是代数式的是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228" name="yt_table_1522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260891"/>
              </p:ext>
            </p:extLst>
          </p:nvPr>
        </p:nvGraphicFramePr>
        <p:xfrm>
          <a:off x="540056" y="1858606"/>
          <a:ext cx="5807393" cy="950976"/>
        </p:xfrm>
        <a:graphic>
          <a:graphicData uri="http://schemas.openxmlformats.org/drawingml/2006/table">
            <a:tbl>
              <a:tblPr/>
              <a:tblGrid>
                <a:gridCol w="3237230">
                  <a:extLst>
                    <a:ext uri="{9D8B030D-6E8A-4147-A177-3AD203B41FA5}">
                      <a16:colId xmlns:a16="http://schemas.microsoft.com/office/drawing/2014/main" val="10908"/>
                    </a:ext>
                  </a:extLst>
                </a:gridCol>
                <a:gridCol w="2570163">
                  <a:extLst>
                    <a:ext uri="{9D8B030D-6E8A-4147-A177-3AD203B41FA5}">
                      <a16:colId xmlns:a16="http://schemas.microsoft.com/office/drawing/2014/main" val="109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9"/>
                  </a:ext>
                </a:extLst>
              </a:tr>
            </a:tbl>
          </a:graphicData>
        </a:graphic>
      </p:graphicFrame>
      <p:sp>
        <p:nvSpPr>
          <p:cNvPr id="15230" name="yt_shape_15230"/>
          <p:cNvSpPr txBox="1"/>
          <p:nvPr/>
        </p:nvSpPr>
        <p:spPr>
          <a:xfrm>
            <a:off x="540000" y="2860160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231" name="yt_table_15231" title="H_150.24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71038586"/>
                  </p:ext>
                </p:extLst>
              </p:nvPr>
            </p:nvGraphicFramePr>
            <p:xfrm>
              <a:off x="540056" y="3339463"/>
              <a:ext cx="4578350" cy="1908113"/>
            </p:xfrm>
            <a:graphic>
              <a:graphicData uri="http://schemas.openxmlformats.org/drawingml/2006/table">
                <a:tbl>
                  <a:tblPr/>
                  <a:tblGrid>
                    <a:gridCol w="4578350">
                      <a:extLst>
                        <a:ext uri="{9D8B030D-6E8A-4147-A177-3AD203B41FA5}">
                          <a16:colId xmlns:a16="http://schemas.microsoft.com/office/drawing/2014/main" val="1091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是二次三项式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不是单项式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的系数是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 spc="375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xab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的次数是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0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5231" name="yt_table_15231" descr="{&quot;rangeId&quot;:3,&quot;type&quot;:&quot;Option&quot;}" title="H_150.24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71038586"/>
                  </p:ext>
                </p:extLst>
              </p:nvPr>
            </p:nvGraphicFramePr>
            <p:xfrm>
              <a:off x="540056" y="3339463"/>
              <a:ext cx="4578350" cy="1908113"/>
            </p:xfrm>
            <a:graphic>
              <a:graphicData uri="http://schemas.openxmlformats.org/drawingml/2006/table">
                <a:tbl>
                  <a:tblPr/>
                  <a:tblGrid>
                    <a:gridCol w="4578350">
                      <a:extLst>
                        <a:ext uri="{9D8B030D-6E8A-4147-A177-3AD203B41FA5}">
                          <a16:colId xmlns:a16="http://schemas.microsoft.com/office/drawing/2014/main" val="10910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是二次三项式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00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不是单项式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01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42308" b="-98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90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 spc="375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xab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的次数是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90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95BFE31-7E83-B036-B2B7-199BB521D034}"/>
              </a:ext>
            </a:extLst>
          </p:cNvPr>
          <p:cNvSpPr txBox="1"/>
          <p:nvPr/>
        </p:nvSpPr>
        <p:spPr>
          <a:xfrm>
            <a:off x="479338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E5059E4-244B-1CEA-5D09-2F4EF72787AE}"/>
              </a:ext>
            </a:extLst>
          </p:cNvPr>
          <p:cNvSpPr txBox="1"/>
          <p:nvPr/>
        </p:nvSpPr>
        <p:spPr>
          <a:xfrm>
            <a:off x="3878989" y="28133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81" name="yt_shape_15281"/>
          <p:cNvSpPr txBox="1"/>
          <p:nvPr/>
        </p:nvSpPr>
        <p:spPr>
          <a:xfrm>
            <a:off x="540000" y="1258199"/>
            <a:ext cx="962443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26000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出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售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型钢板的利润比出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售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型钢板的利润多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26000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95E75AF-2A2E-DB6F-36EF-8C4F61085436}"/>
              </a:ext>
            </a:extLst>
          </p:cNvPr>
          <p:cNvSpPr txBox="1"/>
          <p:nvPr/>
        </p:nvSpPr>
        <p:spPr>
          <a:xfrm>
            <a:off x="449989" y="1211393"/>
            <a:ext cx="9557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26000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1C4E35-6613-750C-E566-CE568C471F64}"/>
              </a:ext>
            </a:extLst>
          </p:cNvPr>
          <p:cNvSpPr txBox="1"/>
          <p:nvPr/>
        </p:nvSpPr>
        <p:spPr>
          <a:xfrm>
            <a:off x="449989" y="1686881"/>
            <a:ext cx="97114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售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型钢板的利润比出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售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型钢板的利润多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5277">
            <a:extLst>
              <a:ext uri="{FF2B5EF4-FFF2-40B4-BE49-F238E27FC236}">
                <a16:creationId xmlns:a16="http://schemas.microsoft.com/office/drawing/2014/main" id="{42237A83-0981-908E-7C90-EACCD453FA5C}"/>
              </a:ext>
            </a:extLst>
          </p:cNvPr>
          <p:cNvSpPr txBox="1"/>
          <p:nvPr/>
        </p:nvSpPr>
        <p:spPr>
          <a:xfrm>
            <a:off x="540119" y="762863"/>
            <a:ext cx="11492915" cy="43204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的条件下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型钢板的利润比出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型钢板的利润多多少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获得的总利润为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46000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83" name="yt_shape_15283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阅读理解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已知代数式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求代数式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6_6498c,isEnd"/>
              </a:rPr>
              <a:t>小颖同学提出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了一种解法如下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把式子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b4856,isEnd"/>
              </a:rPr>
              <a:t>两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边同时乘以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依照小颖同学的解题方法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完成下面的问题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5288" name="yt_shape_15288"/>
          <p:cNvSpPr txBox="1"/>
          <p:nvPr/>
        </p:nvSpPr>
        <p:spPr>
          <a:xfrm>
            <a:off x="540000" y="3717032"/>
            <a:ext cx="7963719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E79A0BC-DD18-0B5F-E3EB-C338ED1E6B24}"/>
              </a:ext>
            </a:extLst>
          </p:cNvPr>
          <p:cNvSpPr txBox="1"/>
          <p:nvPr/>
        </p:nvSpPr>
        <p:spPr>
          <a:xfrm>
            <a:off x="5206258" y="323063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4BEFBBA-043C-D658-FE7F-82D982CF8D64}"/>
              </a:ext>
            </a:extLst>
          </p:cNvPr>
          <p:cNvSpPr txBox="1"/>
          <p:nvPr/>
        </p:nvSpPr>
        <p:spPr>
          <a:xfrm>
            <a:off x="449989" y="4218125"/>
            <a:ext cx="4028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B12B70A-6415-812C-6EE0-729427B05B7C}"/>
              </a:ext>
            </a:extLst>
          </p:cNvPr>
          <p:cNvSpPr txBox="1"/>
          <p:nvPr/>
        </p:nvSpPr>
        <p:spPr>
          <a:xfrm>
            <a:off x="449989" y="4693613"/>
            <a:ext cx="5552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67980C1-6909-DF49-924E-2F06B0616332}"/>
              </a:ext>
            </a:extLst>
          </p:cNvPr>
          <p:cNvSpPr txBox="1"/>
          <p:nvPr/>
        </p:nvSpPr>
        <p:spPr>
          <a:xfrm>
            <a:off x="449989" y="5169102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DDA548A-FA0D-17AB-4089-B91614EFFAC1}"/>
              </a:ext>
            </a:extLst>
          </p:cNvPr>
          <p:cNvSpPr txBox="1"/>
          <p:nvPr/>
        </p:nvSpPr>
        <p:spPr>
          <a:xfrm>
            <a:off x="449989" y="5644589"/>
            <a:ext cx="9307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290" name="yt_shape_15290"/>
              <p:cNvSpPr txBox="1"/>
              <p:nvPr/>
            </p:nvSpPr>
            <p:spPr>
              <a:xfrm>
                <a:off x="540000" y="900000"/>
                <a:ext cx="8941550" cy="47788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所以原式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290" name="yt_shape_15290" descr="{&quot;rangeId&quot;:2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941550" cy="4778809"/>
              </a:xfrm>
              <a:prstGeom prst="rect">
                <a:avLst/>
              </a:prstGeom>
              <a:blipFill>
                <a:blip r:embed="rId2"/>
                <a:stretch>
                  <a:fillRect l="-2115" r="-1160" b="-2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1EF38B0-126D-FD88-1C4A-2DA1AC6F56B9}"/>
              </a:ext>
            </a:extLst>
          </p:cNvPr>
          <p:cNvSpPr txBox="1"/>
          <p:nvPr/>
        </p:nvSpPr>
        <p:spPr>
          <a:xfrm>
            <a:off x="449989" y="1524643"/>
            <a:ext cx="4386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E1F1627-E981-C6B2-B909-FFD44AE908A4}"/>
              </a:ext>
            </a:extLst>
          </p:cNvPr>
          <p:cNvSpPr txBox="1"/>
          <p:nvPr/>
        </p:nvSpPr>
        <p:spPr>
          <a:xfrm>
            <a:off x="449989" y="2000131"/>
            <a:ext cx="3167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1BD233B-5BB6-6589-834A-177A56FD50D3}"/>
                  </a:ext>
                </a:extLst>
              </p:cNvPr>
              <p:cNvSpPr txBox="1"/>
              <p:nvPr/>
            </p:nvSpPr>
            <p:spPr>
              <a:xfrm>
                <a:off x="449989" y="2475619"/>
                <a:ext cx="44552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0}">
                <a:extLst>
                  <a:ext uri="{FF2B5EF4-FFF2-40B4-BE49-F238E27FC236}">
                    <a16:creationId xmlns:a16="http://schemas.microsoft.com/office/drawing/2014/main" id="{31BD233B-5BB6-6589-834A-177A56FD50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75619"/>
                <a:ext cx="4455223" cy="765061"/>
              </a:xfrm>
              <a:prstGeom prst="rect">
                <a:avLst/>
              </a:prstGeom>
              <a:blipFill>
                <a:blip r:embed="rId3"/>
                <a:stretch>
                  <a:fillRect l="-2189" r="-232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F339140-C4FF-E5C9-AC27-189606605786}"/>
                  </a:ext>
                </a:extLst>
              </p:cNvPr>
              <p:cNvSpPr txBox="1"/>
              <p:nvPr/>
            </p:nvSpPr>
            <p:spPr>
              <a:xfrm>
                <a:off x="449989" y="3147068"/>
                <a:ext cx="39408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0}">
                <a:extLst>
                  <a:ext uri="{FF2B5EF4-FFF2-40B4-BE49-F238E27FC236}">
                    <a16:creationId xmlns:a16="http://schemas.microsoft.com/office/drawing/2014/main" id="{1F339140-C4FF-E5C9-AC27-1896066057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47068"/>
                <a:ext cx="3940873" cy="765061"/>
              </a:xfrm>
              <a:prstGeom prst="rect">
                <a:avLst/>
              </a:prstGeom>
              <a:blipFill>
                <a:blip r:embed="rId4"/>
                <a:stretch>
                  <a:fillRect l="-2477" r="-278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BDAC903-691D-C0D7-7A88-1FC2B5392C96}"/>
                  </a:ext>
                </a:extLst>
              </p:cNvPr>
              <p:cNvSpPr txBox="1"/>
              <p:nvPr/>
            </p:nvSpPr>
            <p:spPr>
              <a:xfrm>
                <a:off x="449989" y="3818517"/>
                <a:ext cx="32899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]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0}">
                <a:extLst>
                  <a:ext uri="{FF2B5EF4-FFF2-40B4-BE49-F238E27FC236}">
                    <a16:creationId xmlns:a16="http://schemas.microsoft.com/office/drawing/2014/main" id="{CBDAC903-691D-C0D7-7A88-1FC2B5392C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18517"/>
                <a:ext cx="3289998" cy="765061"/>
              </a:xfrm>
              <a:prstGeom prst="rect">
                <a:avLst/>
              </a:prstGeom>
              <a:blipFill>
                <a:blip r:embed="rId5"/>
                <a:stretch>
                  <a:fillRect l="-2963" r="-314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CCD1CC6-C797-AB95-C728-27CFFD046CBA}"/>
                  </a:ext>
                </a:extLst>
              </p:cNvPr>
              <p:cNvSpPr txBox="1"/>
              <p:nvPr/>
            </p:nvSpPr>
            <p:spPr>
              <a:xfrm>
                <a:off x="449989" y="4489966"/>
                <a:ext cx="25375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0}">
                <a:extLst>
                  <a:ext uri="{FF2B5EF4-FFF2-40B4-BE49-F238E27FC236}">
                    <a16:creationId xmlns:a16="http://schemas.microsoft.com/office/drawing/2014/main" id="{DCCD1CC6-C797-AB95-C728-27CFFD046C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89966"/>
                <a:ext cx="2537524" cy="765061"/>
              </a:xfrm>
              <a:prstGeom prst="rect">
                <a:avLst/>
              </a:prstGeom>
              <a:blipFill>
                <a:blip r:embed="rId6"/>
                <a:stretch>
                  <a:fillRect l="-3846" r="-384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72E69DDE-9714-94C7-8B98-4EF2E6DA20CA}"/>
              </a:ext>
            </a:extLst>
          </p:cNvPr>
          <p:cNvSpPr txBox="1"/>
          <p:nvPr/>
        </p:nvSpPr>
        <p:spPr>
          <a:xfrm>
            <a:off x="449989" y="516141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32" name="yt_shape_15232"/>
          <p:cNvSpPr txBox="1"/>
          <p:nvPr/>
        </p:nvSpPr>
        <p:spPr>
          <a:xfrm>
            <a:off x="540000" y="900000"/>
            <a:ext cx="93022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河池市中考改编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为同类项的是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233" name="yt_table_1523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8394807"/>
              </p:ext>
            </p:extLst>
          </p:nvPr>
        </p:nvGraphicFramePr>
        <p:xfrm>
          <a:off x="540056" y="1379303"/>
          <a:ext cx="5489893" cy="950976"/>
        </p:xfrm>
        <a:graphic>
          <a:graphicData uri="http://schemas.openxmlformats.org/drawingml/2006/table">
            <a:tbl>
              <a:tblPr/>
              <a:tblGrid>
                <a:gridCol w="3569018">
                  <a:extLst>
                    <a:ext uri="{9D8B030D-6E8A-4147-A177-3AD203B41FA5}">
                      <a16:colId xmlns:a16="http://schemas.microsoft.com/office/drawing/2014/main" val="10911"/>
                    </a:ext>
                  </a:extLst>
                </a:gridCol>
                <a:gridCol w="1920875">
                  <a:extLst>
                    <a:ext uri="{9D8B030D-6E8A-4147-A177-3AD203B41FA5}">
                      <a16:colId xmlns:a16="http://schemas.microsoft.com/office/drawing/2014/main" val="109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5"/>
                  </a:ext>
                </a:extLst>
              </a:tr>
            </a:tbl>
          </a:graphicData>
        </a:graphic>
      </p:graphicFrame>
      <p:sp>
        <p:nvSpPr>
          <p:cNvPr id="15235" name="yt_shape_15235"/>
          <p:cNvSpPr txBox="1"/>
          <p:nvPr/>
        </p:nvSpPr>
        <p:spPr>
          <a:xfrm>
            <a:off x="540000" y="2380857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236" name="yt_table_1523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4135243"/>
              </p:ext>
            </p:extLst>
          </p:nvPr>
        </p:nvGraphicFramePr>
        <p:xfrm>
          <a:off x="540056" y="2860160"/>
          <a:ext cx="3836988" cy="1901952"/>
        </p:xfrm>
        <a:graphic>
          <a:graphicData uri="http://schemas.openxmlformats.org/drawingml/2006/table">
            <a:tbl>
              <a:tblPr/>
              <a:tblGrid>
                <a:gridCol w="3836988">
                  <a:extLst>
                    <a:ext uri="{9D8B030D-6E8A-4147-A177-3AD203B41FA5}">
                      <a16:colId xmlns:a16="http://schemas.microsoft.com/office/drawing/2014/main" val="109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2400" b="0" i="0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spc="375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9"/>
                  </a:ext>
                </a:extLst>
              </a:tr>
            </a:tbl>
          </a:graphicData>
        </a:graphic>
      </p:graphicFrame>
      <p:sp>
        <p:nvSpPr>
          <p:cNvPr id="15238" name="yt_shape_15238"/>
          <p:cNvSpPr txBox="1"/>
          <p:nvPr/>
        </p:nvSpPr>
        <p:spPr>
          <a:xfrm>
            <a:off x="540000" y="4812480"/>
            <a:ext cx="699710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的和的平方用代数式表示为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239" name="yt_table_1523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3369805"/>
              </p:ext>
            </p:extLst>
          </p:nvPr>
        </p:nvGraphicFramePr>
        <p:xfrm>
          <a:off x="540056" y="5291783"/>
          <a:ext cx="6205856" cy="950976"/>
        </p:xfrm>
        <a:graphic>
          <a:graphicData uri="http://schemas.openxmlformats.org/drawingml/2006/table">
            <a:tbl>
              <a:tblPr/>
              <a:tblGrid>
                <a:gridCol w="3569018">
                  <a:extLst>
                    <a:ext uri="{9D8B030D-6E8A-4147-A177-3AD203B41FA5}">
                      <a16:colId xmlns:a16="http://schemas.microsoft.com/office/drawing/2014/main" val="10914"/>
                    </a:ext>
                  </a:extLst>
                </a:gridCol>
                <a:gridCol w="2636838">
                  <a:extLst>
                    <a:ext uri="{9D8B030D-6E8A-4147-A177-3AD203B41FA5}">
                      <a16:colId xmlns:a16="http://schemas.microsoft.com/office/drawing/2014/main" val="109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C7A1E10-C580-15E7-D749-9F533618E422}"/>
              </a:ext>
            </a:extLst>
          </p:cNvPr>
          <p:cNvSpPr txBox="1"/>
          <p:nvPr/>
        </p:nvSpPr>
        <p:spPr>
          <a:xfrm>
            <a:off x="88319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92FAC77-2605-7156-BC70-3C07CE1BDD55}"/>
              </a:ext>
            </a:extLst>
          </p:cNvPr>
          <p:cNvSpPr txBox="1"/>
          <p:nvPr/>
        </p:nvSpPr>
        <p:spPr>
          <a:xfrm>
            <a:off x="3878989" y="23340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A7C99A9-5534-FA68-D82F-C678C1877B2C}"/>
              </a:ext>
            </a:extLst>
          </p:cNvPr>
          <p:cNvSpPr txBox="1"/>
          <p:nvPr/>
        </p:nvSpPr>
        <p:spPr>
          <a:xfrm>
            <a:off x="6549164" y="476567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41" name="yt_shape_15241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某地居民生活用水收费标准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每月用水量不超过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立方米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每立方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2744"/>
              </a:rPr>
              <a:t>超过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部分每立方米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该地区某用户上月用水量为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立方米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45926"/>
              </a:rPr>
              <a:t>则应缴水费为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242" name="yt_table_1524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9941541"/>
              </p:ext>
            </p:extLst>
          </p:nvPr>
        </p:nvGraphicFramePr>
        <p:xfrm>
          <a:off x="540056" y="2339566"/>
          <a:ext cx="7439343" cy="950976"/>
        </p:xfrm>
        <a:graphic>
          <a:graphicData uri="http://schemas.openxmlformats.org/drawingml/2006/table">
            <a:tbl>
              <a:tblPr/>
              <a:tblGrid>
                <a:gridCol w="4177030">
                  <a:extLst>
                    <a:ext uri="{9D8B030D-6E8A-4147-A177-3AD203B41FA5}">
                      <a16:colId xmlns:a16="http://schemas.microsoft.com/office/drawing/2014/main" val="10916"/>
                    </a:ext>
                  </a:extLst>
                </a:gridCol>
                <a:gridCol w="3262313">
                  <a:extLst>
                    <a:ext uri="{9D8B030D-6E8A-4147-A177-3AD203B41FA5}">
                      <a16:colId xmlns:a16="http://schemas.microsoft.com/office/drawing/2014/main" val="109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28F3996-9E96-1E53-360F-FCBC6F07B430}"/>
              </a:ext>
            </a:extLst>
          </p:cNvPr>
          <p:cNvSpPr txBox="1"/>
          <p:nvPr/>
        </p:nvSpPr>
        <p:spPr>
          <a:xfrm>
            <a:off x="10597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244" name="yt_shape_15244"/>
              <p:cNvSpPr txBox="1"/>
              <p:nvPr/>
            </p:nvSpPr>
            <p:spPr>
              <a:xfrm>
                <a:off x="540119" y="900000"/>
                <a:ext cx="11492915" cy="39897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二、填空题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每题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将多项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的升幂排列为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单项式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1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的和仍是单项式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多项式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的二次三项式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若多项式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kx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的和不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含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按一定规律排列的单项式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36b2f,isEnd"/>
                  </a:rPr>
                  <a:t>个单项式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244" name="yt_shape_152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989747"/>
              </a:xfrm>
              <a:prstGeom prst="rect">
                <a:avLst/>
              </a:prstGeom>
              <a:blipFill>
                <a:blip r:embed="rId2"/>
                <a:stretch>
                  <a:fillRect l="-1645" t="-1376" b="-3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54EE6DE-3A0D-725F-201D-E7A462C8F855}"/>
              </a:ext>
            </a:extLst>
          </p:cNvPr>
          <p:cNvSpPr txBox="1"/>
          <p:nvPr/>
        </p:nvSpPr>
        <p:spPr>
          <a:xfrm>
            <a:off x="7103321" y="1300935"/>
            <a:ext cx="3174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7F9270D-D178-3ECD-8307-8C566DF1506C}"/>
              </a:ext>
            </a:extLst>
          </p:cNvPr>
          <p:cNvSpPr txBox="1"/>
          <p:nvPr/>
        </p:nvSpPr>
        <p:spPr>
          <a:xfrm>
            <a:off x="8093921" y="1804170"/>
            <a:ext cx="942086" cy="76747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D2AE50F-F031-9096-6343-D747222B0B80}"/>
              </a:ext>
            </a:extLst>
          </p:cNvPr>
          <p:cNvSpPr txBox="1"/>
          <p:nvPr/>
        </p:nvSpPr>
        <p:spPr>
          <a:xfrm>
            <a:off x="4907808" y="247803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353C24E-294E-84EF-9AF7-52A3453A3AD5}"/>
              </a:ext>
            </a:extLst>
          </p:cNvPr>
          <p:cNvSpPr txBox="1"/>
          <p:nvPr/>
        </p:nvSpPr>
        <p:spPr>
          <a:xfrm>
            <a:off x="10129096" y="295352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9066D74-9F70-90F0-A239-6D4A5C1603BE}"/>
              </a:ext>
            </a:extLst>
          </p:cNvPr>
          <p:cNvSpPr txBox="1"/>
          <p:nvPr/>
        </p:nvSpPr>
        <p:spPr>
          <a:xfrm>
            <a:off x="9859029" y="342900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279A7F9-DB5C-26E5-B346-BA2AB34EDCBB}"/>
              </a:ext>
            </a:extLst>
          </p:cNvPr>
          <p:cNvSpPr txBox="1"/>
          <p:nvPr/>
        </p:nvSpPr>
        <p:spPr>
          <a:xfrm>
            <a:off x="1107333" y="4379984"/>
            <a:ext cx="13294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252" name="yt_shape_15252"/>
              <p:cNvSpPr txBox="1"/>
              <p:nvPr/>
            </p:nvSpPr>
            <p:spPr>
              <a:xfrm>
                <a:off x="540000" y="900000"/>
                <a:ext cx="5650586" cy="44047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三、解答题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375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375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375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252" name="yt_shape_15252" descr="{&quot;rangeId&quot;:10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650586" cy="4404796"/>
              </a:xfrm>
              <a:prstGeom prst="rect">
                <a:avLst/>
              </a:prstGeom>
              <a:blipFill>
                <a:blip r:embed="rId2"/>
                <a:stretch>
                  <a:fillRect l="-3344" t="-1247" r="-2265" b="-1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FD7C768-76D5-5E7C-B756-DCB5E36AF88B}"/>
              </a:ext>
            </a:extLst>
          </p:cNvPr>
          <p:cNvSpPr txBox="1"/>
          <p:nvPr/>
        </p:nvSpPr>
        <p:spPr>
          <a:xfrm>
            <a:off x="449989" y="2279658"/>
            <a:ext cx="4783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CE07D3C-C008-374F-1C3C-EE6E366AAF25}"/>
              </a:ext>
            </a:extLst>
          </p:cNvPr>
          <p:cNvSpPr txBox="1"/>
          <p:nvPr/>
        </p:nvSpPr>
        <p:spPr>
          <a:xfrm>
            <a:off x="449989" y="2755146"/>
            <a:ext cx="2707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4A38194-872F-71F7-B170-6F161E0819BD}"/>
                  </a:ext>
                </a:extLst>
              </p:cNvPr>
              <p:cNvSpPr txBox="1"/>
              <p:nvPr/>
            </p:nvSpPr>
            <p:spPr>
              <a:xfrm>
                <a:off x="449989" y="3905512"/>
                <a:ext cx="577602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375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375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0, 'pageBreak': True}">
                <a:extLst>
                  <a:ext uri="{FF2B5EF4-FFF2-40B4-BE49-F238E27FC236}">
                    <a16:creationId xmlns:a16="http://schemas.microsoft.com/office/drawing/2014/main" id="{F4A38194-872F-71F7-B170-6F161E0819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05512"/>
                <a:ext cx="5776023" cy="768490"/>
              </a:xfrm>
              <a:prstGeom prst="rect">
                <a:avLst/>
              </a:prstGeom>
              <a:blipFill>
                <a:blip r:embed="rId3"/>
                <a:stretch>
                  <a:fillRect l="-1690" r="-169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86D8723-82EF-BE21-1303-CC37F0E31611}"/>
                  </a:ext>
                </a:extLst>
              </p:cNvPr>
              <p:cNvSpPr txBox="1"/>
              <p:nvPr/>
            </p:nvSpPr>
            <p:spPr>
              <a:xfrm>
                <a:off x="449989" y="4580390"/>
                <a:ext cx="1670748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0, 'pageBreak': True}">
                <a:extLst>
                  <a:ext uri="{FF2B5EF4-FFF2-40B4-BE49-F238E27FC236}">
                    <a16:creationId xmlns:a16="http://schemas.microsoft.com/office/drawing/2014/main" id="{186D8723-82EF-BE21-1303-CC37F0E316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80390"/>
                <a:ext cx="1670748" cy="728612"/>
              </a:xfrm>
              <a:prstGeom prst="rect">
                <a:avLst/>
              </a:prstGeom>
              <a:blipFill>
                <a:blip r:embed="rId4"/>
                <a:stretch>
                  <a:fillRect l="-5839" r="-5839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60" name="yt_shape_15260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再求值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591e"/>
              </a:rPr>
              <a:t>x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2C77169-37B7-4A42-27DF-36E40829E17B}"/>
              </a:ext>
            </a:extLst>
          </p:cNvPr>
          <p:cNvSpPr txBox="1"/>
          <p:nvPr/>
        </p:nvSpPr>
        <p:spPr>
          <a:xfrm>
            <a:off x="450108" y="1804170"/>
            <a:ext cx="6323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CB0850E-DE8A-37FC-E07D-08C9EB5CC88A}"/>
              </a:ext>
            </a:extLst>
          </p:cNvPr>
          <p:cNvSpPr txBox="1"/>
          <p:nvPr/>
        </p:nvSpPr>
        <p:spPr>
          <a:xfrm>
            <a:off x="450108" y="2279658"/>
            <a:ext cx="231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529E22F-650A-C919-7328-06402DBCC4D8}"/>
              </a:ext>
            </a:extLst>
          </p:cNvPr>
          <p:cNvSpPr txBox="1"/>
          <p:nvPr/>
        </p:nvSpPr>
        <p:spPr>
          <a:xfrm>
            <a:off x="450108" y="2755146"/>
            <a:ext cx="424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9F99EBD-9D1D-F038-6A12-55C5A9D46D79}"/>
              </a:ext>
            </a:extLst>
          </p:cNvPr>
          <p:cNvSpPr txBox="1"/>
          <p:nvPr/>
        </p:nvSpPr>
        <p:spPr>
          <a:xfrm>
            <a:off x="450108" y="3230634"/>
            <a:ext cx="338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5CFE718-C0BB-82BF-E644-06319FC6709F}"/>
              </a:ext>
            </a:extLst>
          </p:cNvPr>
          <p:cNvSpPr txBox="1"/>
          <p:nvPr/>
        </p:nvSpPr>
        <p:spPr>
          <a:xfrm>
            <a:off x="450108" y="3706122"/>
            <a:ext cx="262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15618C2-9277-EF07-9791-040AA70DBB1A}"/>
              </a:ext>
            </a:extLst>
          </p:cNvPr>
          <p:cNvSpPr txBox="1"/>
          <p:nvPr/>
        </p:nvSpPr>
        <p:spPr>
          <a:xfrm>
            <a:off x="450108" y="4181610"/>
            <a:ext cx="322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262" name="yt_shape_15262"/>
              <p:cNvSpPr txBox="1"/>
              <p:nvPr/>
            </p:nvSpPr>
            <p:spPr>
              <a:xfrm>
                <a:off x="540119" y="900000"/>
                <a:ext cx="11492915" cy="40036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_⨹_1_fbcff"/>
                  </a:rPr>
                  <a:t>x</a:t>
                </a:r>
                <a:b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无关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要使原式的值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无关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262" name="yt_shape_15262" descr="{&quot;rangeId&quot;:1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003660"/>
              </a:xfrm>
              <a:prstGeom prst="rect">
                <a:avLst/>
              </a:prstGeom>
              <a:blipFill>
                <a:blip r:embed="rId2"/>
                <a:stretch>
                  <a:fillRect l="-1645" t="-1372" b="-16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B2B9A6C-EE2E-F814-0694-60B706E22588}"/>
              </a:ext>
            </a:extLst>
          </p:cNvPr>
          <p:cNvSpPr txBox="1"/>
          <p:nvPr/>
        </p:nvSpPr>
        <p:spPr>
          <a:xfrm>
            <a:off x="450108" y="1804170"/>
            <a:ext cx="11351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fbcff"/>
              </a:rPr>
              <a:t>x</a:t>
            </a:r>
            <a:b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B2FB28-397C-49F1-3BAA-7B3BCD4E5379}"/>
              </a:ext>
            </a:extLst>
          </p:cNvPr>
          <p:cNvSpPr txBox="1"/>
          <p:nvPr/>
        </p:nvSpPr>
        <p:spPr>
          <a:xfrm>
            <a:off x="450108" y="2279658"/>
            <a:ext cx="4929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C71E3E3-8511-AB0F-51F2-A7FC2A710E04}"/>
              </a:ext>
            </a:extLst>
          </p:cNvPr>
          <p:cNvSpPr txBox="1"/>
          <p:nvPr/>
        </p:nvSpPr>
        <p:spPr>
          <a:xfrm>
            <a:off x="450108" y="3230634"/>
            <a:ext cx="7179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87C79F1-EF55-0F9F-9B76-A3E4CA9C719B}"/>
              </a:ext>
            </a:extLst>
          </p:cNvPr>
          <p:cNvSpPr txBox="1"/>
          <p:nvPr/>
        </p:nvSpPr>
        <p:spPr>
          <a:xfrm>
            <a:off x="450108" y="3706122"/>
            <a:ext cx="551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要使原式的值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无关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36DCF5E-2D56-5F03-AADE-A234FDAC0EAB}"/>
                  </a:ext>
                </a:extLst>
              </p:cNvPr>
              <p:cNvSpPr txBox="1"/>
              <p:nvPr/>
            </p:nvSpPr>
            <p:spPr>
              <a:xfrm>
                <a:off x="450108" y="4181610"/>
                <a:ext cx="1700911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3, 'hasSerialNum': 1}">
                <a:extLst>
                  <a:ext uri="{FF2B5EF4-FFF2-40B4-BE49-F238E27FC236}">
                    <a16:creationId xmlns:a16="http://schemas.microsoft.com/office/drawing/2014/main" id="{E36DCF5E-2D56-5F03-AADE-A234FDAC0E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81610"/>
                <a:ext cx="1700911" cy="730136"/>
              </a:xfrm>
              <a:prstGeom prst="rect">
                <a:avLst/>
              </a:prstGeom>
              <a:blipFill>
                <a:blip r:embed="rId3"/>
                <a:stretch>
                  <a:fillRect l="-5735" r="-5376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68" name="yt_shape_15268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下列图形都是由完全相同的小梯形按一定规律组成的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89065"/>
              </a:rPr>
              <a:t>观察图形回答下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5269" name="yt_image_15269" title="H_75.9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0087" y="1995319"/>
            <a:ext cx="4591825" cy="964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71" name="yt_shape_15271"/>
          <p:cNvSpPr txBox="1"/>
          <p:nvPr/>
        </p:nvSpPr>
        <p:spPr>
          <a:xfrm>
            <a:off x="540119" y="3010586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个图形的周长为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个图形的周长为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14261,isEnd"/>
              </a:rPr>
              <a:t>个图形的周长为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按照这个规律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个图形的周长为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个图形的周长为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en-US" altLang="zh-CN" sz="2400" b="0" i="1" u="sng" spc="375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9.755039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个图形的周长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6074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2C61007-0180-ECFA-0610-F5484A997F70}"/>
              </a:ext>
            </a:extLst>
          </p:cNvPr>
          <p:cNvSpPr txBox="1"/>
          <p:nvPr/>
        </p:nvSpPr>
        <p:spPr>
          <a:xfrm>
            <a:off x="6687204" y="343926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7866FC9-7718-4ECB-4BE2-10C20B363E7C}"/>
              </a:ext>
            </a:extLst>
          </p:cNvPr>
          <p:cNvSpPr txBox="1"/>
          <p:nvPr/>
        </p:nvSpPr>
        <p:spPr>
          <a:xfrm>
            <a:off x="10592454" y="3439268"/>
            <a:ext cx="1008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9b828"/>
              </a:rPr>
              <a:t>n</a:t>
            </a:r>
            <a:b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5B91792-E037-7369-6E55-B677F492B48C}"/>
              </a:ext>
            </a:extLst>
          </p:cNvPr>
          <p:cNvSpPr txBox="1"/>
          <p:nvPr/>
        </p:nvSpPr>
        <p:spPr>
          <a:xfrm>
            <a:off x="450108" y="3914756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FB54E11-2DA1-C220-2594-7F183C449A24}"/>
              </a:ext>
            </a:extLst>
          </p:cNvPr>
          <p:cNvSpPr txBox="1"/>
          <p:nvPr/>
        </p:nvSpPr>
        <p:spPr>
          <a:xfrm>
            <a:off x="450108" y="4865732"/>
            <a:ext cx="3628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C6F3BB-B540-96D8-9C26-321C02DFC6A7}"/>
              </a:ext>
            </a:extLst>
          </p:cNvPr>
          <p:cNvSpPr txBox="1"/>
          <p:nvPr/>
        </p:nvSpPr>
        <p:spPr>
          <a:xfrm>
            <a:off x="450108" y="5341220"/>
            <a:ext cx="3932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6074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74" name="yt_shape_15274"/>
          <p:cNvSpPr txBox="1"/>
          <p:nvPr/>
        </p:nvSpPr>
        <p:spPr>
          <a:xfrm>
            <a:off x="540119" y="900000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型钢板可制成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型钢板和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型钢板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243a,isEnd"/>
              </a:rPr>
              <a:t>型钢板可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制成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型钢板和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型钢板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型钢板共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并全部加工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83e6,isEnd"/>
              </a:rPr>
              <a:t>D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型钢板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设购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型钢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板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型钢板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型钢板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26f7,isEnd"/>
              </a:rPr>
              <a:t>块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</p:txBody>
      </p:sp>
      <p:sp>
        <p:nvSpPr>
          <p:cNvPr id="15277" name="yt_shape_15277"/>
          <p:cNvSpPr txBox="1"/>
          <p:nvPr/>
        </p:nvSpPr>
        <p:spPr>
          <a:xfrm>
            <a:off x="540119" y="3284984"/>
            <a:ext cx="11492915" cy="194875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型钢板每块利润为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型钢板每块利润为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e219"/>
              </a:rPr>
              <a:t>D</a:t>
            </a:r>
            <a:b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型钢板全部出售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通过计算说明此时获得的总利润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设获得的总利润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w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w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46000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13EF79F-A9DC-7325-683F-D89CBF51A779}"/>
              </a:ext>
            </a:extLst>
          </p:cNvPr>
          <p:cNvSpPr txBox="1"/>
          <p:nvPr/>
        </p:nvSpPr>
        <p:spPr>
          <a:xfrm>
            <a:off x="3644158" y="2279658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51D8813-13F4-D232-C521-1ADE4B682700}"/>
              </a:ext>
            </a:extLst>
          </p:cNvPr>
          <p:cNvSpPr txBox="1"/>
          <p:nvPr/>
        </p:nvSpPr>
        <p:spPr>
          <a:xfrm>
            <a:off x="8609857" y="2279658"/>
            <a:ext cx="2543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9B74A6-6F47-87C6-4563-4F17E734FF7A}"/>
              </a:ext>
            </a:extLst>
          </p:cNvPr>
          <p:cNvSpPr txBox="1"/>
          <p:nvPr/>
        </p:nvSpPr>
        <p:spPr>
          <a:xfrm>
            <a:off x="450108" y="4189154"/>
            <a:ext cx="6422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设获得的总利润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CACBA99-B2AB-D034-D6B3-4B805B0FC9A4}"/>
              </a:ext>
            </a:extLst>
          </p:cNvPr>
          <p:cNvSpPr txBox="1"/>
          <p:nvPr/>
        </p:nvSpPr>
        <p:spPr>
          <a:xfrm>
            <a:off x="450108" y="4664642"/>
            <a:ext cx="9046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46000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60ACD61-F556-3DAB-0F1A-4A83AA214F93}"/>
              </a:ext>
            </a:extLst>
          </p:cNvPr>
          <p:cNvSpPr txBox="1"/>
          <p:nvPr/>
        </p:nvSpPr>
        <p:spPr>
          <a:xfrm>
            <a:off x="450108" y="5144441"/>
            <a:ext cx="6049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获得的总利润为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46000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2029</Words>
  <Application>Microsoft Office PowerPoint</Application>
  <PresentationFormat>宽屏</PresentationFormat>
  <Paragraphs>147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11</cp:revision>
  <dcterms:created xsi:type="dcterms:W3CDTF">2024-08-14T05:26:56Z</dcterms:created>
  <dcterms:modified xsi:type="dcterms:W3CDTF">2024-08-15T07:16:33Z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