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0" r:id="rId7"/>
    <p:sldId id="329" r:id="rId8"/>
    <p:sldId id="311" r:id="rId9"/>
    <p:sldId id="314" r:id="rId10"/>
    <p:sldId id="317" r:id="rId11"/>
    <p:sldId id="321" r:id="rId12"/>
    <p:sldId id="330" r:id="rId13"/>
    <p:sldId id="322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91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50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3" name="yt_shape_1239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92" name="yt_image_1239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5" name="yt_shape_12395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96" name="yt_shape_12396"/>
              <p:cNvSpPr txBox="1"/>
              <p:nvPr/>
            </p:nvSpPr>
            <p:spPr>
              <a:xfrm>
                <a:off x="540000" y="1971599"/>
                <a:ext cx="615713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396" name="yt_shape_1239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6157135" cy="641201"/>
              </a:xfrm>
              <a:prstGeom prst="rect">
                <a:avLst/>
              </a:prstGeom>
              <a:blipFill>
                <a:blip r:embed="rId3"/>
                <a:stretch>
                  <a:fillRect l="-3069" r="-198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98" name="yt_table_12398" title="H_2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9397511"/>
                  </p:ext>
                </p:extLst>
              </p:nvPr>
            </p:nvGraphicFramePr>
            <p:xfrm>
              <a:off x="540056" y="2663588"/>
              <a:ext cx="3362325" cy="2540000"/>
            </p:xfrm>
            <a:graphic>
              <a:graphicData uri="http://schemas.openxmlformats.org/drawingml/2006/table">
                <a:tbl>
                  <a:tblPr/>
                  <a:tblGrid>
                    <a:gridCol w="3362325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等式的两边乘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等式的两边除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等式的两边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398" name="yt_table_12398" descr="{&quot;rangeId&quot;:2,&quot;type&quot;:&quot;Option&quot;}" title="H_2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89397511"/>
                  </p:ext>
                </p:extLst>
              </p:nvPr>
            </p:nvGraphicFramePr>
            <p:xfrm>
              <a:off x="540056" y="2663588"/>
              <a:ext cx="3362325" cy="2540000"/>
            </p:xfrm>
            <a:graphic>
              <a:graphicData uri="http://schemas.openxmlformats.org/drawingml/2006/table">
                <a:tbl>
                  <a:tblPr/>
                  <a:tblGrid>
                    <a:gridCol w="3362325">
                      <a:extLst>
                        <a:ext uri="{9D8B030D-6E8A-4147-A177-3AD203B41FA5}">
                          <a16:colId xmlns:a16="http://schemas.microsoft.com/office/drawing/2014/main" val="1050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9904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01923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45893">
            <a:extLst>
              <a:ext uri="{FF2B5EF4-FFF2-40B4-BE49-F238E27FC236}">
                <a16:creationId xmlns:a16="http://schemas.microsoft.com/office/drawing/2014/main" id="{0B03DFE6-DA7F-0E7D-D02E-B2CAB4D905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743E3F-AE79-2DA9-F3C6-7E6EF24CAD44}"/>
              </a:ext>
            </a:extLst>
          </p:cNvPr>
          <p:cNvSpPr txBox="1"/>
          <p:nvPr/>
        </p:nvSpPr>
        <p:spPr>
          <a:xfrm>
            <a:off x="5734777" y="1924793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下面是小明将等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进行变形的过程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②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.③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小明出错的步骤是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640F99-13AA-6962-205A-6616DD2FB098}"/>
              </a:ext>
            </a:extLst>
          </p:cNvPr>
          <p:cNvSpPr txBox="1"/>
          <p:nvPr/>
        </p:nvSpPr>
        <p:spPr>
          <a:xfrm>
            <a:off x="3650508" y="323063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等式的基本性质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620A51-01AB-6ABE-0C56-E3775DB22F4A}"/>
              </a:ext>
            </a:extLst>
          </p:cNvPr>
          <p:cNvSpPr txBox="1"/>
          <p:nvPr/>
        </p:nvSpPr>
        <p:spPr>
          <a:xfrm>
            <a:off x="39553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7BF5D8-3C81-31B6-88E2-3FE271BB37DA}"/>
              </a:ext>
            </a:extLst>
          </p:cNvPr>
          <p:cNvSpPr txBox="1"/>
          <p:nvPr/>
        </p:nvSpPr>
        <p:spPr>
          <a:xfrm>
            <a:off x="7003307" y="3706122"/>
            <a:ext cx="406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等式两边同除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d7016"/>
              </a:rPr>
              <a:t>可能为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A13A32-ECC1-BF92-577C-768B8362C3EF}"/>
              </a:ext>
            </a:extLst>
          </p:cNvPr>
          <p:cNvSpPr txBox="1"/>
          <p:nvPr/>
        </p:nvSpPr>
        <p:spPr>
          <a:xfrm>
            <a:off x="450108" y="418161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000" y="900000"/>
            <a:ext cx="369652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给出正确的解法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D20EF8-1FBC-EE79-C31D-C180004B8EDA}"/>
              </a:ext>
            </a:extLst>
          </p:cNvPr>
          <p:cNvSpPr txBox="1"/>
          <p:nvPr/>
        </p:nvSpPr>
        <p:spPr>
          <a:xfrm>
            <a:off x="449989" y="132868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B04227-D667-7B56-C5F0-6014A22F6661}"/>
              </a:ext>
            </a:extLst>
          </p:cNvPr>
          <p:cNvSpPr txBox="1"/>
          <p:nvPr/>
        </p:nvSpPr>
        <p:spPr>
          <a:xfrm>
            <a:off x="2004859" y="1804170"/>
            <a:ext cx="135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5EDAB0-0F37-8B39-456F-DFE9F6D71DEC}"/>
              </a:ext>
            </a:extLst>
          </p:cNvPr>
          <p:cNvSpPr txBox="1"/>
          <p:nvPr/>
        </p:nvSpPr>
        <p:spPr>
          <a:xfrm>
            <a:off x="1364389" y="2279658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35B5CF-8D5E-5D8D-BB0B-6FA06B2AA017}"/>
              </a:ext>
            </a:extLst>
          </p:cNvPr>
          <p:cNvSpPr txBox="1"/>
          <p:nvPr/>
        </p:nvSpPr>
        <p:spPr>
          <a:xfrm>
            <a:off x="2004859" y="2755146"/>
            <a:ext cx="972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6" name="yt_shape_124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55" name="yt_image_1245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8" name="yt_shape_12458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有一批图书分给班上的同学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则还缺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3c90"/>
              </a:rPr>
              <a:t>20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若每人分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则剩余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问班上共有多少名同学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多少本书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设班上共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利用等式的基本性质解所列方程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并回答上述问题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两边都加上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两边都减去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班上共有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2216E1-62DE-F167-4A07-719FD6054764}"/>
              </a:ext>
            </a:extLst>
          </p:cNvPr>
          <p:cNvSpPr txBox="1"/>
          <p:nvPr/>
        </p:nvSpPr>
        <p:spPr>
          <a:xfrm>
            <a:off x="450108" y="2861823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05BC82-186B-4A53-6E64-087C9F5B2037}"/>
              </a:ext>
            </a:extLst>
          </p:cNvPr>
          <p:cNvSpPr txBox="1"/>
          <p:nvPr/>
        </p:nvSpPr>
        <p:spPr>
          <a:xfrm>
            <a:off x="450108" y="3337311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8E05BB-FFC3-7FCF-2AE6-441F784293C4}"/>
              </a:ext>
            </a:extLst>
          </p:cNvPr>
          <p:cNvSpPr txBox="1"/>
          <p:nvPr/>
        </p:nvSpPr>
        <p:spPr>
          <a:xfrm>
            <a:off x="450108" y="4288287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FBFE80-0602-B855-9EEC-B7ADEF134F37}"/>
              </a:ext>
            </a:extLst>
          </p:cNvPr>
          <p:cNvSpPr txBox="1"/>
          <p:nvPr/>
        </p:nvSpPr>
        <p:spPr>
          <a:xfrm>
            <a:off x="450108" y="4763776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0F1F5D-C99C-DECC-B177-3B15D2086D74}"/>
              </a:ext>
            </a:extLst>
          </p:cNvPr>
          <p:cNvSpPr txBox="1"/>
          <p:nvPr/>
        </p:nvSpPr>
        <p:spPr>
          <a:xfrm>
            <a:off x="450108" y="5239263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660671-0617-2A57-9AEB-9333BED3AC29}"/>
              </a:ext>
            </a:extLst>
          </p:cNvPr>
          <p:cNvSpPr txBox="1"/>
          <p:nvPr/>
        </p:nvSpPr>
        <p:spPr>
          <a:xfrm>
            <a:off x="450108" y="5714751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班上共有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4" name="yt_shape_12464"/>
          <p:cNvSpPr txBox="1"/>
          <p:nvPr/>
        </p:nvSpPr>
        <p:spPr>
          <a:xfrm>
            <a:off x="540000" y="900000"/>
            <a:ext cx="1084912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利用等式的基本性质变形时应注意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等式两边都要参加运算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并且进行的是同一种运算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等式两边加、减、乘以、除以的数或整式一定是同一个数或同一个整式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除以的数或整式不能为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9" name="yt_shape_12399"/>
          <p:cNvSpPr txBox="1"/>
          <p:nvPr/>
        </p:nvSpPr>
        <p:spPr>
          <a:xfrm>
            <a:off x="540000" y="900000"/>
            <a:ext cx="69377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0" name="yt_table_124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962019"/>
              </p:ext>
            </p:extLst>
          </p:nvPr>
        </p:nvGraphicFramePr>
        <p:xfrm>
          <a:off x="540056" y="1379303"/>
          <a:ext cx="3340100" cy="1901952"/>
        </p:xfrm>
        <a:graphic>
          <a:graphicData uri="http://schemas.openxmlformats.org/drawingml/2006/table">
            <a:tbl>
              <a:tblPr/>
              <a:tblGrid>
                <a:gridCol w="3340100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sp>
        <p:nvSpPr>
          <p:cNvPr id="12402" name="yt_shape_12402"/>
          <p:cNvSpPr txBox="1"/>
          <p:nvPr/>
        </p:nvSpPr>
        <p:spPr>
          <a:xfrm>
            <a:off x="540000" y="3331623"/>
            <a:ext cx="55351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3" name="yt_table_124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199832"/>
              </p:ext>
            </p:extLst>
          </p:nvPr>
        </p:nvGraphicFramePr>
        <p:xfrm>
          <a:off x="540056" y="3810926"/>
          <a:ext cx="6628130" cy="950976"/>
        </p:xfrm>
        <a:graphic>
          <a:graphicData uri="http://schemas.openxmlformats.org/drawingml/2006/table">
            <a:tbl>
              <a:tblPr/>
              <a:tblGrid>
                <a:gridCol w="3780155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847975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5764BAF-F7C0-BD79-95BE-3909FA381B67}"/>
              </a:ext>
            </a:extLst>
          </p:cNvPr>
          <p:cNvSpPr txBox="1"/>
          <p:nvPr/>
        </p:nvSpPr>
        <p:spPr>
          <a:xfrm>
            <a:off x="65078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12A40A-7ACE-E701-A7A3-95C575EE761B}"/>
              </a:ext>
            </a:extLst>
          </p:cNvPr>
          <p:cNvSpPr txBox="1"/>
          <p:nvPr/>
        </p:nvSpPr>
        <p:spPr>
          <a:xfrm>
            <a:off x="5101364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05" name="yt_shape_12405"/>
              <p:cNvSpPr txBox="1"/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将下列各题补充完整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包括变形依据及变形过程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等式基本性质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两边都乘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05" name="yt_shape_12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2558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0CD7F7-3000-C921-B9E7-4FADCDB4BC23}"/>
              </a:ext>
            </a:extLst>
          </p:cNvPr>
          <p:cNvSpPr txBox="1"/>
          <p:nvPr/>
        </p:nvSpPr>
        <p:spPr>
          <a:xfrm>
            <a:off x="4950671" y="1328682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4BF1EE-51B3-02C3-15B3-D50E38C00E98}"/>
              </a:ext>
            </a:extLst>
          </p:cNvPr>
          <p:cNvSpPr txBox="1"/>
          <p:nvPr/>
        </p:nvSpPr>
        <p:spPr>
          <a:xfrm>
            <a:off x="7314457" y="1328682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5_d7a2d"/>
              </a:rPr>
              <a:t>两边都减去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C9C278-33F6-3D0E-5981-48C5E48D4F4E}"/>
              </a:ext>
            </a:extLst>
          </p:cNvPr>
          <p:cNvSpPr txBox="1"/>
          <p:nvPr/>
        </p:nvSpPr>
        <p:spPr>
          <a:xfrm>
            <a:off x="450108" y="1804170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ECD2A9-33C1-6304-F21F-1A61749D8B77}"/>
              </a:ext>
            </a:extLst>
          </p:cNvPr>
          <p:cNvSpPr txBox="1"/>
          <p:nvPr/>
        </p:nvSpPr>
        <p:spPr>
          <a:xfrm>
            <a:off x="4439496" y="2279658"/>
            <a:ext cx="637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429C347-0E60-3C66-D26C-8A4F812BD9C2}"/>
                  </a:ext>
                </a:extLst>
              </p:cNvPr>
              <p:cNvSpPr txBox="1"/>
              <p:nvPr/>
            </p:nvSpPr>
            <p:spPr>
              <a:xfrm>
                <a:off x="6115896" y="2279658"/>
                <a:ext cx="45187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两边都乘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8429C347-0E60-3C66-D26C-8A4F812BD9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896" y="2279658"/>
                <a:ext cx="4518723" cy="729565"/>
              </a:xfrm>
              <a:prstGeom prst="rect">
                <a:avLst/>
              </a:prstGeom>
              <a:blipFill>
                <a:blip r:embed="rId3"/>
                <a:stretch>
                  <a:fillRect l="-202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F0AE1B3-D148-30FF-C12F-8BA41A92E936}"/>
              </a:ext>
            </a:extLst>
          </p:cNvPr>
          <p:cNvCxnSpPr/>
          <p:nvPr/>
        </p:nvCxnSpPr>
        <p:spPr>
          <a:xfrm>
            <a:off x="5901107" y="2981467"/>
            <a:ext cx="464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9" name="yt_shape_12409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利用等式的基本性质解方程</a:t>
            </a:r>
          </a:p>
        </p:txBody>
      </p:sp>
      <p:sp>
        <p:nvSpPr>
          <p:cNvPr id="12410" name="yt_shape_12410"/>
          <p:cNvSpPr txBox="1"/>
          <p:nvPr/>
        </p:nvSpPr>
        <p:spPr>
          <a:xfrm>
            <a:off x="540000" y="1389434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下列方程变形正确的是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1" name="yt_table_12411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246823"/>
                  </p:ext>
                </p:extLst>
              </p:nvPr>
            </p:nvGraphicFramePr>
            <p:xfrm>
              <a:off x="540056" y="1868737"/>
              <a:ext cx="3932238" cy="2121473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411" name="yt_table_12411" descr="{&quot;rangeId&quot;:7,&quot;type&quot;:&quot;Option&quot;}" title="H_167.0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246823"/>
                  </p:ext>
                </p:extLst>
              </p:nvPr>
            </p:nvGraphicFramePr>
            <p:xfrm>
              <a:off x="540056" y="1868737"/>
              <a:ext cx="3932238" cy="2121473"/>
            </p:xfrm>
            <a:graphic>
              <a:graphicData uri="http://schemas.openxmlformats.org/drawingml/2006/table">
                <a:tbl>
                  <a:tblPr/>
                  <a:tblGrid>
                    <a:gridCol w="3932238">
                      <a:extLst>
                        <a:ext uri="{9D8B030D-6E8A-4147-A177-3AD203B41FA5}">
                          <a16:colId xmlns:a16="http://schemas.microsoft.com/office/drawing/2014/main" val="10512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6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45968">
            <a:extLst>
              <a:ext uri="{FF2B5EF4-FFF2-40B4-BE49-F238E27FC236}">
                <a16:creationId xmlns:a16="http://schemas.microsoft.com/office/drawing/2014/main" id="{2DC00DFC-2057-DFF6-1F5A-42D177A328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EF820E-A658-6870-2F7B-9094C5BF803B}"/>
              </a:ext>
            </a:extLst>
          </p:cNvPr>
          <p:cNvSpPr txBox="1"/>
          <p:nvPr/>
        </p:nvSpPr>
        <p:spPr>
          <a:xfrm>
            <a:off x="4488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2" name="yt_shape_12412"/>
          <p:cNvSpPr txBox="1"/>
          <p:nvPr/>
        </p:nvSpPr>
        <p:spPr>
          <a:xfrm>
            <a:off x="540000" y="900000"/>
            <a:ext cx="792685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解方程并检验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两边都减去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等式基本性质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等式基本性质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检验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分别代入原方程的两边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是原方程的解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40E0CA-95BB-6A61-4F3F-52BBF7F984B9}"/>
              </a:ext>
            </a:extLst>
          </p:cNvPr>
          <p:cNvSpPr txBox="1"/>
          <p:nvPr/>
        </p:nvSpPr>
        <p:spPr>
          <a:xfrm>
            <a:off x="449989" y="1804170"/>
            <a:ext cx="803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1BEBDD-A1CB-E1DB-BD10-D5130E4F377A}"/>
              </a:ext>
            </a:extLst>
          </p:cNvPr>
          <p:cNvSpPr txBox="1"/>
          <p:nvPr/>
        </p:nvSpPr>
        <p:spPr>
          <a:xfrm>
            <a:off x="449989" y="227965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2B668A-C89C-8BFE-CE16-DE8019DF512F}"/>
              </a:ext>
            </a:extLst>
          </p:cNvPr>
          <p:cNvSpPr txBox="1"/>
          <p:nvPr/>
        </p:nvSpPr>
        <p:spPr>
          <a:xfrm>
            <a:off x="449989" y="2755146"/>
            <a:ext cx="635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477B26-1478-28C5-E2A2-5182DB91AA39}"/>
              </a:ext>
            </a:extLst>
          </p:cNvPr>
          <p:cNvSpPr txBox="1"/>
          <p:nvPr/>
        </p:nvSpPr>
        <p:spPr>
          <a:xfrm>
            <a:off x="449989" y="3230634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分别代入原方程的两边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DAE7AC-A6E3-744B-BC31-BDBEC899C237}"/>
              </a:ext>
            </a:extLst>
          </p:cNvPr>
          <p:cNvSpPr txBox="1"/>
          <p:nvPr/>
        </p:nvSpPr>
        <p:spPr>
          <a:xfrm>
            <a:off x="449989" y="3706122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A22FBF-FD09-06CA-5933-537CED43E979}"/>
              </a:ext>
            </a:extLst>
          </p:cNvPr>
          <p:cNvSpPr txBox="1"/>
          <p:nvPr/>
        </p:nvSpPr>
        <p:spPr>
          <a:xfrm>
            <a:off x="449989" y="418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92C1FF-53DF-DEB8-2261-C62B72DD3F72}"/>
              </a:ext>
            </a:extLst>
          </p:cNvPr>
          <p:cNvSpPr txBox="1"/>
          <p:nvPr/>
        </p:nvSpPr>
        <p:spPr>
          <a:xfrm>
            <a:off x="449989" y="4657098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6" name="yt_shape_12416"/>
              <p:cNvSpPr txBox="1"/>
              <p:nvPr/>
            </p:nvSpPr>
            <p:spPr>
              <a:xfrm>
                <a:off x="540000" y="900000"/>
                <a:ext cx="7489230" cy="47961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检验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分别代入原方程的两边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即左边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是原方程的解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6" name="yt_shape_12416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89230" cy="4796121"/>
              </a:xfrm>
              <a:prstGeom prst="rect">
                <a:avLst/>
              </a:prstGeom>
              <a:blipFill>
                <a:blip r:embed="rId2"/>
                <a:stretch>
                  <a:fillRect l="-2524" r="-1547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4C4782-3AA1-21C7-5380-230BC59139AA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59688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274C4782-3AA1-21C7-5380-230BC59139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596887" cy="768490"/>
              </a:xfrm>
              <a:prstGeom prst="rect">
                <a:avLst/>
              </a:prstGeom>
              <a:blipFill>
                <a:blip r:embed="rId3"/>
                <a:stretch>
                  <a:fillRect l="-1284" r="-128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4F1609-4B40-2825-2948-7ECD268CD7C2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180568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5B4F1609-4B40-2825-2948-7ECD268CD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1805686" cy="768490"/>
              </a:xfrm>
              <a:prstGeom prst="rect">
                <a:avLst/>
              </a:prstGeom>
              <a:blipFill>
                <a:blip r:embed="rId4"/>
                <a:stretch>
                  <a:fillRect l="-5405" r="-540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DFB34D-19F0-37D0-B04A-BC17A56BD842}"/>
                  </a:ext>
                </a:extLst>
              </p:cNvPr>
              <p:cNvSpPr txBox="1"/>
              <p:nvPr/>
            </p:nvSpPr>
            <p:spPr>
              <a:xfrm>
                <a:off x="449989" y="2877828"/>
                <a:ext cx="62729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EDDFB34D-19F0-37D0-B04A-BC17A56BD8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828"/>
                <a:ext cx="6272911" cy="768490"/>
              </a:xfrm>
              <a:prstGeom prst="rect">
                <a:avLst/>
              </a:prstGeom>
              <a:blipFill>
                <a:blip r:embed="rId5"/>
                <a:stretch>
                  <a:fillRect l="-1555" r="-15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91A397B-0130-6ADB-DC8D-C26B8517B97D}"/>
              </a:ext>
            </a:extLst>
          </p:cNvPr>
          <p:cNvSpPr txBox="1"/>
          <p:nvPr/>
        </p:nvSpPr>
        <p:spPr>
          <a:xfrm>
            <a:off x="449989" y="3552706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检验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分别代入原方程的两边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B81D2F-BAEE-1AD4-967A-C7294969406A}"/>
                  </a:ext>
                </a:extLst>
              </p:cNvPr>
              <p:cNvSpPr txBox="1"/>
              <p:nvPr/>
            </p:nvSpPr>
            <p:spPr>
              <a:xfrm>
                <a:off x="449989" y="4028194"/>
                <a:ext cx="5890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左边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右边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85B81D2F-BAEE-1AD4-967A-C729496940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194"/>
                <a:ext cx="5890323" cy="768490"/>
              </a:xfrm>
              <a:prstGeom prst="rect">
                <a:avLst/>
              </a:prstGeom>
              <a:blipFill>
                <a:blip r:embed="rId6"/>
                <a:stretch>
                  <a:fillRect l="-1656" r="-16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C3717A8-C98C-E7DB-ABDB-0541EBD6C5D0}"/>
              </a:ext>
            </a:extLst>
          </p:cNvPr>
          <p:cNvSpPr txBox="1"/>
          <p:nvPr/>
        </p:nvSpPr>
        <p:spPr>
          <a:xfrm>
            <a:off x="449989" y="470307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694545-2C74-9170-C72B-E2F570E8ED2D}"/>
              </a:ext>
            </a:extLst>
          </p:cNvPr>
          <p:cNvSpPr txBox="1"/>
          <p:nvPr/>
        </p:nvSpPr>
        <p:spPr>
          <a:xfrm>
            <a:off x="449989" y="5178560"/>
            <a:ext cx="376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是原方程的解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2" name="yt_shape_12422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对等式的性质理解不透彻而出错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C69900-A964-936B-F1B9-92C8A734CCFC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对等式的性质理解不透彻而出错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23" name="yt_shape_12423"/>
              <p:cNvSpPr txBox="1"/>
              <p:nvPr/>
            </p:nvSpPr>
            <p:spPr>
              <a:xfrm>
                <a:off x="540000" y="1420123"/>
                <a:ext cx="10942611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有两种等式变形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23" name="yt_shape_12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0123"/>
                <a:ext cx="10942611" cy="605422"/>
              </a:xfrm>
              <a:prstGeom prst="rect">
                <a:avLst/>
              </a:prstGeom>
              <a:blipFill>
                <a:blip r:embed="rId2"/>
                <a:stretch>
                  <a:fillRect l="-1727" r="-724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25" name="yt_table_124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363117"/>
              </p:ext>
            </p:extLst>
          </p:nvPr>
        </p:nvGraphicFramePr>
        <p:xfrm>
          <a:off x="540056" y="2076333"/>
          <a:ext cx="6059806" cy="950976"/>
        </p:xfrm>
        <a:graphic>
          <a:graphicData uri="http://schemas.openxmlformats.org/drawingml/2006/table">
            <a:tbl>
              <a:tblPr/>
              <a:tblGrid>
                <a:gridCol w="380714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12427" name="yt_shape_12427"/>
          <p:cNvSpPr txBox="1"/>
          <p:nvPr/>
        </p:nvSpPr>
        <p:spPr>
          <a:xfrm>
            <a:off x="540000" y="3077887"/>
            <a:ext cx="7150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28" name="yt_table_12428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316891"/>
                  </p:ext>
                </p:extLst>
              </p:nvPr>
            </p:nvGraphicFramePr>
            <p:xfrm>
              <a:off x="540056" y="3557190"/>
              <a:ext cx="6664643" cy="102393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85750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28" name="yt_table_12428" title="H_80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42316891"/>
                  </p:ext>
                </p:extLst>
              </p:nvPr>
            </p:nvGraphicFramePr>
            <p:xfrm>
              <a:off x="540056" y="3557190"/>
              <a:ext cx="6664643" cy="1023938"/>
            </p:xfrm>
            <a:graphic>
              <a:graphicData uri="http://schemas.openxmlformats.org/drawingml/2006/table">
                <a:tbl>
                  <a:tblPr/>
                  <a:tblGrid>
                    <a:gridCol w="3807143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85750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262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A3DC121-0DED-8A08-3DD8-4073D9B8C7EB}"/>
              </a:ext>
            </a:extLst>
          </p:cNvPr>
          <p:cNvSpPr txBox="1"/>
          <p:nvPr/>
        </p:nvSpPr>
        <p:spPr>
          <a:xfrm>
            <a:off x="10473972" y="1373317"/>
            <a:ext cx="383286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4E77C3-707B-3FDB-94EF-51B3A0CECC8B}"/>
              </a:ext>
            </a:extLst>
          </p:cNvPr>
          <p:cNvSpPr txBox="1"/>
          <p:nvPr/>
        </p:nvSpPr>
        <p:spPr>
          <a:xfrm>
            <a:off x="6701564" y="30310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29" name="yt_image_1242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2" name="yt_shape_1243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年贵州省改编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6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5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Times New Roman" pitchFamily="1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分别表示三种不同的物体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1560"/>
              </a:rPr>
              <a:t>前两架天平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如果要使第三架天平也平衡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那么以下方案不正确的是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4" name="yt_table_1243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910110"/>
              </p:ext>
            </p:extLst>
          </p:nvPr>
        </p:nvGraphicFramePr>
        <p:xfrm>
          <a:off x="540056" y="2441600"/>
          <a:ext cx="4966018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136775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宋体" pitchFamily="1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0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5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650" b="0" i="0" u="none">
                          <a:solidFill>
                            <a:srgbClr val="1EE3CF"/>
                          </a:solidFill>
                          <a:effectLst/>
                          <a:latin typeface="Times New Roman" pitchFamily="16"/>
                          <a:ea typeface="Times New Roman" pitchFamily="1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pic>
        <p:nvPicPr>
          <p:cNvPr id="12433" name="yt_image_12433_skip" title="H_63.4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338" y="2529665"/>
            <a:ext cx="4641606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6" name="yt_shape_12436"/>
          <p:cNvSpPr txBox="1"/>
          <p:nvPr/>
        </p:nvSpPr>
        <p:spPr>
          <a:xfrm>
            <a:off x="540000" y="3443154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亳州胡集中学单元卷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下列利用等式的基本性质变形错误的是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37" name="yt_table_12437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9398400"/>
                  </p:ext>
                </p:extLst>
              </p:nvPr>
            </p:nvGraphicFramePr>
            <p:xfrm>
              <a:off x="540056" y="3922457"/>
              <a:ext cx="6203950" cy="1905827"/>
            </p:xfrm>
            <a:graphic>
              <a:graphicData uri="http://schemas.openxmlformats.org/drawingml/2006/table">
                <a:tbl>
                  <a:tblPr/>
                  <a:tblGrid>
                    <a:gridCol w="6203950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37" name="yt_table_12437" descr="{&quot;rangeId&quot;:14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9398400"/>
                  </p:ext>
                </p:extLst>
              </p:nvPr>
            </p:nvGraphicFramePr>
            <p:xfrm>
              <a:off x="540056" y="3922457"/>
              <a:ext cx="6203950" cy="1905827"/>
            </p:xfrm>
            <a:graphic>
              <a:graphicData uri="http://schemas.openxmlformats.org/drawingml/2006/table">
                <a:tbl>
                  <a:tblPr/>
                  <a:tblGrid>
                    <a:gridCol w="6203950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由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得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46173">
            <a:extLst>
              <a:ext uri="{FF2B5EF4-FFF2-40B4-BE49-F238E27FC236}">
                <a16:creationId xmlns:a16="http://schemas.microsoft.com/office/drawing/2014/main" id="{9C38ABF0-E0AA-0438-96A0-AB69A673FD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919" y="1647583"/>
            <a:ext cx="144652" cy="144652"/>
          </a:xfrm>
          <a:prstGeom prst="rect">
            <a:avLst/>
          </a:prstGeom>
        </p:spPr>
      </p:pic>
      <p:pic>
        <p:nvPicPr>
          <p:cNvPr id="5" name="yt_shape_1723613546199">
            <a:extLst>
              <a:ext uri="{FF2B5EF4-FFF2-40B4-BE49-F238E27FC236}">
                <a16:creationId xmlns:a16="http://schemas.microsoft.com/office/drawing/2014/main" id="{A69B86C0-4BF4-C65C-9DAC-4EE11EE5142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182" y="1647582"/>
            <a:ext cx="144654" cy="144654"/>
          </a:xfrm>
          <a:prstGeom prst="rect">
            <a:avLst/>
          </a:prstGeom>
        </p:spPr>
      </p:pic>
      <p:pic>
        <p:nvPicPr>
          <p:cNvPr id="7" name="yt_shape_1723613546225">
            <a:extLst>
              <a:ext uri="{FF2B5EF4-FFF2-40B4-BE49-F238E27FC236}">
                <a16:creationId xmlns:a16="http://schemas.microsoft.com/office/drawing/2014/main" id="{3558DC07-2D77-9C2C-26C0-B4789CA982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444" y="1646839"/>
            <a:ext cx="168467" cy="146140"/>
          </a:xfrm>
          <a:prstGeom prst="rect">
            <a:avLst/>
          </a:prstGeom>
        </p:spPr>
      </p:pic>
      <p:pic>
        <p:nvPicPr>
          <p:cNvPr id="9" name="yt_shape_1723613546380">
            <a:extLst>
              <a:ext uri="{FF2B5EF4-FFF2-40B4-BE49-F238E27FC236}">
                <a16:creationId xmlns:a16="http://schemas.microsoft.com/office/drawing/2014/main" id="{2CDB01BC-5833-876D-4EA0-37F5E35ED3C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588864"/>
            <a:ext cx="939989" cy="180960"/>
          </a:xfrm>
          <a:prstGeom prst="rect">
            <a:avLst/>
          </a:prstGeom>
        </p:spPr>
      </p:pic>
      <p:pic>
        <p:nvPicPr>
          <p:cNvPr id="11" name="yt_shape_1723613546445">
            <a:extLst>
              <a:ext uri="{FF2B5EF4-FFF2-40B4-BE49-F238E27FC236}">
                <a16:creationId xmlns:a16="http://schemas.microsoft.com/office/drawing/2014/main" id="{99CEFD23-23F8-B7FE-2A2C-5719487047E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99" y="2587841"/>
            <a:ext cx="1197167" cy="183006"/>
          </a:xfrm>
          <a:prstGeom prst="rect">
            <a:avLst/>
          </a:prstGeom>
        </p:spPr>
      </p:pic>
      <p:pic>
        <p:nvPicPr>
          <p:cNvPr id="13" name="yt_shape_1723613546509">
            <a:extLst>
              <a:ext uri="{FF2B5EF4-FFF2-40B4-BE49-F238E27FC236}">
                <a16:creationId xmlns:a16="http://schemas.microsoft.com/office/drawing/2014/main" id="{B0970430-303B-6DD1-1758-24DD07DB87B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064213"/>
            <a:ext cx="611377" cy="181238"/>
          </a:xfrm>
          <a:prstGeom prst="rect">
            <a:avLst/>
          </a:prstGeom>
        </p:spPr>
      </p:pic>
      <p:pic>
        <p:nvPicPr>
          <p:cNvPr id="15" name="yt_shape_1723613546572">
            <a:extLst>
              <a:ext uri="{FF2B5EF4-FFF2-40B4-BE49-F238E27FC236}">
                <a16:creationId xmlns:a16="http://schemas.microsoft.com/office/drawing/2014/main" id="{401C74B4-CD67-10C0-DEFE-94CB4399C2C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362" y="3061712"/>
            <a:ext cx="893954" cy="1862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B70F7A-4CD5-6DFB-1E26-D62A8CD3F17F}"/>
              </a:ext>
            </a:extLst>
          </p:cNvPr>
          <p:cNvSpPr txBox="1"/>
          <p:nvPr/>
        </p:nvSpPr>
        <p:spPr>
          <a:xfrm>
            <a:off x="989890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015B3D-8E9C-C610-932A-B2E52BF875DA}"/>
              </a:ext>
            </a:extLst>
          </p:cNvPr>
          <p:cNvSpPr txBox="1"/>
          <p:nvPr/>
        </p:nvSpPr>
        <p:spPr>
          <a:xfrm>
            <a:off x="9974989" y="33963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438">
            <a:extLst>
              <a:ext uri="{FF2B5EF4-FFF2-40B4-BE49-F238E27FC236}">
                <a16:creationId xmlns:a16="http://schemas.microsoft.com/office/drawing/2014/main" id="{D7BE3B79-F3E0-388A-30B0-2E850DFA5390}"/>
              </a:ext>
            </a:extLst>
          </p:cNvPr>
          <p:cNvSpPr txBox="1"/>
          <p:nvPr/>
        </p:nvSpPr>
        <p:spPr>
          <a:xfrm>
            <a:off x="540000" y="5904730"/>
            <a:ext cx="10126170" cy="4285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67FC6E-24CF-B473-5DA2-C18E92CA7D6B}"/>
              </a:ext>
            </a:extLst>
          </p:cNvPr>
          <p:cNvSpPr txBox="1"/>
          <p:nvPr/>
        </p:nvSpPr>
        <p:spPr>
          <a:xfrm>
            <a:off x="9563826" y="585792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8" name="yt_shape_12438"/>
          <p:cNvSpPr txBox="1"/>
          <p:nvPr/>
        </p:nvSpPr>
        <p:spPr>
          <a:xfrm>
            <a:off x="540000" y="827993"/>
            <a:ext cx="5195960" cy="3687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根据等式的基本性质解下列方程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40" name="yt_shape_12440"/>
              <p:cNvSpPr txBox="1"/>
              <p:nvPr/>
            </p:nvSpPr>
            <p:spPr>
              <a:xfrm>
                <a:off x="540000" y="1316676"/>
                <a:ext cx="6514604" cy="53526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两边都加上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两边都乘以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40" name="yt_shape_124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676"/>
                <a:ext cx="6514604" cy="5352684"/>
              </a:xfrm>
              <a:prstGeom prst="rect">
                <a:avLst/>
              </a:prstGeom>
              <a:blipFill>
                <a:blip r:embed="rId2"/>
                <a:stretch>
                  <a:fillRect l="-2903" t="-1025" r="-1873" b="-2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753B6AA-173D-9C66-8AFE-1E0DF182FDE1}"/>
              </a:ext>
            </a:extLst>
          </p:cNvPr>
          <p:cNvSpPr txBox="1"/>
          <p:nvPr/>
        </p:nvSpPr>
        <p:spPr>
          <a:xfrm>
            <a:off x="449989" y="174535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两边都加上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461D87-2E96-A5F2-7557-81E9E9961C5C}"/>
              </a:ext>
            </a:extLst>
          </p:cNvPr>
          <p:cNvSpPr txBox="1"/>
          <p:nvPr/>
        </p:nvSpPr>
        <p:spPr>
          <a:xfrm>
            <a:off x="449989" y="2220846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9B0278-A932-7EE3-CC63-FF393C0D958F}"/>
              </a:ext>
            </a:extLst>
          </p:cNvPr>
          <p:cNvSpPr txBox="1"/>
          <p:nvPr/>
        </p:nvSpPr>
        <p:spPr>
          <a:xfrm>
            <a:off x="449989" y="269633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C1C079-F83A-B8E9-B76E-36CC13D8E04E}"/>
              </a:ext>
            </a:extLst>
          </p:cNvPr>
          <p:cNvSpPr txBox="1"/>
          <p:nvPr/>
        </p:nvSpPr>
        <p:spPr>
          <a:xfrm>
            <a:off x="449989" y="3171822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B205CB-1282-72D1-3123-461C73D516BB}"/>
              </a:ext>
            </a:extLst>
          </p:cNvPr>
          <p:cNvSpPr txBox="1"/>
          <p:nvPr/>
        </p:nvSpPr>
        <p:spPr>
          <a:xfrm>
            <a:off x="449989" y="432218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83B61F-79FD-93C3-DFB1-F6A03A4429E2}"/>
                  </a:ext>
                </a:extLst>
              </p:cNvPr>
              <p:cNvSpPr txBox="1"/>
              <p:nvPr/>
            </p:nvSpPr>
            <p:spPr>
              <a:xfrm>
                <a:off x="449989" y="4797676"/>
                <a:ext cx="44504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83B61F-79FD-93C3-DFB1-F6A03A442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676"/>
                <a:ext cx="4450461" cy="768490"/>
              </a:xfrm>
              <a:prstGeom prst="rect">
                <a:avLst/>
              </a:prstGeom>
              <a:blipFill>
                <a:blip r:embed="rId3"/>
                <a:stretch>
                  <a:fillRect r="-20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3B8689C-E036-CBFA-7B76-DE736AF38BE2}"/>
                  </a:ext>
                </a:extLst>
              </p:cNvPr>
              <p:cNvSpPr txBox="1"/>
              <p:nvPr/>
            </p:nvSpPr>
            <p:spPr>
              <a:xfrm>
                <a:off x="449989" y="5472554"/>
                <a:ext cx="6631687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两边都减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等式基本性质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3B8689C-E036-CBFA-7B76-DE736AF38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2554"/>
                <a:ext cx="6631687" cy="767474"/>
              </a:xfrm>
              <a:prstGeom prst="rect">
                <a:avLst/>
              </a:prstGeom>
              <a:blipFill>
                <a:blip r:embed="rId4"/>
                <a:stretch>
                  <a:fillRect l="-1471" r="-13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9DE6B3F-9FED-E231-5AE6-07DA8EA6EE08}"/>
              </a:ext>
            </a:extLst>
          </p:cNvPr>
          <p:cNvSpPr txBox="1"/>
          <p:nvPr/>
        </p:nvSpPr>
        <p:spPr>
          <a:xfrm>
            <a:off x="449989" y="6146416"/>
            <a:ext cx="620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两边都乘以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等式基本性质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1790</Words>
  <Application>Microsoft Office PowerPoint</Application>
  <PresentationFormat>宽屏</PresentationFormat>
  <Paragraphs>160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