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2" r:id="rId7"/>
    <p:sldId id="328" r:id="rId8"/>
    <p:sldId id="315" r:id="rId9"/>
    <p:sldId id="317" r:id="rId10"/>
    <p:sldId id="318" r:id="rId11"/>
    <p:sldId id="322" r:id="rId12"/>
    <p:sldId id="330" r:id="rId13"/>
    <p:sldId id="324" r:id="rId14"/>
    <p:sldId id="325" r:id="rId15"/>
    <p:sldId id="333" r:id="rId16"/>
    <p:sldId id="327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8" autoAdjust="0"/>
    <p:restoredTop sz="94660"/>
  </p:normalViewPr>
  <p:slideViewPr>
    <p:cSldViewPr showGuides="1">
      <p:cViewPr varScale="1">
        <p:scale>
          <a:sx n="89" d="100"/>
          <a:sy n="89" d="100"/>
        </p:scale>
        <p:origin x="114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71" name="yt_image_12971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4" name="yt_shape_12974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的解</a:t>
            </a:r>
          </a:p>
        </p:txBody>
      </p:sp>
      <p:sp>
        <p:nvSpPr>
          <p:cNvPr id="12975" name="yt_shape_12975"/>
          <p:cNvSpPr txBox="1"/>
          <p:nvPr/>
        </p:nvSpPr>
        <p:spPr>
          <a:xfrm>
            <a:off x="540000" y="1971599"/>
            <a:ext cx="72103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76" name="yt_table_12976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9324912"/>
                  </p:ext>
                </p:extLst>
              </p:nvPr>
            </p:nvGraphicFramePr>
            <p:xfrm>
              <a:off x="540056" y="2450902"/>
              <a:ext cx="5626545" cy="2121154"/>
            </p:xfrm>
            <a:graphic>
              <a:graphicData uri="http://schemas.openxmlformats.org/drawingml/2006/table">
                <a:tbl>
                  <a:tblPr/>
                  <a:tblGrid>
                    <a:gridCol w="3148457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  <a:gridCol w="2478088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976" name="yt_table_12976" descr="{&quot;rangeId&quot;:2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9324912"/>
                  </p:ext>
                </p:extLst>
              </p:nvPr>
            </p:nvGraphicFramePr>
            <p:xfrm>
              <a:off x="540056" y="2450902"/>
              <a:ext cx="5626545" cy="2121154"/>
            </p:xfrm>
            <a:graphic>
              <a:graphicData uri="http://schemas.openxmlformats.org/drawingml/2006/table">
                <a:tbl>
                  <a:tblPr/>
                  <a:tblGrid>
                    <a:gridCol w="3148457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  <a:gridCol w="2478088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8723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027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9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7872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027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623402">
            <a:extLst>
              <a:ext uri="{FF2B5EF4-FFF2-40B4-BE49-F238E27FC236}">
                <a16:creationId xmlns:a16="http://schemas.microsoft.com/office/drawing/2014/main" id="{1D9295AC-A630-7275-EE76-18C2C61317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939D96-20A5-2069-A8BA-FB24F26C5A43}"/>
              </a:ext>
            </a:extLst>
          </p:cNvPr>
          <p:cNvSpPr txBox="1"/>
          <p:nvPr/>
        </p:nvSpPr>
        <p:spPr>
          <a:xfrm>
            <a:off x="67777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32" name="yt_shape_13032"/>
              <p:cNvSpPr txBox="1"/>
              <p:nvPr/>
            </p:nvSpPr>
            <p:spPr>
              <a:xfrm>
                <a:off x="540000" y="900000"/>
                <a:ext cx="6019277" cy="41561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用代入法解方程组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>
          <p:sp>
            <p:nvSpPr>
              <p:cNvPr id="13032" name="yt_shape_130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19277" cy="4156138"/>
              </a:xfrm>
              <a:prstGeom prst="rect">
                <a:avLst/>
              </a:prstGeom>
              <a:blipFill>
                <a:blip r:embed="rId2"/>
                <a:stretch>
                  <a:fillRect l="-3141" t="-1322" b="-10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61F395-1A36-36EA-96E6-98E4EE2F8BF9}"/>
                  </a:ext>
                </a:extLst>
              </p:cNvPr>
              <p:cNvSpPr txBox="1"/>
              <p:nvPr/>
            </p:nvSpPr>
            <p:spPr>
              <a:xfrm>
                <a:off x="449989" y="2758649"/>
                <a:ext cx="40170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E61F395-1A36-36EA-96E6-98E4EE2F8B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8649"/>
                <a:ext cx="4017073" cy="766077"/>
              </a:xfrm>
              <a:prstGeom prst="rect">
                <a:avLst/>
              </a:prstGeom>
              <a:blipFill>
                <a:blip r:embed="rId3"/>
                <a:stretch>
                  <a:fillRect l="-2428" r="-227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0282F9-6AC5-5177-E5D5-13CC12927BDD}"/>
                  </a:ext>
                </a:extLst>
              </p:cNvPr>
              <p:cNvSpPr txBox="1"/>
              <p:nvPr/>
            </p:nvSpPr>
            <p:spPr>
              <a:xfrm>
                <a:off x="449989" y="3431114"/>
                <a:ext cx="58458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00282F9-6AC5-5177-E5D5-13CC12927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1114"/>
                <a:ext cx="5845873" cy="766077"/>
              </a:xfrm>
              <a:prstGeom prst="rect">
                <a:avLst/>
              </a:prstGeom>
              <a:blipFill>
                <a:blip r:embed="rId4"/>
                <a:stretch>
                  <a:fillRect l="-1668" r="-156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82A9393-7AC9-5096-B846-C5BF7219E6BB}"/>
              </a:ext>
            </a:extLst>
          </p:cNvPr>
          <p:cNvSpPr txBox="1"/>
          <p:nvPr/>
        </p:nvSpPr>
        <p:spPr>
          <a:xfrm>
            <a:off x="449989" y="4103579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7885B3F-4287-E8A2-1656-AD599AFCC0E0}"/>
                  </a:ext>
                </a:extLst>
              </p:cNvPr>
              <p:cNvSpPr txBox="1"/>
              <p:nvPr/>
            </p:nvSpPr>
            <p:spPr>
              <a:xfrm>
                <a:off x="449989" y="4579067"/>
                <a:ext cx="614114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7885B3F-4287-E8A2-1656-AD599AFCC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9067"/>
                <a:ext cx="6141148" cy="1154189"/>
              </a:xfrm>
              <a:prstGeom prst="rect">
                <a:avLst/>
              </a:prstGeom>
              <a:blipFill>
                <a:blip r:embed="rId5"/>
                <a:stretch>
                  <a:fillRect l="-1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1" name="yt_shape_13041"/>
              <p:cNvSpPr txBox="1"/>
              <p:nvPr/>
            </p:nvSpPr>
            <p:spPr>
              <a:xfrm>
                <a:off x="540000" y="900000"/>
                <a:ext cx="5697072" cy="5005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方程组变形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041" name="yt_shape_13041" descr="{&quot;rangeId&quot;:3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97072" cy="5005345"/>
              </a:xfrm>
              <a:prstGeom prst="rect">
                <a:avLst/>
              </a:prstGeom>
              <a:blipFill>
                <a:blip r:embed="rId2"/>
                <a:stretch>
                  <a:fillRect l="-3319" r="-2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D4862C7-C717-5713-E57A-91A1BC08D11A}"/>
                  </a:ext>
                </a:extLst>
              </p:cNvPr>
              <p:cNvSpPr txBox="1"/>
              <p:nvPr/>
            </p:nvSpPr>
            <p:spPr>
              <a:xfrm>
                <a:off x="449989" y="2088142"/>
                <a:ext cx="5322316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方程组变形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③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④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1, 'IsSplitBraceMath': 1}">
                <a:extLst>
                  <a:ext uri="{FF2B5EF4-FFF2-40B4-BE49-F238E27FC236}">
                    <a16:creationId xmlns:a16="http://schemas.microsoft.com/office/drawing/2014/main" id="{4D4862C7-C717-5713-E57A-91A1BC08D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88142"/>
                <a:ext cx="5322316" cy="1328560"/>
              </a:xfrm>
              <a:prstGeom prst="rect">
                <a:avLst/>
              </a:prstGeom>
              <a:blipFill>
                <a:blip r:embed="rId3"/>
                <a:stretch>
                  <a:fillRect l="-1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3FB1D5C-0E00-91D9-A229-A86B78828081}"/>
              </a:ext>
            </a:extLst>
          </p:cNvPr>
          <p:cNvSpPr txBox="1"/>
          <p:nvPr/>
        </p:nvSpPr>
        <p:spPr>
          <a:xfrm>
            <a:off x="449989" y="3323090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20FACA-39F7-6023-8D46-800076948E73}"/>
              </a:ext>
            </a:extLst>
          </p:cNvPr>
          <p:cNvSpPr txBox="1"/>
          <p:nvPr/>
        </p:nvSpPr>
        <p:spPr>
          <a:xfrm>
            <a:off x="449989" y="379857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02C002-F950-BDBC-2D40-314DD0619E60}"/>
              </a:ext>
            </a:extLst>
          </p:cNvPr>
          <p:cNvSpPr txBox="1"/>
          <p:nvPr/>
        </p:nvSpPr>
        <p:spPr>
          <a:xfrm>
            <a:off x="449989" y="4274066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DDC03E5-82DC-F22E-F54C-64341DC59DAD}"/>
                  </a:ext>
                </a:extLst>
              </p:cNvPr>
              <p:cNvSpPr txBox="1"/>
              <p:nvPr/>
            </p:nvSpPr>
            <p:spPr>
              <a:xfrm>
                <a:off x="449989" y="4749554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1, 'IsSplitBraceMath': 1}">
                <a:extLst>
                  <a:ext uri="{FF2B5EF4-FFF2-40B4-BE49-F238E27FC236}">
                    <a16:creationId xmlns:a16="http://schemas.microsoft.com/office/drawing/2014/main" id="{EDDC03E5-82DC-F22E-F54C-64341DC59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9554"/>
                <a:ext cx="1982026" cy="1154189"/>
              </a:xfrm>
              <a:prstGeom prst="rect">
                <a:avLst/>
              </a:prstGeom>
              <a:blipFill>
                <a:blip r:embed="rId4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49" name="yt_shape_13049"/>
              <p:cNvSpPr txBox="1"/>
              <p:nvPr/>
            </p:nvSpPr>
            <p:spPr>
              <a:xfrm>
                <a:off x="540119" y="900000"/>
                <a:ext cx="11492915" cy="5081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安徽省六安第一中学单元卷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912f0"/>
                  </a:rPr>
                  <a:t>的二元一次方程组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的二元一次方程组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49" name="yt_shape_13049" descr="{&quot;rangeId&quot;:16,&quot;hasSerialNum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81712"/>
              </a:xfrm>
              <a:prstGeom prst="rect">
                <a:avLst/>
              </a:prstGeom>
              <a:blipFill>
                <a:blip r:embed="rId2"/>
                <a:stretch>
                  <a:fillRect l="-1645" t="-1080" b="-2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5339CC-39D6-4078-A325-94C9A97FE866}"/>
              </a:ext>
            </a:extLst>
          </p:cNvPr>
          <p:cNvSpPr txBox="1"/>
          <p:nvPr/>
        </p:nvSpPr>
        <p:spPr>
          <a:xfrm>
            <a:off x="450108" y="2389259"/>
            <a:ext cx="582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DD2F818-4128-389F-C5D7-F2DB114E1DF8}"/>
                  </a:ext>
                </a:extLst>
              </p:cNvPr>
              <p:cNvSpPr txBox="1"/>
              <p:nvPr/>
            </p:nvSpPr>
            <p:spPr>
              <a:xfrm>
                <a:off x="450108" y="2864747"/>
                <a:ext cx="492582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IsSplitBraceMath': 1, 'pageBreak': True}">
                <a:extLst>
                  <a:ext uri="{FF2B5EF4-FFF2-40B4-BE49-F238E27FC236}">
                    <a16:creationId xmlns:a16="http://schemas.microsoft.com/office/drawing/2014/main" id="{FDD2F818-4128-389F-C5D7-F2DB114E1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64747"/>
                <a:ext cx="4925822" cy="1154189"/>
              </a:xfrm>
              <a:prstGeom prst="rect">
                <a:avLst/>
              </a:prstGeom>
              <a:blipFill>
                <a:blip r:embed="rId3"/>
                <a:stretch>
                  <a:fillRect l="-19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9C2DFA6-018A-8F75-611B-7CAC787FFFB6}"/>
              </a:ext>
            </a:extLst>
          </p:cNvPr>
          <p:cNvSpPr txBox="1"/>
          <p:nvPr/>
        </p:nvSpPr>
        <p:spPr>
          <a:xfrm>
            <a:off x="450108" y="3925324"/>
            <a:ext cx="468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的二元一次方程组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052E7CC-6315-5DE9-C346-CDBE25C49707}"/>
                  </a:ext>
                </a:extLst>
              </p:cNvPr>
              <p:cNvSpPr txBox="1"/>
              <p:nvPr/>
            </p:nvSpPr>
            <p:spPr>
              <a:xfrm>
                <a:off x="450108" y="4400812"/>
                <a:ext cx="50036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, 'IsSplitBraceMath': 1, 'pageBreak': True}">
                <a:extLst>
                  <a:ext uri="{FF2B5EF4-FFF2-40B4-BE49-F238E27FC236}">
                    <a16:creationId xmlns:a16="http://schemas.microsoft.com/office/drawing/2014/main" id="{B052E7CC-6315-5DE9-C346-CDBE25C497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00812"/>
                <a:ext cx="5003673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99DF570-5489-7D6C-5E54-A0B4653E372E}"/>
              </a:ext>
            </a:extLst>
          </p:cNvPr>
          <p:cNvSpPr txBox="1"/>
          <p:nvPr/>
        </p:nvSpPr>
        <p:spPr>
          <a:xfrm>
            <a:off x="450108" y="5461390"/>
            <a:ext cx="2172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4" name="yt_shape_1305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53" name="yt_image_13053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56" name="yt_shape_13056"/>
              <p:cNvSpPr txBox="1"/>
              <p:nvPr/>
            </p:nvSpPr>
            <p:spPr>
              <a:xfrm>
                <a:off x="540119" y="1431377"/>
                <a:ext cx="11492915" cy="24296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【数学问题】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【思路分析】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榕榕观察后发现方程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的左边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的括号里也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76e2"/>
                  </a:rPr>
                  <a:t>＋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她想到可以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视为一个整体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直接代入到方程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538e"/>
                  </a:rPr>
                  <a:t>就可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以将方程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直接转化为一元一次方程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从而达到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消元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的目的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【完成解答】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请你按照榕榕的思路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完成解方程组的过程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056" name="yt_shape_13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2429671"/>
              </a:xfrm>
              <a:prstGeom prst="rect">
                <a:avLst/>
              </a:prstGeom>
              <a:blipFill>
                <a:blip r:embed="rId3"/>
                <a:stretch>
                  <a:fillRect l="-1645" b="-2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03B1D9-53CC-8A05-8838-78EB6EFD885A}"/>
              </a:ext>
            </a:extLst>
          </p:cNvPr>
          <p:cNvSpPr txBox="1"/>
          <p:nvPr/>
        </p:nvSpPr>
        <p:spPr>
          <a:xfrm>
            <a:off x="479376" y="3868822"/>
            <a:ext cx="5744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017090-A09C-4985-E41C-ABE2AB3A545A}"/>
              </a:ext>
            </a:extLst>
          </p:cNvPr>
          <p:cNvSpPr txBox="1"/>
          <p:nvPr/>
        </p:nvSpPr>
        <p:spPr>
          <a:xfrm>
            <a:off x="479376" y="4376739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0B9E79-5328-3F67-31EA-4FA6E2DC084A}"/>
              </a:ext>
            </a:extLst>
          </p:cNvPr>
          <p:cNvSpPr txBox="1"/>
          <p:nvPr/>
        </p:nvSpPr>
        <p:spPr>
          <a:xfrm>
            <a:off x="479376" y="4852227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AF5BC2-1A4E-6EE4-F913-35D3AFD06EFD}"/>
              </a:ext>
            </a:extLst>
          </p:cNvPr>
          <p:cNvSpPr txBox="1"/>
          <p:nvPr/>
        </p:nvSpPr>
        <p:spPr>
          <a:xfrm>
            <a:off x="479376" y="5327715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7F6C0B-B92A-6FEC-997C-9671B49CF817}"/>
                  </a:ext>
                </a:extLst>
              </p:cNvPr>
              <p:cNvSpPr txBox="1"/>
              <p:nvPr/>
            </p:nvSpPr>
            <p:spPr>
              <a:xfrm>
                <a:off x="479376" y="5803203"/>
                <a:ext cx="3810826" cy="86615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7F6C0B-B92A-6FEC-997C-9671B49CF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803203"/>
                <a:ext cx="3810826" cy="866157"/>
              </a:xfrm>
              <a:prstGeom prst="rect">
                <a:avLst/>
              </a:prstGeom>
              <a:blipFill>
                <a:blip r:embed="rId4"/>
                <a:stretch>
                  <a:fillRect l="-2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056">
                <a:extLst>
                  <a:ext uri="{FF2B5EF4-FFF2-40B4-BE49-F238E27FC236}">
                    <a16:creationId xmlns:a16="http://schemas.microsoft.com/office/drawing/2014/main" id="{9192A56F-8883-BF6F-5E9E-5509C44446EC}"/>
                  </a:ext>
                </a:extLst>
              </p:cNvPr>
              <p:cNvSpPr txBox="1"/>
              <p:nvPr/>
            </p:nvSpPr>
            <p:spPr>
              <a:xfrm>
                <a:off x="540119" y="671181"/>
                <a:ext cx="11492915" cy="12340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【迁移运用】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请你按照上述方法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+2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2" name="yt_shape_13056">
                <a:extLst>
                  <a:ext uri="{FF2B5EF4-FFF2-40B4-BE49-F238E27FC236}">
                    <a16:creationId xmlns:a16="http://schemas.microsoft.com/office/drawing/2014/main" id="{9192A56F-8883-BF6F-5E9E-5509C4444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71181"/>
                <a:ext cx="11492915" cy="1234078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25855C3-3F95-FF3A-CCA3-D176E9211AE6}"/>
              </a:ext>
            </a:extLst>
          </p:cNvPr>
          <p:cNvSpPr txBox="1"/>
          <p:nvPr/>
        </p:nvSpPr>
        <p:spPr>
          <a:xfrm>
            <a:off x="449988" y="1679292"/>
            <a:ext cx="40618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原方程组整理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84F6D5C-2736-23CE-6716-0271E45257BE}"/>
                  </a:ext>
                </a:extLst>
              </p:cNvPr>
              <p:cNvSpPr txBox="1"/>
              <p:nvPr/>
            </p:nvSpPr>
            <p:spPr>
              <a:xfrm>
                <a:off x="449989" y="2154780"/>
                <a:ext cx="4301109" cy="11935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+2+6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84F6D5C-2736-23CE-6716-0271E4525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54780"/>
                <a:ext cx="4301109" cy="1193584"/>
              </a:xfrm>
              <a:prstGeom prst="rect">
                <a:avLst/>
              </a:prstGeom>
              <a:blipFill>
                <a:blip r:embed="rId3"/>
                <a:stretch>
                  <a:fillRect l="-1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8EEECB2-7204-081F-9CAE-A95FC34546C9}"/>
              </a:ext>
            </a:extLst>
          </p:cNvPr>
          <p:cNvSpPr txBox="1"/>
          <p:nvPr/>
        </p:nvSpPr>
        <p:spPr>
          <a:xfrm>
            <a:off x="449989" y="3389728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1CAB9BB-C159-6596-32F1-9B09EB8641E0}"/>
              </a:ext>
            </a:extLst>
          </p:cNvPr>
          <p:cNvSpPr txBox="1"/>
          <p:nvPr/>
        </p:nvSpPr>
        <p:spPr>
          <a:xfrm>
            <a:off x="449989" y="3865216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67F6F7-A7E6-C3FF-FB4C-2B51ADEBD393}"/>
              </a:ext>
            </a:extLst>
          </p:cNvPr>
          <p:cNvSpPr txBox="1"/>
          <p:nvPr/>
        </p:nvSpPr>
        <p:spPr>
          <a:xfrm>
            <a:off x="449989" y="4340704"/>
            <a:ext cx="4602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5778E7-0965-EB73-A19A-A9FD821C5FD2}"/>
                  </a:ext>
                </a:extLst>
              </p:cNvPr>
              <p:cNvSpPr txBox="1"/>
              <p:nvPr/>
            </p:nvSpPr>
            <p:spPr>
              <a:xfrm>
                <a:off x="460773" y="4847644"/>
                <a:ext cx="17009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5778E7-0965-EB73-A19A-A9FD821C5F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73" y="4847644"/>
                <a:ext cx="1700911" cy="767474"/>
              </a:xfrm>
              <a:prstGeom prst="rect">
                <a:avLst/>
              </a:prstGeom>
              <a:blipFill>
                <a:blip r:embed="rId4"/>
                <a:stretch>
                  <a:fillRect l="-5735" r="-5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691F69-5FD5-3F28-017D-7081E28AC6F9}"/>
                  </a:ext>
                </a:extLst>
              </p:cNvPr>
              <p:cNvSpPr txBox="1"/>
              <p:nvPr/>
            </p:nvSpPr>
            <p:spPr>
              <a:xfrm>
                <a:off x="460773" y="5521506"/>
                <a:ext cx="4411091" cy="12516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691F69-5FD5-3F28-017D-7081E28AC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773" y="5521506"/>
                <a:ext cx="4411091" cy="1251603"/>
              </a:xfrm>
              <a:prstGeom prst="rect">
                <a:avLst/>
              </a:prstGeom>
              <a:blipFill>
                <a:blip r:embed="rId5"/>
                <a:stretch>
                  <a:fillRect l="-2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393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5" name="yt_shape_13075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利用代入消元法解二元一次方程组的关键是找准代入式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cf01f"/>
              </a:rPr>
              <a:t>在方程组中选择一个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系数较简单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尤其是未知数前的系数为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f61ad"/>
              </a:rPr>
              <a:t>进行变形后代入另一个方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从而消元求出方程组的解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77" name="yt_shape_12977"/>
              <p:cNvSpPr txBox="1"/>
              <p:nvPr/>
            </p:nvSpPr>
            <p:spPr>
              <a:xfrm>
                <a:off x="540000" y="900000"/>
                <a:ext cx="534691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77" name="yt_shape_12977" descr="{&quot;rangeId&quot;:3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46913" cy="1070934"/>
              </a:xfrm>
              <a:prstGeom prst="rect">
                <a:avLst/>
              </a:prstGeom>
              <a:blipFill>
                <a:blip r:embed="rId2"/>
                <a:stretch>
                  <a:fillRect l="-3535" r="-2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79" name="yt_table_12979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3248801"/>
                  </p:ext>
                </p:extLst>
              </p:nvPr>
            </p:nvGraphicFramePr>
            <p:xfrm>
              <a:off x="540056" y="2021722"/>
              <a:ext cx="5364734" cy="2121154"/>
            </p:xfrm>
            <a:graphic>
              <a:graphicData uri="http://schemas.openxmlformats.org/drawingml/2006/table">
                <a:tbl>
                  <a:tblPr/>
                  <a:tblGrid>
                    <a:gridCol w="3148457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2216277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79" name="yt_table_12979" descr="{&quot;rangeId&quot;:3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3248801"/>
                  </p:ext>
                </p:extLst>
              </p:nvPr>
            </p:nvGraphicFramePr>
            <p:xfrm>
              <a:off x="540056" y="2021722"/>
              <a:ext cx="5364734" cy="2121154"/>
            </p:xfrm>
            <a:graphic>
              <a:graphicData uri="http://schemas.openxmlformats.org/drawingml/2006/table">
                <a:tbl>
                  <a:tblPr/>
                  <a:tblGrid>
                    <a:gridCol w="3148457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2216277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0406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2033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1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575" r="-704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2033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3FE339-98E1-976F-DD50-4B9B203C0E37}"/>
              </a:ext>
            </a:extLst>
          </p:cNvPr>
          <p:cNvSpPr txBox="1"/>
          <p:nvPr/>
        </p:nvSpPr>
        <p:spPr>
          <a:xfrm>
            <a:off x="4932391" y="978667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0" name="yt_shape_12980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用一个数表示另一个未知数</a:t>
            </a:r>
          </a:p>
        </p:txBody>
      </p:sp>
      <p:sp>
        <p:nvSpPr>
          <p:cNvPr id="12981" name="yt_shape_12981"/>
          <p:cNvSpPr txBox="1"/>
          <p:nvPr/>
        </p:nvSpPr>
        <p:spPr>
          <a:xfrm>
            <a:off x="540000" y="1389434"/>
            <a:ext cx="101550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转化为用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2" name="yt_table_12982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9815221"/>
                  </p:ext>
                </p:extLst>
              </p:nvPr>
            </p:nvGraphicFramePr>
            <p:xfrm>
              <a:off x="540056" y="1868737"/>
              <a:ext cx="5989955" cy="1059371"/>
            </p:xfrm>
            <a:graphic>
              <a:graphicData uri="http://schemas.openxmlformats.org/drawingml/2006/table">
                <a:tbl>
                  <a:tblPr/>
                  <a:tblGrid>
                    <a:gridCol w="3627755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982" name="yt_table_12982" descr="{&quot;rangeId&quot;:5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9815221"/>
                  </p:ext>
                </p:extLst>
              </p:nvPr>
            </p:nvGraphicFramePr>
            <p:xfrm>
              <a:off x="540056" y="1868737"/>
              <a:ext cx="5989955" cy="1059371"/>
            </p:xfrm>
            <a:graphic>
              <a:graphicData uri="http://schemas.openxmlformats.org/drawingml/2006/table">
                <a:tbl>
                  <a:tblPr/>
                  <a:tblGrid>
                    <a:gridCol w="3627755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3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3608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83" name="yt_shape_12983"/>
          <p:cNvSpPr txBox="1"/>
          <p:nvPr/>
        </p:nvSpPr>
        <p:spPr>
          <a:xfrm>
            <a:off x="540000" y="2978662"/>
            <a:ext cx="47000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984" name="yt_shape_12984"/>
          <p:cNvSpPr txBox="1"/>
          <p:nvPr/>
        </p:nvSpPr>
        <p:spPr>
          <a:xfrm>
            <a:off x="540000" y="3457965"/>
            <a:ext cx="52386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85" name="yt_shape_12985"/>
              <p:cNvSpPr txBox="1"/>
              <p:nvPr/>
            </p:nvSpPr>
            <p:spPr>
              <a:xfrm>
                <a:off x="540000" y="3937268"/>
                <a:ext cx="522700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985" name="yt_shape_129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7268"/>
                <a:ext cx="5227008" cy="638893"/>
              </a:xfrm>
              <a:prstGeom prst="rect">
                <a:avLst/>
              </a:prstGeom>
              <a:blipFill>
                <a:blip r:embed="rId3"/>
                <a:stretch>
                  <a:fillRect l="-3617" r="-256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23486">
            <a:extLst>
              <a:ext uri="{FF2B5EF4-FFF2-40B4-BE49-F238E27FC236}">
                <a16:creationId xmlns:a16="http://schemas.microsoft.com/office/drawing/2014/main" id="{C16F4B43-4DCB-A6ED-C9ED-2DBAB7B7DB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1BBFA5-E188-826E-30E5-6654F64E4DFE}"/>
              </a:ext>
            </a:extLst>
          </p:cNvPr>
          <p:cNvSpPr txBox="1"/>
          <p:nvPr/>
        </p:nvSpPr>
        <p:spPr>
          <a:xfrm>
            <a:off x="967653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D564AB-FA66-CC26-CEF6-D5ACF6496453}"/>
              </a:ext>
            </a:extLst>
          </p:cNvPr>
          <p:cNvSpPr txBox="1"/>
          <p:nvPr/>
        </p:nvSpPr>
        <p:spPr>
          <a:xfrm>
            <a:off x="4493352" y="3383412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B0D8B9-2FBF-CB0C-8DCD-010B3E3E6F63}"/>
                  </a:ext>
                </a:extLst>
              </p:cNvPr>
              <p:cNvSpPr txBox="1"/>
              <p:nvPr/>
            </p:nvSpPr>
            <p:spPr>
              <a:xfrm>
                <a:off x="4693377" y="3735250"/>
                <a:ext cx="96075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B0D8B9-2FBF-CB0C-8DCD-010B3E3E6F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3377" y="3735250"/>
                <a:ext cx="960755" cy="7263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7" name="yt_shape_12987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用代入法解二元一次方程组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88" name="yt_shape_12988"/>
              <p:cNvSpPr txBox="1"/>
              <p:nvPr/>
            </p:nvSpPr>
            <p:spPr>
              <a:xfrm>
                <a:off x="540000" y="1389434"/>
                <a:ext cx="848296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88" name="yt_shape_12988" descr="{&quot;rangeId&quot;:8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482963" cy="1070934"/>
              </a:xfrm>
              <a:prstGeom prst="rect">
                <a:avLst/>
              </a:prstGeom>
              <a:blipFill>
                <a:blip r:embed="rId2"/>
                <a:stretch>
                  <a:fillRect l="-2229" r="-1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90" name="yt_table_129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126436"/>
              </p:ext>
            </p:extLst>
          </p:nvPr>
        </p:nvGraphicFramePr>
        <p:xfrm>
          <a:off x="540056" y="2511156"/>
          <a:ext cx="6475730" cy="950976"/>
        </p:xfrm>
        <a:graphic>
          <a:graphicData uri="http://schemas.openxmlformats.org/drawingml/2006/table">
            <a:tbl>
              <a:tblPr/>
              <a:tblGrid>
                <a:gridCol w="3703955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2771775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92" name="yt_shape_12992"/>
              <p:cNvSpPr txBox="1"/>
              <p:nvPr/>
            </p:nvSpPr>
            <p:spPr>
              <a:xfrm>
                <a:off x="540119" y="3512710"/>
                <a:ext cx="11492915" cy="27980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较简便的解题步骤是先把方程</a:t>
                </a:r>
                <a:r>
                  <a:rPr sz="6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f3a5,isEnd"/>
                  </a:rPr>
                  <a:t>变形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再将其代入方程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求得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然后再求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由此得方程组的解是</a:t>
                </a:r>
                <a:r>
                  <a:rPr sz="5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92" name="yt_shape_129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12710"/>
                <a:ext cx="11492915" cy="2798074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23554">
            <a:extLst>
              <a:ext uri="{FF2B5EF4-FFF2-40B4-BE49-F238E27FC236}">
                <a16:creationId xmlns:a16="http://schemas.microsoft.com/office/drawing/2014/main" id="{1987732E-C186-92F6-7486-09D4C6930A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F47E97-2036-8913-9358-0ACFB2D8B915}"/>
              </a:ext>
            </a:extLst>
          </p:cNvPr>
          <p:cNvSpPr txBox="1"/>
          <p:nvPr/>
        </p:nvSpPr>
        <p:spPr>
          <a:xfrm>
            <a:off x="8038112" y="1342628"/>
            <a:ext cx="383286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5A0A38-4DD3-BC07-65AD-CCB0B047CF1E}"/>
              </a:ext>
            </a:extLst>
          </p:cNvPr>
          <p:cNvSpPr txBox="1"/>
          <p:nvPr/>
        </p:nvSpPr>
        <p:spPr>
          <a:xfrm>
            <a:off x="9877000" y="3465904"/>
            <a:ext cx="789685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EBEC81-C916-CFDB-F388-8379DEA3111E}"/>
              </a:ext>
            </a:extLst>
          </p:cNvPr>
          <p:cNvSpPr txBox="1"/>
          <p:nvPr/>
        </p:nvSpPr>
        <p:spPr>
          <a:xfrm>
            <a:off x="1107333" y="4673105"/>
            <a:ext cx="226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83F597-8A29-B99D-62D2-F1A94CC446AD}"/>
              </a:ext>
            </a:extLst>
          </p:cNvPr>
          <p:cNvSpPr txBox="1"/>
          <p:nvPr/>
        </p:nvSpPr>
        <p:spPr>
          <a:xfrm>
            <a:off x="5939683" y="470085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56BED2-CF9F-F87E-7B1F-EAD01DD96024}"/>
              </a:ext>
            </a:extLst>
          </p:cNvPr>
          <p:cNvSpPr txBox="1"/>
          <p:nvPr/>
        </p:nvSpPr>
        <p:spPr>
          <a:xfrm>
            <a:off x="7816107" y="4673105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EAD796-4C14-188D-7EE6-044ED00D3589}"/>
              </a:ext>
            </a:extLst>
          </p:cNvPr>
          <p:cNvSpPr txBox="1"/>
          <p:nvPr/>
        </p:nvSpPr>
        <p:spPr>
          <a:xfrm>
            <a:off x="10789496" y="4700852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FD750B8-56E0-F981-8AEC-BDAAEB8AEC5B}"/>
                  </a:ext>
                </a:extLst>
              </p:cNvPr>
              <p:cNvSpPr txBox="1"/>
              <p:nvPr/>
            </p:nvSpPr>
            <p:spPr>
              <a:xfrm>
                <a:off x="4412508" y="4941168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FD750B8-56E0-F981-8AEC-BDAAEB8AEC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508" y="4941168"/>
                <a:ext cx="1677226" cy="11541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95" name="yt_shape_12995"/>
              <p:cNvSpPr txBox="1"/>
              <p:nvPr/>
            </p:nvSpPr>
            <p:spPr>
              <a:xfrm>
                <a:off x="540000" y="900000"/>
                <a:ext cx="7440755" cy="53431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用代入法解方法组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2995" name="yt_shape_12995" descr="{&quot;rangeId&quot;:33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40755" cy="5343129"/>
              </a:xfrm>
              <a:prstGeom prst="rect">
                <a:avLst/>
              </a:prstGeom>
              <a:blipFill>
                <a:blip r:embed="rId2"/>
                <a:stretch>
                  <a:fillRect l="-2541" t="-1027" r="-1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22DB77-3096-3CD6-B9FF-F7C201A0F5A1}"/>
              </a:ext>
            </a:extLst>
          </p:cNvPr>
          <p:cNvSpPr txBox="1"/>
          <p:nvPr/>
        </p:nvSpPr>
        <p:spPr>
          <a:xfrm>
            <a:off x="449989" y="2563630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4CBFEF-0478-E914-8174-A598615F52EC}"/>
                  </a:ext>
                </a:extLst>
              </p:cNvPr>
              <p:cNvSpPr txBox="1"/>
              <p:nvPr/>
            </p:nvSpPr>
            <p:spPr>
              <a:xfrm>
                <a:off x="449989" y="3039118"/>
                <a:ext cx="18533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3, 'IsSplitBraceMath': 1}">
                <a:extLst>
                  <a:ext uri="{FF2B5EF4-FFF2-40B4-BE49-F238E27FC236}">
                    <a16:creationId xmlns:a16="http://schemas.microsoft.com/office/drawing/2014/main" id="{4C4CBFEF-0478-E914-8174-A598615F52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9118"/>
                <a:ext cx="1853311" cy="766077"/>
              </a:xfrm>
              <a:prstGeom prst="rect">
                <a:avLst/>
              </a:prstGeom>
              <a:blipFill>
                <a:blip r:embed="rId3"/>
                <a:stretch>
                  <a:fillRect l="-5263" r="-493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384C42-AA42-D90C-0031-1EF35FB1E702}"/>
                  </a:ext>
                </a:extLst>
              </p:cNvPr>
              <p:cNvSpPr txBox="1"/>
              <p:nvPr/>
            </p:nvSpPr>
            <p:spPr>
              <a:xfrm>
                <a:off x="449989" y="3711583"/>
                <a:ext cx="42885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3, 'IsSplitBraceMath': 1}">
                <a:extLst>
                  <a:ext uri="{FF2B5EF4-FFF2-40B4-BE49-F238E27FC236}">
                    <a16:creationId xmlns:a16="http://schemas.microsoft.com/office/drawing/2014/main" id="{80384C42-AA42-D90C-0031-1EF35FB1E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1583"/>
                <a:ext cx="4288536" cy="766077"/>
              </a:xfrm>
              <a:prstGeom prst="rect">
                <a:avLst/>
              </a:prstGeom>
              <a:blipFill>
                <a:blip r:embed="rId4"/>
                <a:stretch>
                  <a:fillRect l="-2276" r="-22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73E36FD-216B-8E36-9892-5B5D1C8CA42A}"/>
                  </a:ext>
                </a:extLst>
              </p:cNvPr>
              <p:cNvSpPr txBox="1"/>
              <p:nvPr/>
            </p:nvSpPr>
            <p:spPr>
              <a:xfrm>
                <a:off x="449989" y="4384048"/>
                <a:ext cx="2299844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3, 'IsSplitBraceMath': 1}">
                <a:extLst>
                  <a:ext uri="{FF2B5EF4-FFF2-40B4-BE49-F238E27FC236}">
                    <a16:creationId xmlns:a16="http://schemas.microsoft.com/office/drawing/2014/main" id="{473E36FD-216B-8E36-9892-5B5D1C8CA4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4048"/>
                <a:ext cx="2299844" cy="1854213"/>
              </a:xfrm>
              <a:prstGeom prst="rect">
                <a:avLst/>
              </a:prstGeom>
              <a:blipFill>
                <a:blip r:embed="rId5"/>
                <a:stretch>
                  <a:fillRect l="-4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02" name="yt_shape_13002"/>
              <p:cNvSpPr txBox="1"/>
              <p:nvPr/>
            </p:nvSpPr>
            <p:spPr>
              <a:xfrm>
                <a:off x="540000" y="900000"/>
                <a:ext cx="5665012" cy="4062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002" name="yt_shape_13002" descr="{&quot;rangeId&quot;:35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65012" cy="4062394"/>
              </a:xfrm>
              <a:prstGeom prst="rect">
                <a:avLst/>
              </a:prstGeom>
              <a:blipFill>
                <a:blip r:embed="rId2"/>
                <a:stretch>
                  <a:fillRect l="-3337" r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447F47E-272F-E0F7-F77C-A81017C29BB5}"/>
              </a:ext>
            </a:extLst>
          </p:cNvPr>
          <p:cNvSpPr txBox="1"/>
          <p:nvPr/>
        </p:nvSpPr>
        <p:spPr>
          <a:xfrm>
            <a:off x="449989" y="1913771"/>
            <a:ext cx="392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30FE36-3E47-8CF3-A016-1341E3EABE4C}"/>
              </a:ext>
            </a:extLst>
          </p:cNvPr>
          <p:cNvSpPr txBox="1"/>
          <p:nvPr/>
        </p:nvSpPr>
        <p:spPr>
          <a:xfrm>
            <a:off x="449989" y="2389259"/>
            <a:ext cx="579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F72809-0B98-FD27-A946-8612A335780E}"/>
              </a:ext>
            </a:extLst>
          </p:cNvPr>
          <p:cNvSpPr txBox="1"/>
          <p:nvPr/>
        </p:nvSpPr>
        <p:spPr>
          <a:xfrm>
            <a:off x="449989" y="2864747"/>
            <a:ext cx="1613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0E79E7-57CD-51EB-E83B-60CD5F2E1C1B}"/>
              </a:ext>
            </a:extLst>
          </p:cNvPr>
          <p:cNvSpPr txBox="1"/>
          <p:nvPr/>
        </p:nvSpPr>
        <p:spPr>
          <a:xfrm>
            <a:off x="449989" y="3340235"/>
            <a:ext cx="377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A4CF540-03FD-B722-C9CE-FB3CD8E77185}"/>
                  </a:ext>
                </a:extLst>
              </p:cNvPr>
              <p:cNvSpPr txBox="1"/>
              <p:nvPr/>
            </p:nvSpPr>
            <p:spPr>
              <a:xfrm>
                <a:off x="449989" y="3815723"/>
                <a:ext cx="195840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5, 'IsSplitBraceMath': 1}">
                <a:extLst>
                  <a:ext uri="{FF2B5EF4-FFF2-40B4-BE49-F238E27FC236}">
                    <a16:creationId xmlns:a16="http://schemas.microsoft.com/office/drawing/2014/main" id="{AA4CF540-03FD-B722-C9CE-FB3CD8E771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5723"/>
                <a:ext cx="1958404" cy="1154189"/>
              </a:xfrm>
              <a:prstGeom prst="rect">
                <a:avLst/>
              </a:prstGeom>
              <a:blipFill>
                <a:blip r:embed="rId3"/>
                <a:stretch>
                  <a:fillRect l="-4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9" name="yt_shape_13009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运用整体代入思想时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没有添加括号而出错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2B0B8B-1261-BB3D-4943-5F07EE76BAC3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运用整体代入思想时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没有添加括号而出错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10" name="yt_shape_13010"/>
              <p:cNvSpPr txBox="1"/>
              <p:nvPr/>
            </p:nvSpPr>
            <p:spPr>
              <a:xfrm>
                <a:off x="540119" y="1396252"/>
                <a:ext cx="11111999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代入消元法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010" name="yt_shape_130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6252"/>
                <a:ext cx="11111999" cy="1247008"/>
              </a:xfrm>
              <a:prstGeom prst="rect">
                <a:avLst/>
              </a:prstGeom>
              <a:blipFill>
                <a:blip r:embed="rId2"/>
                <a:stretch>
                  <a:fillRect l="-1701" r="-1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12" name="yt_table_130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754296"/>
              </p:ext>
            </p:extLst>
          </p:nvPr>
        </p:nvGraphicFramePr>
        <p:xfrm>
          <a:off x="540056" y="2694048"/>
          <a:ext cx="7255193" cy="950976"/>
        </p:xfrm>
        <a:graphic>
          <a:graphicData uri="http://schemas.openxmlformats.org/drawingml/2006/table">
            <a:tbl>
              <a:tblPr/>
              <a:tblGrid>
                <a:gridCol w="4102418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3152775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0444E111-D5A9-A5A3-4C54-D5E8E3A60BA6}"/>
              </a:ext>
            </a:extLst>
          </p:cNvPr>
          <p:cNvSpPr txBox="1"/>
          <p:nvPr/>
        </p:nvSpPr>
        <p:spPr>
          <a:xfrm>
            <a:off x="10654875" y="1452368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14" name="yt_shape_13014"/>
              <p:cNvSpPr txBox="1"/>
              <p:nvPr/>
            </p:nvSpPr>
            <p:spPr>
              <a:xfrm>
                <a:off x="540000" y="900000"/>
                <a:ext cx="5615320" cy="55798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014" name="yt_shape_13014" descr="{&quot;rangeId&quot;:27,&quot;pageBreak&quot;:true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15320" cy="5579861"/>
              </a:xfrm>
              <a:prstGeom prst="rect">
                <a:avLst/>
              </a:prstGeom>
              <a:blipFill>
                <a:blip r:embed="rId2"/>
                <a:stretch>
                  <a:fillRect l="-3366" r="-2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DC3970D-DA88-0CC2-4FC2-354AA273A22F}"/>
              </a:ext>
            </a:extLst>
          </p:cNvPr>
          <p:cNvSpPr txBox="1"/>
          <p:nvPr/>
        </p:nvSpPr>
        <p:spPr>
          <a:xfrm>
            <a:off x="449989" y="2371225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7D9700-5EF2-24B8-BB64-3B903F1E31ED}"/>
                  </a:ext>
                </a:extLst>
              </p:cNvPr>
              <p:cNvSpPr txBox="1"/>
              <p:nvPr/>
            </p:nvSpPr>
            <p:spPr>
              <a:xfrm>
                <a:off x="449989" y="2846713"/>
                <a:ext cx="5741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pageBreak': True, 'mathAnswerShape': 1, 'IsSplitBraceMath': 1}">
                <a:extLst>
                  <a:ext uri="{FF2B5EF4-FFF2-40B4-BE49-F238E27FC236}">
                    <a16:creationId xmlns:a16="http://schemas.microsoft.com/office/drawing/2014/main" id="{C97D9700-5EF2-24B8-BB64-3B903F1E3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6713"/>
                <a:ext cx="5741098" cy="765061"/>
              </a:xfrm>
              <a:prstGeom prst="rect">
                <a:avLst/>
              </a:prstGeom>
              <a:blipFill>
                <a:blip r:embed="rId3"/>
                <a:stretch>
                  <a:fillRect l="-1699" r="-15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52116A7-7635-24BB-0794-FBB2DA3F28BF}"/>
                  </a:ext>
                </a:extLst>
              </p:cNvPr>
              <p:cNvSpPr txBox="1"/>
              <p:nvPr/>
            </p:nvSpPr>
            <p:spPr>
              <a:xfrm>
                <a:off x="449989" y="3518162"/>
                <a:ext cx="1700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pageBreak': True, 'mathAnswerShape': 1, 'IsSplitBraceMath': 1}">
                <a:extLst>
                  <a:ext uri="{FF2B5EF4-FFF2-40B4-BE49-F238E27FC236}">
                    <a16:creationId xmlns:a16="http://schemas.microsoft.com/office/drawing/2014/main" id="{252116A7-7635-24BB-0794-FBB2DA3F28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8162"/>
                <a:ext cx="1700911" cy="765061"/>
              </a:xfrm>
              <a:prstGeom prst="rect">
                <a:avLst/>
              </a:prstGeom>
              <a:blipFill>
                <a:blip r:embed="rId4"/>
                <a:stretch>
                  <a:fillRect l="-5735" r="-53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E60E2B-9C18-69D8-D6F3-123D3D608B43}"/>
                  </a:ext>
                </a:extLst>
              </p:cNvPr>
              <p:cNvSpPr txBox="1"/>
              <p:nvPr/>
            </p:nvSpPr>
            <p:spPr>
              <a:xfrm>
                <a:off x="449989" y="4189611"/>
                <a:ext cx="3912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pageBreak': True, 'mathAnswerShape': 1, 'IsSplitBraceMath': 1}">
                <a:extLst>
                  <a:ext uri="{FF2B5EF4-FFF2-40B4-BE49-F238E27FC236}">
                    <a16:creationId xmlns:a16="http://schemas.microsoft.com/office/drawing/2014/main" id="{7DE60E2B-9C18-69D8-D6F3-123D3D608B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9611"/>
                <a:ext cx="3912298" cy="765061"/>
              </a:xfrm>
              <a:prstGeom prst="rect">
                <a:avLst/>
              </a:prstGeom>
              <a:blipFill>
                <a:blip r:embed="rId5"/>
                <a:stretch>
                  <a:fillRect l="-2492" r="-233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03CEBCB-C2C4-42A1-16F2-C8B2E97A492A}"/>
                  </a:ext>
                </a:extLst>
              </p:cNvPr>
              <p:cNvSpPr txBox="1"/>
              <p:nvPr/>
            </p:nvSpPr>
            <p:spPr>
              <a:xfrm>
                <a:off x="449989" y="4861060"/>
                <a:ext cx="1972692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pageBreak': True, 'mathAnswerShape': 1, 'IsSplitBraceMath': 1}">
                <a:extLst>
                  <a:ext uri="{FF2B5EF4-FFF2-40B4-BE49-F238E27FC236}">
                    <a16:creationId xmlns:a16="http://schemas.microsoft.com/office/drawing/2014/main" id="{F03CEBCB-C2C4-42A1-16F2-C8B2E97A49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1060"/>
                <a:ext cx="1972692" cy="1611643"/>
              </a:xfrm>
              <a:prstGeom prst="rect">
                <a:avLst/>
              </a:prstGeom>
              <a:blipFill>
                <a:blip r:embed="rId6"/>
                <a:stretch>
                  <a:fillRect l="-49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4" name="yt_shape_1302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23" name="yt_image_13023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26" name="yt_shape_13026"/>
              <p:cNvSpPr txBox="1"/>
              <p:nvPr/>
            </p:nvSpPr>
            <p:spPr>
              <a:xfrm>
                <a:off x="540119" y="1482165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定远县范岗中学单元卷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da9f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026" name="yt_shape_13026" descr="{&quot;rangeId&quot;:14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499449"/>
              </a:xfrm>
              <a:prstGeom prst="rect">
                <a:avLst/>
              </a:prstGeom>
              <a:blipFill>
                <a:blip r:embed="rId3"/>
                <a:stretch>
                  <a:fillRect l="-1645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28" name="yt_table_130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203080"/>
              </p:ext>
            </p:extLst>
          </p:nvPr>
        </p:nvGraphicFramePr>
        <p:xfrm>
          <a:off x="540056" y="303240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</a:tbl>
          </a:graphicData>
        </a:graphic>
      </p:graphicFrame>
      <p:sp>
        <p:nvSpPr>
          <p:cNvPr id="13030" name="yt_shape_13030"/>
          <p:cNvSpPr txBox="1"/>
          <p:nvPr/>
        </p:nvSpPr>
        <p:spPr>
          <a:xfrm>
            <a:off x="540000" y="3558574"/>
            <a:ext cx="10169451" cy="5222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有公共解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5590BF-1A81-F27E-3210-822195821A17}"/>
              </a:ext>
            </a:extLst>
          </p:cNvPr>
          <p:cNvSpPr txBox="1"/>
          <p:nvPr/>
        </p:nvSpPr>
        <p:spPr>
          <a:xfrm>
            <a:off x="4772871" y="24959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551BEF-7548-4284-7224-0EF1A44F4243}"/>
              </a:ext>
            </a:extLst>
          </p:cNvPr>
          <p:cNvSpPr txBox="1"/>
          <p:nvPr/>
        </p:nvSpPr>
        <p:spPr>
          <a:xfrm>
            <a:off x="9911489" y="351176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1557</Words>
  <Application>Microsoft Office PowerPoint</Application>
  <PresentationFormat>宽屏</PresentationFormat>
  <Paragraphs>146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13</cp:revision>
  <dcterms:created xsi:type="dcterms:W3CDTF">2024-08-14T05:26:56Z</dcterms:created>
  <dcterms:modified xsi:type="dcterms:W3CDTF">2024-08-15T06:35:34Z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