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1" r:id="rId7"/>
    <p:sldId id="313" r:id="rId8"/>
    <p:sldId id="314" r:id="rId9"/>
    <p:sldId id="335" r:id="rId10"/>
    <p:sldId id="315" r:id="rId11"/>
    <p:sldId id="324" r:id="rId12"/>
    <p:sldId id="326" r:id="rId13"/>
    <p:sldId id="327" r:id="rId14"/>
    <p:sldId id="328" r:id="rId15"/>
    <p:sldId id="329" r:id="rId16"/>
    <p:sldId id="331" r:id="rId17"/>
    <p:sldId id="336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3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1" name="yt_shape_1383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30" name="yt_image_1383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33" name="yt_shape_13833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线段、射线、直线的概念及表示方法</a:t>
            </a:r>
          </a:p>
        </p:txBody>
      </p:sp>
      <p:sp>
        <p:nvSpPr>
          <p:cNvPr id="13834" name="yt_shape_13834"/>
          <p:cNvSpPr txBox="1"/>
          <p:nvPr/>
        </p:nvSpPr>
        <p:spPr>
          <a:xfrm>
            <a:off x="540000" y="197159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探照灯发出的光线可近似地看成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35" name="yt_table_138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254131"/>
              </p:ext>
            </p:extLst>
          </p:nvPr>
        </p:nvGraphicFramePr>
        <p:xfrm>
          <a:off x="540056" y="2450902"/>
          <a:ext cx="9333866" cy="475488"/>
        </p:xfrm>
        <a:graphic>
          <a:graphicData uri="http://schemas.openxmlformats.org/drawingml/2006/table">
            <a:tbl>
              <a:tblPr/>
              <a:tblGrid>
                <a:gridCol w="1451488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4714026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sp>
        <p:nvSpPr>
          <p:cNvPr id="13837" name="yt_shape_13837"/>
          <p:cNvSpPr txBox="1"/>
          <p:nvPr/>
        </p:nvSpPr>
        <p:spPr>
          <a:xfrm>
            <a:off x="540000" y="2977073"/>
            <a:ext cx="7053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其表示方法不正确的是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40000" y="3456376"/>
            <a:ext cx="5605702" cy="6933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0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60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5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3839" name="yt_shape_13839"/>
          <p:cNvSpPr txBox="1"/>
          <p:nvPr/>
        </p:nvSpPr>
        <p:spPr>
          <a:xfrm>
            <a:off x="540000" y="4200559"/>
            <a:ext cx="505194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840" name="yt_shape_13840"/>
          <p:cNvSpPr txBox="1"/>
          <p:nvPr/>
        </p:nvSpPr>
        <p:spPr>
          <a:xfrm>
            <a:off x="540000" y="4683581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下列图形中能够相交的是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41" name="yt_shape_13841"/>
          <p:cNvSpPr txBox="1"/>
          <p:nvPr/>
        </p:nvSpPr>
        <p:spPr>
          <a:xfrm>
            <a:off x="540000" y="5162884"/>
            <a:ext cx="3669274" cy="6033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00" b="0" i="0" u="none">
                <a:solidFill>
                  <a:srgbClr val="1EE3CF"/>
                </a:solidFill>
                <a:effectLst/>
                <a:latin typeface="Times New Roman" pitchFamily="31"/>
                <a:ea typeface="Times New Roman" pitchFamily="3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35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</a:p>
        </p:txBody>
      </p:sp>
      <p:sp>
        <p:nvSpPr>
          <p:cNvPr id="13842" name="yt_shape_13842"/>
          <p:cNvSpPr txBox="1"/>
          <p:nvPr/>
        </p:nvSpPr>
        <p:spPr>
          <a:xfrm>
            <a:off x="540000" y="5816979"/>
            <a:ext cx="490792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747813">
            <a:extLst>
              <a:ext uri="{FF2B5EF4-FFF2-40B4-BE49-F238E27FC236}">
                <a16:creationId xmlns:a16="http://schemas.microsoft.com/office/drawing/2014/main" id="{E1D6D7D5-1726-3660-8FAA-C9BBA93FA5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3613747934">
            <a:extLst>
              <a:ext uri="{FF2B5EF4-FFF2-40B4-BE49-F238E27FC236}">
                <a16:creationId xmlns:a16="http://schemas.microsoft.com/office/drawing/2014/main" id="{AA29B7EF-311B-F606-B770-A60B912E81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54299"/>
            <a:ext cx="901892" cy="490842"/>
          </a:xfrm>
          <a:prstGeom prst="rect">
            <a:avLst/>
          </a:prstGeom>
        </p:spPr>
      </p:pic>
      <p:pic>
        <p:nvPicPr>
          <p:cNvPr id="7" name="yt_shape_1723613747959">
            <a:extLst>
              <a:ext uri="{FF2B5EF4-FFF2-40B4-BE49-F238E27FC236}">
                <a16:creationId xmlns:a16="http://schemas.microsoft.com/office/drawing/2014/main" id="{8DA0A265-0118-5536-C5D9-1C56B571B1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37" y="3554299"/>
            <a:ext cx="932052" cy="509490"/>
          </a:xfrm>
          <a:prstGeom prst="rect">
            <a:avLst/>
          </a:prstGeom>
        </p:spPr>
      </p:pic>
      <p:pic>
        <p:nvPicPr>
          <p:cNvPr id="9" name="yt_shape_1723613747985">
            <a:extLst>
              <a:ext uri="{FF2B5EF4-FFF2-40B4-BE49-F238E27FC236}">
                <a16:creationId xmlns:a16="http://schemas.microsoft.com/office/drawing/2014/main" id="{38B48DDE-7951-2555-FD84-1A31B8BF9A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72" y="3537864"/>
            <a:ext cx="943167" cy="523712"/>
          </a:xfrm>
          <a:prstGeom prst="rect">
            <a:avLst/>
          </a:prstGeom>
        </p:spPr>
      </p:pic>
      <p:pic>
        <p:nvPicPr>
          <p:cNvPr id="11" name="yt_shape_1723613748011">
            <a:extLst>
              <a:ext uri="{FF2B5EF4-FFF2-40B4-BE49-F238E27FC236}">
                <a16:creationId xmlns:a16="http://schemas.microsoft.com/office/drawing/2014/main" id="{1469AB84-B7D5-BE94-D59F-2D88910F35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01" y="3496935"/>
            <a:ext cx="979677" cy="564641"/>
          </a:xfrm>
          <a:prstGeom prst="rect">
            <a:avLst/>
          </a:prstGeom>
        </p:spPr>
      </p:pic>
      <p:pic>
        <p:nvPicPr>
          <p:cNvPr id="13" name="yt_shape_1723613748134">
            <a:extLst>
              <a:ext uri="{FF2B5EF4-FFF2-40B4-BE49-F238E27FC236}">
                <a16:creationId xmlns:a16="http://schemas.microsoft.com/office/drawing/2014/main" id="{714E6B8E-E660-D581-4E99-4DA2A084897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242256"/>
            <a:ext cx="870142" cy="438727"/>
          </a:xfrm>
          <a:prstGeom prst="rect">
            <a:avLst/>
          </a:prstGeom>
        </p:spPr>
      </p:pic>
      <p:pic>
        <p:nvPicPr>
          <p:cNvPr id="15" name="yt_shape_1723613748160">
            <a:extLst>
              <a:ext uri="{FF2B5EF4-FFF2-40B4-BE49-F238E27FC236}">
                <a16:creationId xmlns:a16="http://schemas.microsoft.com/office/drawing/2014/main" id="{03B7D90C-8495-ED48-B070-EDF3D817999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335" y="5257538"/>
            <a:ext cx="870142" cy="388368"/>
          </a:xfrm>
          <a:prstGeom prst="rect">
            <a:avLst/>
          </a:prstGeom>
        </p:spPr>
      </p:pic>
      <p:pic>
        <p:nvPicPr>
          <p:cNvPr id="17" name="yt_shape_1723613748186">
            <a:extLst>
              <a:ext uri="{FF2B5EF4-FFF2-40B4-BE49-F238E27FC236}">
                <a16:creationId xmlns:a16="http://schemas.microsoft.com/office/drawing/2014/main" id="{60CB56DB-9382-B74E-EE1C-AF7FE1FDA6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767" y="5292824"/>
            <a:ext cx="816167" cy="386091"/>
          </a:xfrm>
          <a:prstGeom prst="rect">
            <a:avLst/>
          </a:prstGeom>
        </p:spPr>
      </p:pic>
      <p:pic>
        <p:nvPicPr>
          <p:cNvPr id="19" name="yt_shape_1723613748212">
            <a:extLst>
              <a:ext uri="{FF2B5EF4-FFF2-40B4-BE49-F238E27FC236}">
                <a16:creationId xmlns:a16="http://schemas.microsoft.com/office/drawing/2014/main" id="{1AFA7222-B998-2AEB-AD1F-D6B277FC85C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601" y="5209830"/>
            <a:ext cx="890777" cy="48058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7F9DBE-BF89-39FC-E708-1DE054921541}"/>
              </a:ext>
            </a:extLst>
          </p:cNvPr>
          <p:cNvSpPr txBox="1"/>
          <p:nvPr/>
        </p:nvSpPr>
        <p:spPr>
          <a:xfrm>
            <a:off x="570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08AB68-C958-EAD9-05CB-DEE40260170B}"/>
              </a:ext>
            </a:extLst>
          </p:cNvPr>
          <p:cNvSpPr txBox="1"/>
          <p:nvPr/>
        </p:nvSpPr>
        <p:spPr>
          <a:xfrm>
            <a:off x="66221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AD561C-371D-DC9E-9E81-DA47C473ACE9}"/>
              </a:ext>
            </a:extLst>
          </p:cNvPr>
          <p:cNvSpPr txBox="1"/>
          <p:nvPr/>
        </p:nvSpPr>
        <p:spPr>
          <a:xfrm>
            <a:off x="4793389" y="4636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6" name="yt_shape_1388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85" name="yt_image_138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8" name="yt_shape_1388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已知四条线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中的一条与挡板另一侧的线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e15e"/>
              </a:rPr>
              <a:t>段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请借助直尺判断该线段是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2" name="yt_table_138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772022"/>
              </p:ext>
            </p:extLst>
          </p:nvPr>
        </p:nvGraphicFramePr>
        <p:xfrm>
          <a:off x="540056" y="2441600"/>
          <a:ext cx="7754304" cy="475488"/>
        </p:xfrm>
        <a:graphic>
          <a:graphicData uri="http://schemas.openxmlformats.org/drawingml/2006/table">
            <a:tbl>
              <a:tblPr/>
              <a:tblGrid>
                <a:gridCol w="2184718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167255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  <a:gridCol w="214979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1252538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p:grpSp>
        <p:nvGrpSpPr>
          <p:cNvPr id="13889" name="yt_shape_13889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6484" y="2441600"/>
            <a:ext cx="1513332" cy="1909332"/>
            <a:chOff x="0" y="0"/>
            <a:chExt cx="1513332" cy="1909332"/>
          </a:xfrm>
        </p:grpSpPr>
        <p:pic>
          <p:nvPicPr>
            <p:cNvPr id="2" name="yt_image_138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3332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1" name="yt_shape_13891" descr="{&quot;rangeId&quot;:0,&quot;IgnoreLineSpacing&quot;:1}"/>
            <p:cNvSpPr txBox="1"/>
            <p:nvPr/>
          </p:nvSpPr>
          <p:spPr>
            <a:xfrm>
              <a:off x="147202" y="15493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BE9E7C-2ACF-70E7-4584-27FB5A2F2F8C}"/>
              </a:ext>
            </a:extLst>
          </p:cNvPr>
          <p:cNvSpPr txBox="1"/>
          <p:nvPr/>
        </p:nvSpPr>
        <p:spPr>
          <a:xfrm>
            <a:off x="681439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4" name="yt_shape_13894"/>
          <p:cNvSpPr txBox="1"/>
          <p:nvPr/>
        </p:nvSpPr>
        <p:spPr>
          <a:xfrm>
            <a:off x="540000" y="900000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8" name="yt_table_138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151767"/>
              </p:ext>
            </p:extLst>
          </p:nvPr>
        </p:nvGraphicFramePr>
        <p:xfrm>
          <a:off x="540056" y="1379303"/>
          <a:ext cx="5073650" cy="1901952"/>
        </p:xfrm>
        <a:graphic>
          <a:graphicData uri="http://schemas.openxmlformats.org/drawingml/2006/table">
            <a:tbl>
              <a:tblPr/>
              <a:tblGrid>
                <a:gridCol w="507365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</a:tbl>
          </a:graphicData>
        </a:graphic>
      </p:graphicFrame>
      <p:grpSp>
        <p:nvGrpSpPr>
          <p:cNvPr id="13895" name="yt_shape_13895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7040" y="1379303"/>
            <a:ext cx="1522778" cy="1668159"/>
            <a:chOff x="0" y="0"/>
            <a:chExt cx="1522778" cy="1668159"/>
          </a:xfrm>
        </p:grpSpPr>
        <p:pic>
          <p:nvPicPr>
            <p:cNvPr id="2" name="yt_image_138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2778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7" name="yt_shape_13897" descr="{&quot;rangeId&quot;:0,&quot;IgnoreLineSpacing&quot;:1}"/>
            <p:cNvSpPr txBox="1"/>
            <p:nvPr/>
          </p:nvSpPr>
          <p:spPr>
            <a:xfrm>
              <a:off x="151925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42278A-A89D-D334-F294-8F0042C44C1F}"/>
              </a:ext>
            </a:extLst>
          </p:cNvPr>
          <p:cNvSpPr txBox="1"/>
          <p:nvPr/>
        </p:nvSpPr>
        <p:spPr>
          <a:xfrm>
            <a:off x="5250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只有一条直线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79d,isEnd"/>
              </a:rPr>
              <a:t>能用字母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表示的射线一共有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一共有三条线段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延长直线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d16,isEnd"/>
              </a:rPr>
              <a:t>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的含义是相同的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6da1,isEnd"/>
              </a:rPr>
              <a:t>.</a:t>
            </a:r>
            <a:b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901" name="yt_image_13901" title="H_23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2493" y="2955582"/>
            <a:ext cx="2747012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5977E5-EA69-CE33-1519-1D439E951D70}"/>
              </a:ext>
            </a:extLst>
          </p:cNvPr>
          <p:cNvSpPr txBox="1"/>
          <p:nvPr/>
        </p:nvSpPr>
        <p:spPr>
          <a:xfrm>
            <a:off x="9781432" y="1804170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①③⑥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3" name="yt_shape_13903"/>
          <p:cNvSpPr txBox="1"/>
          <p:nvPr/>
        </p:nvSpPr>
        <p:spPr>
          <a:xfrm>
            <a:off x="540000" y="900000"/>
            <a:ext cx="635751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已知平面上四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907" name="yt_image_13907" title="H_120.916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9542" y="2969576"/>
            <a:ext cx="3772915" cy="153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9" name="yt_shape_13909"/>
          <p:cNvSpPr txBox="1"/>
          <p:nvPr/>
        </p:nvSpPr>
        <p:spPr>
          <a:xfrm>
            <a:off x="540000" y="4555669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911" name="yt_shape_13911"/>
          <p:cNvSpPr txBox="1"/>
          <p:nvPr/>
        </p:nvSpPr>
        <p:spPr>
          <a:xfrm>
            <a:off x="540000" y="5170857"/>
            <a:ext cx="3319050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24294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3910" name="yt_image_13910" title="H_99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2453" y="5186485"/>
            <a:ext cx="3284580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815F82-3FCC-2B55-3E8E-F273EDBA970A}"/>
              </a:ext>
            </a:extLst>
          </p:cNvPr>
          <p:cNvSpPr txBox="1"/>
          <p:nvPr/>
        </p:nvSpPr>
        <p:spPr>
          <a:xfrm>
            <a:off x="449989" y="4508863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4" name="yt_shape_1391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13" name="yt_image_1391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6" name="yt_shape_13916"/>
          <p:cNvSpPr txBox="1"/>
          <p:nvPr/>
        </p:nvSpPr>
        <p:spPr>
          <a:xfrm>
            <a:off x="540119" y="14313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已知数轴的原点为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fbb9"/>
              </a:rPr>
              <a:t>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数轴是什么图形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数轴是一条直线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19" name="yt_image_13919" title="H_37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354" y="3022479"/>
            <a:ext cx="3365645" cy="48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1" name="yt_shape_13921"/>
          <p:cNvSpPr txBox="1"/>
          <p:nvPr/>
        </p:nvSpPr>
        <p:spPr>
          <a:xfrm>
            <a:off x="540119" y="355550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数轴在原点右边的部分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数轴在原点右边的部分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包括原点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是一条射线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数轴上不小于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的部分是什么图形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数轴上不小于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且不大于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的部分是一条线段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表示为线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87feb"/>
              </a:rPr>
              <a:t>段</a:t>
            </a:r>
            <a:b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152544-6B04-E321-15C4-3BADB269329B}"/>
              </a:ext>
            </a:extLst>
          </p:cNvPr>
          <p:cNvSpPr txBox="1"/>
          <p:nvPr/>
        </p:nvSpPr>
        <p:spPr>
          <a:xfrm>
            <a:off x="450108" y="2811035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数轴是一条直线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BBB6FC-EF98-3D8E-F7FC-7B3BF18FADC5}"/>
              </a:ext>
            </a:extLst>
          </p:cNvPr>
          <p:cNvSpPr txBox="1"/>
          <p:nvPr/>
        </p:nvSpPr>
        <p:spPr>
          <a:xfrm>
            <a:off x="450108" y="3984188"/>
            <a:ext cx="1051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数轴在原点右边的部分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包括原点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是一条射线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DDE772-4ADE-FA46-B75E-495E39AC3F04}"/>
              </a:ext>
            </a:extLst>
          </p:cNvPr>
          <p:cNvSpPr txBox="1"/>
          <p:nvPr/>
        </p:nvSpPr>
        <p:spPr>
          <a:xfrm>
            <a:off x="450108" y="4935164"/>
            <a:ext cx="11333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数轴上不小于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且不大于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的部分是一条线段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表示为线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87feb"/>
              </a:rPr>
              <a:t>段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D993C8-60D5-8128-F3E6-737C18C6306C}"/>
              </a:ext>
            </a:extLst>
          </p:cNvPr>
          <p:cNvSpPr txBox="1"/>
          <p:nvPr/>
        </p:nvSpPr>
        <p:spPr>
          <a:xfrm>
            <a:off x="450108" y="5410652"/>
            <a:ext cx="827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540000" y="900000"/>
            <a:ext cx="4159793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巧解比赛及握手问题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31" name="yt_image_13931" title="H_106.6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2259" y="1994491"/>
            <a:ext cx="372748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3" name="yt_shape_13933"/>
          <p:cNvSpPr txBox="1"/>
          <p:nvPr/>
        </p:nvSpPr>
        <p:spPr>
          <a:xfrm>
            <a:off x="540000" y="3399435"/>
            <a:ext cx="52322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试验观察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如果每过两点可以画一条直线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2C5879-14E0-3B21-C82A-026C1CC44E56}"/>
              </a:ext>
            </a:extLst>
          </p:cNvPr>
          <p:cNvSpPr txBox="1"/>
          <p:nvPr/>
        </p:nvSpPr>
        <p:spPr>
          <a:xfrm>
            <a:off x="2735989" y="43036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A1B9A8-B4E2-5C57-8A4A-18B88A70798E}"/>
              </a:ext>
            </a:extLst>
          </p:cNvPr>
          <p:cNvSpPr txBox="1"/>
          <p:nvPr/>
        </p:nvSpPr>
        <p:spPr>
          <a:xfrm>
            <a:off x="2735989" y="477909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DBD0E-FADF-0D0E-B6CB-57840FA0C6F5}"/>
              </a:ext>
            </a:extLst>
          </p:cNvPr>
          <p:cNvSpPr txBox="1"/>
          <p:nvPr/>
        </p:nvSpPr>
        <p:spPr>
          <a:xfrm>
            <a:off x="2735989" y="52545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38" name="yt_shape_13938"/>
              <p:cNvSpPr txBox="1"/>
              <p:nvPr/>
            </p:nvSpPr>
            <p:spPr>
              <a:xfrm>
                <a:off x="540119" y="900000"/>
                <a:ext cx="11492915" cy="46293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探索归纳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如果平面上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个点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均不在一条直线上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那么最多可以画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2b51,isEnd"/>
                  </a:rPr>
                  <a:t>的代数式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解决问题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支足球队进行单循环比赛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每两队赛一场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那么一共需要进行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7105,isEnd"/>
                  </a:rPr>
                  <a:t>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名同学在毕业后的一次聚会中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如果每两人握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次手问好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0155,isEnd"/>
                  </a:rPr>
                  <a:t>那么共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握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38" name="yt_shape_13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29344"/>
              </a:xfrm>
              <a:prstGeom prst="rect">
                <a:avLst/>
              </a:prstGeom>
              <a:blipFill>
                <a:blip r:embed="rId2"/>
                <a:stretch>
                  <a:fillRect l="-1645" t="-1186" b="-3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289D00-DF4D-0DA8-1CE2-F55891873AA0}"/>
                  </a:ext>
                </a:extLst>
              </p:cNvPr>
              <p:cNvSpPr txBox="1"/>
              <p:nvPr/>
            </p:nvSpPr>
            <p:spPr>
              <a:xfrm>
                <a:off x="5977783" y="1628800"/>
                <a:ext cx="1857185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289D00-DF4D-0DA8-1CE2-F55891873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783" y="1628800"/>
                <a:ext cx="1857185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83BB1C-5154-6677-8B66-2861DA583232}"/>
              </a:ext>
            </a:extLst>
          </p:cNvPr>
          <p:cNvSpPr txBox="1"/>
          <p:nvPr/>
        </p:nvSpPr>
        <p:spPr>
          <a:xfrm>
            <a:off x="10356107" y="358693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BBFCF-55FD-0C7E-9E31-596D5531A011}"/>
              </a:ext>
            </a:extLst>
          </p:cNvPr>
          <p:cNvSpPr txBox="1"/>
          <p:nvPr/>
        </p:nvSpPr>
        <p:spPr>
          <a:xfrm>
            <a:off x="1059708" y="5013397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3931" title="H_106.65">
            <a:extLst>
              <a:ext uri="{FF2B5EF4-FFF2-40B4-BE49-F238E27FC236}">
                <a16:creationId xmlns:a16="http://schemas.microsoft.com/office/drawing/2014/main" id="{BB950A03-803D-7D7A-D62B-A1CF085F738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9936" y="5229200"/>
            <a:ext cx="372748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3" name="yt_shape_1384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是同一直线上的三点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99e"/>
              </a:rPr>
              <a:t>下列说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5" name="yt_table_1384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274653"/>
              </p:ext>
            </p:extLst>
          </p:nvPr>
        </p:nvGraphicFramePr>
        <p:xfrm>
          <a:off x="540056" y="1859435"/>
          <a:ext cx="5337175" cy="1901952"/>
        </p:xfrm>
        <a:graphic>
          <a:graphicData uri="http://schemas.openxmlformats.org/drawingml/2006/table">
            <a:tbl>
              <a:tblPr/>
              <a:tblGrid>
                <a:gridCol w="5337175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9"/>
                  </a:ext>
                </a:extLst>
              </a:tr>
            </a:tbl>
          </a:graphicData>
        </a:graphic>
      </p:graphicFrame>
      <p:pic>
        <p:nvPicPr>
          <p:cNvPr id="13844" name="yt_image_13844_skip" title="H_22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0688" y="1859435"/>
            <a:ext cx="235931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5F10DB-8E0B-6BD1-4DA1-E3C84B2E34EB}"/>
              </a:ext>
            </a:extLst>
          </p:cNvPr>
          <p:cNvSpPr txBox="1"/>
          <p:nvPr/>
        </p:nvSpPr>
        <p:spPr>
          <a:xfrm>
            <a:off x="2583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7" name="yt_shape_1384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2390,isEnd"/>
              </a:rPr>
              <a:t>其中可用两个字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母表示的有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为端点的线段是线段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375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5.75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48" name="yt_image_13848" title="H_94.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3775" y="2491930"/>
            <a:ext cx="160444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2B5B78-E411-BECC-0798-5029D2D83AB4}"/>
              </a:ext>
            </a:extLst>
          </p:cNvPr>
          <p:cNvSpPr txBox="1"/>
          <p:nvPr/>
        </p:nvSpPr>
        <p:spPr>
          <a:xfrm>
            <a:off x="5603133" y="85319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521B5-2EDF-09F2-D647-94FBC45222C6}"/>
              </a:ext>
            </a:extLst>
          </p:cNvPr>
          <p:cNvSpPr txBox="1"/>
          <p:nvPr/>
        </p:nvSpPr>
        <p:spPr>
          <a:xfrm>
            <a:off x="7563696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508751-E7AC-6D97-24B5-0C405F0E8E29}"/>
              </a:ext>
            </a:extLst>
          </p:cNvPr>
          <p:cNvSpPr txBox="1"/>
          <p:nvPr/>
        </p:nvSpPr>
        <p:spPr>
          <a:xfrm>
            <a:off x="22789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5948CB-9172-1FF6-BD2D-64336573E733}"/>
              </a:ext>
            </a:extLst>
          </p:cNvPr>
          <p:cNvSpPr txBox="1"/>
          <p:nvPr/>
        </p:nvSpPr>
        <p:spPr>
          <a:xfrm>
            <a:off x="4260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EA62C2-26FE-6535-CF87-3EA7B36D732B}"/>
              </a:ext>
            </a:extLst>
          </p:cNvPr>
          <p:cNvSpPr txBox="1"/>
          <p:nvPr/>
        </p:nvSpPr>
        <p:spPr>
          <a:xfrm>
            <a:off x="9770321" y="1328682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9edd"/>
              </a:rPr>
              <a:t>，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176A04-F759-012F-0B99-AA1308524DB1}"/>
              </a:ext>
            </a:extLst>
          </p:cNvPr>
          <p:cNvSpPr txBox="1"/>
          <p:nvPr/>
        </p:nvSpPr>
        <p:spPr>
          <a:xfrm>
            <a:off x="450108" y="1804170"/>
            <a:ext cx="169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0" name="yt_shape_13850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直线的基本事实</a:t>
            </a:r>
          </a:p>
        </p:txBody>
      </p:sp>
      <p:sp>
        <p:nvSpPr>
          <p:cNvPr id="13851" name="yt_shape_13851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用一个钉子把一根细木条钉在木板上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用手指拨木条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木条能转动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用两个钉子把细木条钉在木板上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就能固定细木条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4119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这说明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48284">
            <a:extLst>
              <a:ext uri="{FF2B5EF4-FFF2-40B4-BE49-F238E27FC236}">
                <a16:creationId xmlns:a16="http://schemas.microsoft.com/office/drawing/2014/main" id="{97F9C4CB-C083-3B9F-C45D-6798B7A68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F64A7A-0B44-8DBD-A205-EE36FF860437}"/>
              </a:ext>
            </a:extLst>
          </p:cNvPr>
          <p:cNvSpPr txBox="1"/>
          <p:nvPr/>
        </p:nvSpPr>
        <p:spPr>
          <a:xfrm>
            <a:off x="11041907" y="134262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6284"/>
              </a:rPr>
              <a:t>经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707D6D-10F6-D59F-63F1-46680D768B50}"/>
              </a:ext>
            </a:extLst>
          </p:cNvPr>
          <p:cNvSpPr txBox="1"/>
          <p:nvPr/>
        </p:nvSpPr>
        <p:spPr>
          <a:xfrm>
            <a:off x="450108" y="181811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过一点可以画无数条直线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966875-5517-37AF-6FBD-91EC8D9A7FF8}"/>
              </a:ext>
            </a:extLst>
          </p:cNvPr>
          <p:cNvSpPr txBox="1"/>
          <p:nvPr/>
        </p:nvSpPr>
        <p:spPr>
          <a:xfrm>
            <a:off x="1669308" y="2293604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2" name="yt_shape_13852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作图</a:t>
            </a:r>
          </a:p>
        </p:txBody>
      </p:sp>
      <p:sp>
        <p:nvSpPr>
          <p:cNvPr id="13853" name="yt_shape_13853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下列关于作图的语句中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4" name="yt_table_138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849138"/>
              </p:ext>
            </p:extLst>
          </p:nvPr>
        </p:nvGraphicFramePr>
        <p:xfrm>
          <a:off x="540056" y="1868737"/>
          <a:ext cx="6753225" cy="1901952"/>
        </p:xfrm>
        <a:graphic>
          <a:graphicData uri="http://schemas.openxmlformats.org/drawingml/2006/table">
            <a:tbl>
              <a:tblPr/>
              <a:tblGrid>
                <a:gridCol w="6753225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画直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延长射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已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知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过这三点画一条直线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反向延长线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</a:tbl>
          </a:graphicData>
        </a:graphic>
      </p:graphicFrame>
      <p:pic>
        <p:nvPicPr>
          <p:cNvPr id="3" name="yt_shape_1723613748356">
            <a:extLst>
              <a:ext uri="{FF2B5EF4-FFF2-40B4-BE49-F238E27FC236}">
                <a16:creationId xmlns:a16="http://schemas.microsoft.com/office/drawing/2014/main" id="{AF40E205-BD59-4C2E-4909-D2752F8426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AA3B56-62CC-473E-3A99-CE07EEB215D6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900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57" name="yt_image_13857" title="H_98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922" y="1531667"/>
            <a:ext cx="142215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9" name="yt_shape_13859"/>
          <p:cNvSpPr txBox="1"/>
          <p:nvPr/>
        </p:nvSpPr>
        <p:spPr>
          <a:xfrm>
            <a:off x="540000" y="2826907"/>
            <a:ext cx="865942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不经过点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504EDF-6D84-B370-B061-FF03FF48F40C}"/>
              </a:ext>
            </a:extLst>
          </p:cNvPr>
          <p:cNvSpPr txBox="1"/>
          <p:nvPr/>
        </p:nvSpPr>
        <p:spPr>
          <a:xfrm>
            <a:off x="3336064" y="2780101"/>
            <a:ext cx="1321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4B1FBC-4FFC-5C1E-95A3-967121F09133}"/>
              </a:ext>
            </a:extLst>
          </p:cNvPr>
          <p:cNvSpPr txBox="1"/>
          <p:nvPr/>
        </p:nvSpPr>
        <p:spPr>
          <a:xfrm>
            <a:off x="6353902" y="2780101"/>
            <a:ext cx="133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121C90-EFBA-E311-0BA0-042587A98E17}"/>
              </a:ext>
            </a:extLst>
          </p:cNvPr>
          <p:cNvSpPr txBox="1"/>
          <p:nvPr/>
        </p:nvSpPr>
        <p:spPr>
          <a:xfrm>
            <a:off x="3064602" y="3255589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C1F5EE-8DEC-6C85-3FAA-1C5BB4F3C909}"/>
              </a:ext>
            </a:extLst>
          </p:cNvPr>
          <p:cNvSpPr txBox="1"/>
          <p:nvPr/>
        </p:nvSpPr>
        <p:spPr>
          <a:xfrm>
            <a:off x="5445852" y="3255589"/>
            <a:ext cx="6849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453BD8-AD39-82C5-3F60-774A0E2A0644}"/>
              </a:ext>
            </a:extLst>
          </p:cNvPr>
          <p:cNvSpPr txBox="1"/>
          <p:nvPr/>
        </p:nvSpPr>
        <p:spPr>
          <a:xfrm>
            <a:off x="4193314" y="3731077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D4739B-1550-02A7-D05C-879C83582A26}"/>
              </a:ext>
            </a:extLst>
          </p:cNvPr>
          <p:cNvSpPr txBox="1"/>
          <p:nvPr/>
        </p:nvSpPr>
        <p:spPr>
          <a:xfrm>
            <a:off x="2983639" y="42065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208CB9-9D59-187D-4260-B89C9179EACD}"/>
              </a:ext>
            </a:extLst>
          </p:cNvPr>
          <p:cNvSpPr txBox="1"/>
          <p:nvPr/>
        </p:nvSpPr>
        <p:spPr>
          <a:xfrm>
            <a:off x="6536464" y="4206565"/>
            <a:ext cx="251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40000" y="900000"/>
            <a:ext cx="91563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根据下列要求画图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65" name="yt_shape_13865"/>
          <p:cNvSpPr txBox="1"/>
          <p:nvPr/>
        </p:nvSpPr>
        <p:spPr>
          <a:xfrm>
            <a:off x="540000" y="1858606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66" name="yt_shape_13866"/>
          <p:cNvSpPr txBox="1"/>
          <p:nvPr/>
        </p:nvSpPr>
        <p:spPr>
          <a:xfrm>
            <a:off x="540000" y="2337909"/>
            <a:ext cx="39369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67" name="yt_shape_13867"/>
          <p:cNvSpPr txBox="1"/>
          <p:nvPr/>
        </p:nvSpPr>
        <p:spPr>
          <a:xfrm>
            <a:off x="540000" y="2817212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68" name="yt_shape_13868"/>
          <p:cNvSpPr txBox="1"/>
          <p:nvPr/>
        </p:nvSpPr>
        <p:spPr>
          <a:xfrm>
            <a:off x="540119" y="329651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上取一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都不与线段的端点重合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8d29"/>
              </a:rPr>
              <a:t>），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71" name="yt_shape_13871"/>
          <p:cNvSpPr txBox="1"/>
          <p:nvPr/>
        </p:nvSpPr>
        <p:spPr>
          <a:xfrm>
            <a:off x="540000" y="4887617"/>
            <a:ext cx="2474845" cy="1143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  <a:r>
              <a:rPr lang="en-US" altLang="zh-CN" sz="6350" b="0" i="0" u="none" spc="17711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</a:rPr>
              <a:t> </a:t>
            </a:r>
          </a:p>
        </p:txBody>
      </p:sp>
      <p:pic>
        <p:nvPicPr>
          <p:cNvPr id="13870" name="yt_image_13870" title="H_100.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4932" y="4910813"/>
            <a:ext cx="244877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6027ED-4165-7528-21BD-18A6E4CE464F}"/>
              </a:ext>
            </a:extLst>
          </p:cNvPr>
          <p:cNvSpPr txBox="1"/>
          <p:nvPr/>
        </p:nvSpPr>
        <p:spPr>
          <a:xfrm>
            <a:off x="450108" y="4200685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3874" title="H_101.50835">
            <a:extLst>
              <a:ext uri="{FF2B5EF4-FFF2-40B4-BE49-F238E27FC236}">
                <a16:creationId xmlns:a16="http://schemas.microsoft.com/office/drawing/2014/main" id="{4E86B079-EA13-9F08-AD38-87B3A395039C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1858606"/>
            <a:ext cx="2481487" cy="128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65" grpId="0" build="allAtOnce"/>
      <p:bldP spid="13867" grpId="0" build="allAtOnce"/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3" name="yt_shape_13873"/>
          <p:cNvSpPr txBox="1"/>
          <p:nvPr/>
        </p:nvSpPr>
        <p:spPr>
          <a:xfrm>
            <a:off x="540000" y="900000"/>
            <a:ext cx="51408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上的任意两条线段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74" name="yt_image_13874" title="H_101.50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5256" y="1531667"/>
            <a:ext cx="2481487" cy="1289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6" name="yt_shape_13876"/>
          <p:cNvSpPr txBox="1"/>
          <p:nvPr/>
        </p:nvSpPr>
        <p:spPr>
          <a:xfrm>
            <a:off x="540000" y="2871326"/>
            <a:ext cx="6322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FF0B56-F3C3-3D63-F9D1-2A4E8A619D91}"/>
              </a:ext>
            </a:extLst>
          </p:cNvPr>
          <p:cNvSpPr txBox="1"/>
          <p:nvPr/>
        </p:nvSpPr>
        <p:spPr>
          <a:xfrm>
            <a:off x="449989" y="2824520"/>
            <a:ext cx="6441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540000" y="900000"/>
            <a:ext cx="869468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【易错易混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对线段、射线、直线的概念理解不透彻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把正确的序号填到横线上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直线比射线长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射线比线段长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也可以写成线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反向延长后就是直线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射线是直线的一半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【易错易混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确定直线的条数时出现漏解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AC920B-B079-E0ED-6D1F-FC83319BB484}"/>
              </a:ext>
            </a:extLst>
          </p:cNvPr>
          <p:cNvSpPr txBox="1"/>
          <p:nvPr/>
        </p:nvSpPr>
        <p:spPr>
          <a:xfrm>
            <a:off x="40313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884" name="yt_shape_13884"/>
          <p:cNvSpPr txBox="1"/>
          <p:nvPr/>
        </p:nvSpPr>
        <p:spPr>
          <a:xfrm>
            <a:off x="540000" y="4253967"/>
            <a:ext cx="104754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过其中两点画直线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一共可以画出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C82DA0-3B15-5142-CAFE-C0486E5DF0DE}"/>
              </a:ext>
            </a:extLst>
          </p:cNvPr>
          <p:cNvSpPr txBox="1"/>
          <p:nvPr/>
        </p:nvSpPr>
        <p:spPr>
          <a:xfrm>
            <a:off x="8842911" y="420716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1525</Words>
  <Application>Microsoft Office PowerPoint</Application>
  <PresentationFormat>宽屏</PresentationFormat>
  <Paragraphs>135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17</cp:revision>
  <dcterms:created xsi:type="dcterms:W3CDTF">2024-08-14T05:26:56Z</dcterms:created>
  <dcterms:modified xsi:type="dcterms:W3CDTF">2024-08-15T06:53:44Z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