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36" r:id="rId6"/>
    <p:sldId id="308" r:id="rId7"/>
    <p:sldId id="310" r:id="rId8"/>
    <p:sldId id="312" r:id="rId9"/>
    <p:sldId id="314" r:id="rId10"/>
    <p:sldId id="315" r:id="rId11"/>
    <p:sldId id="320" r:id="rId12"/>
    <p:sldId id="337" r:id="rId13"/>
    <p:sldId id="322" r:id="rId14"/>
    <p:sldId id="338" r:id="rId15"/>
    <p:sldId id="323" r:id="rId16"/>
    <p:sldId id="330" r:id="rId17"/>
    <p:sldId id="332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06" autoAdjust="0"/>
    <p:restoredTop sz="94660"/>
  </p:normalViewPr>
  <p:slideViewPr>
    <p:cSldViewPr showGuides="1">
      <p:cViewPr varScale="1">
        <p:scale>
          <a:sx n="89" d="100"/>
          <a:sy n="89" d="100"/>
        </p:scale>
        <p:origin x="90" y="5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" name="yt_shape_1048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486" name="yt_image_1048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89" name="yt_shape_10489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有理数的加法法则</a:t>
            </a:r>
          </a:p>
        </p:txBody>
      </p:sp>
      <p:sp>
        <p:nvSpPr>
          <p:cNvPr id="10490" name="yt_shape_10490"/>
          <p:cNvSpPr txBox="1"/>
          <p:nvPr/>
        </p:nvSpPr>
        <p:spPr>
          <a:xfrm>
            <a:off x="540000" y="1971599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其结果等于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91" name="yt_table_1049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85274"/>
              </p:ext>
            </p:extLst>
          </p:nvPr>
        </p:nvGraphicFramePr>
        <p:xfrm>
          <a:off x="540056" y="2450902"/>
          <a:ext cx="8571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11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1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6"/>
                  </a:ext>
                </a:extLst>
              </a:tr>
            </a:tbl>
          </a:graphicData>
        </a:graphic>
      </p:graphicFrame>
      <p:sp>
        <p:nvSpPr>
          <p:cNvPr id="10493" name="yt_shape_10493"/>
          <p:cNvSpPr txBox="1"/>
          <p:nvPr/>
        </p:nvSpPr>
        <p:spPr>
          <a:xfrm>
            <a:off x="540000" y="2977073"/>
            <a:ext cx="39754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94" name="yt_table_1049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69505"/>
              </p:ext>
            </p:extLst>
          </p:nvPr>
        </p:nvGraphicFramePr>
        <p:xfrm>
          <a:off x="540056" y="3456376"/>
          <a:ext cx="82670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7"/>
                  </a:ext>
                </a:extLst>
              </a:tr>
            </a:tbl>
          </a:graphicData>
        </a:graphic>
      </p:graphicFrame>
      <p:pic>
        <p:nvPicPr>
          <p:cNvPr id="3" name="yt_shape_1723613320869">
            <a:extLst>
              <a:ext uri="{FF2B5EF4-FFF2-40B4-BE49-F238E27FC236}">
                <a16:creationId xmlns:a16="http://schemas.microsoft.com/office/drawing/2014/main" id="{C20BD1E8-3FD1-9585-3448-D63FF84101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1D2975-89A7-809F-18F1-E1790B93F2B6}"/>
              </a:ext>
            </a:extLst>
          </p:cNvPr>
          <p:cNvSpPr txBox="1"/>
          <p:nvPr/>
        </p:nvSpPr>
        <p:spPr>
          <a:xfrm>
            <a:off x="5707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9284E6-8012-5459-02E4-6C2EDAAC9496}"/>
              </a:ext>
            </a:extLst>
          </p:cNvPr>
          <p:cNvSpPr txBox="1"/>
          <p:nvPr/>
        </p:nvSpPr>
        <p:spPr>
          <a:xfrm>
            <a:off x="3574189" y="29302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1" name="yt_shape_10551"/>
          <p:cNvSpPr txBox="1"/>
          <p:nvPr/>
        </p:nvSpPr>
        <p:spPr>
          <a:xfrm>
            <a:off x="540000" y="900000"/>
            <a:ext cx="6309420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4AC502-23C0-B947-ADD3-BC34297BD47F}"/>
              </a:ext>
            </a:extLst>
          </p:cNvPr>
          <p:cNvSpPr txBox="1"/>
          <p:nvPr/>
        </p:nvSpPr>
        <p:spPr>
          <a:xfrm>
            <a:off x="449989" y="1858289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DA6ACF-8B2A-F502-11E5-817AA67ACDFE}"/>
              </a:ext>
            </a:extLst>
          </p:cNvPr>
          <p:cNvSpPr txBox="1"/>
          <p:nvPr/>
        </p:nvSpPr>
        <p:spPr>
          <a:xfrm>
            <a:off x="449989" y="2333777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12DABB-586A-26FB-A2CA-B384EDD2BA08}"/>
              </a:ext>
            </a:extLst>
          </p:cNvPr>
          <p:cNvSpPr txBox="1"/>
          <p:nvPr/>
        </p:nvSpPr>
        <p:spPr>
          <a:xfrm>
            <a:off x="449989" y="2809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7F61B4-181D-C4E8-CC15-892E4C5D42CC}"/>
              </a:ext>
            </a:extLst>
          </p:cNvPr>
          <p:cNvSpPr txBox="1"/>
          <p:nvPr/>
        </p:nvSpPr>
        <p:spPr>
          <a:xfrm>
            <a:off x="449989" y="3760241"/>
            <a:ext cx="50455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F780240-E254-0046-B2DD-34F798C1DB16}"/>
              </a:ext>
            </a:extLst>
          </p:cNvPr>
          <p:cNvSpPr txBox="1"/>
          <p:nvPr/>
        </p:nvSpPr>
        <p:spPr>
          <a:xfrm>
            <a:off x="449989" y="4235729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E904D60-2910-55A2-2BD4-25F684559917}"/>
              </a:ext>
            </a:extLst>
          </p:cNvPr>
          <p:cNvSpPr txBox="1"/>
          <p:nvPr/>
        </p:nvSpPr>
        <p:spPr>
          <a:xfrm>
            <a:off x="449989" y="471121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55" name="yt_shape_10555"/>
              <p:cNvSpPr txBox="1"/>
              <p:nvPr/>
            </p:nvSpPr>
            <p:spPr>
              <a:xfrm>
                <a:off x="540000" y="900000"/>
                <a:ext cx="5919890" cy="20020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55" name="yt_shape_10555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19890" cy="2002087"/>
              </a:xfrm>
              <a:prstGeom prst="rect">
                <a:avLst/>
              </a:prstGeom>
              <a:blipFill>
                <a:blip r:embed="rId2"/>
                <a:stretch>
                  <a:fillRect l="-3193" r="-2163" b="-4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285BF0D-550A-D325-A0B5-FE0402C09265}"/>
                  </a:ext>
                </a:extLst>
              </p:cNvPr>
              <p:cNvSpPr txBox="1"/>
              <p:nvPr/>
            </p:nvSpPr>
            <p:spPr>
              <a:xfrm>
                <a:off x="449989" y="1527056"/>
                <a:ext cx="37567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2285BF0D-550A-D325-A0B5-FE0402C092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056"/>
                <a:ext cx="3756723" cy="767474"/>
              </a:xfrm>
              <a:prstGeom prst="rect">
                <a:avLst/>
              </a:prstGeom>
              <a:blipFill>
                <a:blip r:embed="rId3"/>
                <a:stretch>
                  <a:fillRect l="-2597" r="-259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56EAF8-3A27-0741-24C2-CC8C9396D1C0}"/>
                  </a:ext>
                </a:extLst>
              </p:cNvPr>
              <p:cNvSpPr txBox="1"/>
              <p:nvPr/>
            </p:nvSpPr>
            <p:spPr>
              <a:xfrm>
                <a:off x="449989" y="2200918"/>
                <a:ext cx="14707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}">
                <a:extLst>
                  <a:ext uri="{FF2B5EF4-FFF2-40B4-BE49-F238E27FC236}">
                    <a16:creationId xmlns:a16="http://schemas.microsoft.com/office/drawing/2014/main" id="{B456EAF8-3A27-0741-24C2-CC8C9396D1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0918"/>
                <a:ext cx="1470724" cy="728612"/>
              </a:xfrm>
              <a:prstGeom prst="rect">
                <a:avLst/>
              </a:prstGeom>
              <a:blipFill>
                <a:blip r:embed="rId4"/>
                <a:stretch>
                  <a:fillRect l="-6639" r="-663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9" name="yt_shape_10559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某天一个巡警骑摩托车在一条南北大道上巡逻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他从岗亭出发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7198"/>
              </a:rPr>
              <a:t>巡逻了一段时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间停留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规定以岗亭为原点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向北为正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这段时间行驶记录如下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7f22"/>
              </a:rPr>
              <a:t>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处在岗亭哪个方向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距离岗亭多远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处在岗亭南方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距离岗亭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13km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096D7AE-66D7-9AF3-EFC1-57F568A9EB06}"/>
              </a:ext>
            </a:extLst>
          </p:cNvPr>
          <p:cNvSpPr txBox="1"/>
          <p:nvPr/>
        </p:nvSpPr>
        <p:spPr>
          <a:xfrm>
            <a:off x="450108" y="3230634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13234C-D32E-C551-3269-18C7A6A46AE0}"/>
              </a:ext>
            </a:extLst>
          </p:cNvPr>
          <p:cNvSpPr txBox="1"/>
          <p:nvPr/>
        </p:nvSpPr>
        <p:spPr>
          <a:xfrm>
            <a:off x="450108" y="3706122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859AF6-7C88-B1EA-5655-475B5069302B}"/>
              </a:ext>
            </a:extLst>
          </p:cNvPr>
          <p:cNvSpPr txBox="1"/>
          <p:nvPr/>
        </p:nvSpPr>
        <p:spPr>
          <a:xfrm>
            <a:off x="450108" y="4181610"/>
            <a:ext cx="2245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D5ED3F-37F8-6D4E-07BC-9E0D304AD0A8}"/>
              </a:ext>
            </a:extLst>
          </p:cNvPr>
          <p:cNvSpPr txBox="1"/>
          <p:nvPr/>
        </p:nvSpPr>
        <p:spPr>
          <a:xfrm>
            <a:off x="450108" y="4657098"/>
            <a:ext cx="5269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处在岗亭南方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距离岗亭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3" name="yt_shape_10563"/>
          <p:cNvSpPr txBox="1"/>
          <p:nvPr/>
        </p:nvSpPr>
        <p:spPr>
          <a:xfrm>
            <a:off x="540119" y="900000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若摩托车行驶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耗油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06L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油箱中有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摩托车最后能否返回岗亭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4_20931"/>
              </a:rPr>
              <a:t>｜＋｜＋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摩托车最后能返回岗亭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17AD5D8-50B7-5580-0ECC-F24F6CB78ED4}"/>
              </a:ext>
            </a:extLst>
          </p:cNvPr>
          <p:cNvSpPr txBox="1"/>
          <p:nvPr/>
        </p:nvSpPr>
        <p:spPr>
          <a:xfrm>
            <a:off x="450108" y="1328682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4_20931"/>
              </a:rPr>
              <a:t>｜＋｜＋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2416D7D-6633-48AF-3CC4-2A7F3A1912E8}"/>
              </a:ext>
            </a:extLst>
          </p:cNvPr>
          <p:cNvSpPr txBox="1"/>
          <p:nvPr/>
        </p:nvSpPr>
        <p:spPr>
          <a:xfrm>
            <a:off x="450108" y="180417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4D63F9-08B4-CB03-0B6C-58684E79F36E}"/>
              </a:ext>
            </a:extLst>
          </p:cNvPr>
          <p:cNvSpPr txBox="1"/>
          <p:nvPr/>
        </p:nvSpPr>
        <p:spPr>
          <a:xfrm>
            <a:off x="450108" y="2279658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6A7795-9163-DDB0-823B-6CF9120E1BDF}"/>
              </a:ext>
            </a:extLst>
          </p:cNvPr>
          <p:cNvSpPr txBox="1"/>
          <p:nvPr/>
        </p:nvSpPr>
        <p:spPr>
          <a:xfrm>
            <a:off x="450108" y="2755146"/>
            <a:ext cx="2093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7780F9-00AD-882A-DF34-82B9A724CA02}"/>
              </a:ext>
            </a:extLst>
          </p:cNvPr>
          <p:cNvSpPr txBox="1"/>
          <p:nvPr/>
        </p:nvSpPr>
        <p:spPr>
          <a:xfrm>
            <a:off x="450108" y="3230634"/>
            <a:ext cx="326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290D5ED-8B4D-BAFD-1B0E-F221400EAEDE}"/>
              </a:ext>
            </a:extLst>
          </p:cNvPr>
          <p:cNvSpPr txBox="1"/>
          <p:nvPr/>
        </p:nvSpPr>
        <p:spPr>
          <a:xfrm>
            <a:off x="450108" y="370612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2D1B186-8BC7-4286-3737-54ACB24C4998}"/>
              </a:ext>
            </a:extLst>
          </p:cNvPr>
          <p:cNvSpPr txBox="1"/>
          <p:nvPr/>
        </p:nvSpPr>
        <p:spPr>
          <a:xfrm>
            <a:off x="450108" y="4181610"/>
            <a:ext cx="3990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摩托车最后能返回岗亭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7" name="yt_shape_1056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566" name="yt_image_10566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69" name="yt_shape_10569"/>
          <p:cNvSpPr txBox="1"/>
          <p:nvPr/>
        </p:nvSpPr>
        <p:spPr>
          <a:xfrm>
            <a:off x="540000" y="1482165"/>
            <a:ext cx="584775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｜，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｜，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｜，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）｜；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8FE03FF-2C22-8F6A-E707-D54082CCA827}"/>
              </a:ext>
            </a:extLst>
          </p:cNvPr>
          <p:cNvSpPr txBox="1"/>
          <p:nvPr/>
        </p:nvSpPr>
        <p:spPr>
          <a:xfrm>
            <a:off x="3497989" y="23863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8F4FFF-4E1B-D904-0ECD-F62FDC584018}"/>
              </a:ext>
            </a:extLst>
          </p:cNvPr>
          <p:cNvSpPr txBox="1"/>
          <p:nvPr/>
        </p:nvSpPr>
        <p:spPr>
          <a:xfrm>
            <a:off x="2888389" y="286182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6BFF4B-8188-F007-D524-1E5B344CC5E7}"/>
              </a:ext>
            </a:extLst>
          </p:cNvPr>
          <p:cNvSpPr txBox="1"/>
          <p:nvPr/>
        </p:nvSpPr>
        <p:spPr>
          <a:xfrm>
            <a:off x="3497989" y="333731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164112-B17B-36D6-BB3C-1A998092C3E7}"/>
              </a:ext>
            </a:extLst>
          </p:cNvPr>
          <p:cNvSpPr txBox="1"/>
          <p:nvPr/>
        </p:nvSpPr>
        <p:spPr>
          <a:xfrm>
            <a:off x="3193189" y="381279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5" name="yt_shape_10575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归纳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异号时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5b0b,isEnd"/>
              </a:rPr>
              <a:t>同号或至少有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｜；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根据上题中得出的结论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6298,isEnd"/>
              </a:rPr>
              <a:t>对符合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由题可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中有一个为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任写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对即可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072F44A-9BBF-F1E9-4B02-A83ADDBE5C4A}"/>
              </a:ext>
            </a:extLst>
          </p:cNvPr>
          <p:cNvSpPr txBox="1"/>
          <p:nvPr/>
        </p:nvSpPr>
        <p:spPr>
          <a:xfrm>
            <a:off x="6012708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CF26D2-9832-A156-962C-272A486913CC}"/>
              </a:ext>
            </a:extLst>
          </p:cNvPr>
          <p:cNvSpPr txBox="1"/>
          <p:nvPr/>
        </p:nvSpPr>
        <p:spPr>
          <a:xfrm>
            <a:off x="44506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DD810C-9C5F-8F9F-3A20-DE824140953C}"/>
              </a:ext>
            </a:extLst>
          </p:cNvPr>
          <p:cNvSpPr txBox="1"/>
          <p:nvPr/>
        </p:nvSpPr>
        <p:spPr>
          <a:xfrm>
            <a:off x="450108" y="2755146"/>
            <a:ext cx="6946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由题可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中有一个为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2577F8-FA32-9D8B-ACAB-8403A2493C42}"/>
              </a:ext>
            </a:extLst>
          </p:cNvPr>
          <p:cNvSpPr txBox="1"/>
          <p:nvPr/>
        </p:nvSpPr>
        <p:spPr>
          <a:xfrm>
            <a:off x="450108" y="3230634"/>
            <a:ext cx="10511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E4B1E1-7C63-42BB-D278-03C4556345DF}"/>
              </a:ext>
            </a:extLst>
          </p:cNvPr>
          <p:cNvSpPr txBox="1"/>
          <p:nvPr/>
        </p:nvSpPr>
        <p:spPr>
          <a:xfrm>
            <a:off x="450108" y="3706122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任写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对即可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8" name="yt_shape_10578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正确进行有理数加法运算的核心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分清是同号还是异号两数相加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如果是异号两数相加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9_3c616"/>
              </a:rPr>
              <a:t>还要看是正数还是负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数的绝对值较大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严格按照法则进行计算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" name="yt_shape_10496"/>
          <p:cNvSpPr txBox="1"/>
          <p:nvPr/>
        </p:nvSpPr>
        <p:spPr>
          <a:xfrm>
            <a:off x="540000" y="900000"/>
            <a:ext cx="7848302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在每题后面的横线上填写和的符号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运算过程及结果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D98E5DE-E871-D97E-B214-E658E8D1662A}"/>
              </a:ext>
            </a:extLst>
          </p:cNvPr>
          <p:cNvSpPr txBox="1"/>
          <p:nvPr/>
        </p:nvSpPr>
        <p:spPr>
          <a:xfrm>
            <a:off x="4259989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06112A-AFE7-FD28-2FB1-3639B7394783}"/>
              </a:ext>
            </a:extLst>
          </p:cNvPr>
          <p:cNvSpPr txBox="1"/>
          <p:nvPr/>
        </p:nvSpPr>
        <p:spPr>
          <a:xfrm>
            <a:off x="6698389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46CFCC-C641-9567-C810-FFFA119059EB}"/>
              </a:ext>
            </a:extLst>
          </p:cNvPr>
          <p:cNvSpPr txBox="1"/>
          <p:nvPr/>
        </p:nvSpPr>
        <p:spPr>
          <a:xfrm>
            <a:off x="4412389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13D931-7434-10A9-671F-0172D5E3BA60}"/>
              </a:ext>
            </a:extLst>
          </p:cNvPr>
          <p:cNvSpPr txBox="1"/>
          <p:nvPr/>
        </p:nvSpPr>
        <p:spPr>
          <a:xfrm>
            <a:off x="7003189" y="18041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F28716-14BC-8DE1-0F5E-1356E943574D}"/>
              </a:ext>
            </a:extLst>
          </p:cNvPr>
          <p:cNvSpPr txBox="1"/>
          <p:nvPr/>
        </p:nvSpPr>
        <p:spPr>
          <a:xfrm>
            <a:off x="3497989" y="2279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73A775-C970-8B68-1151-0FB1C726E73F}"/>
              </a:ext>
            </a:extLst>
          </p:cNvPr>
          <p:cNvSpPr txBox="1"/>
          <p:nvPr/>
        </p:nvSpPr>
        <p:spPr>
          <a:xfrm>
            <a:off x="6088789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7374609-0E2F-5C3B-0E35-D85E7C4C77E2}"/>
              </a:ext>
            </a:extLst>
          </p:cNvPr>
          <p:cNvSpPr txBox="1"/>
          <p:nvPr/>
        </p:nvSpPr>
        <p:spPr>
          <a:xfrm>
            <a:off x="3497989" y="27551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64B9B33-3F77-E44C-E5C6-841363D5C0D2}"/>
              </a:ext>
            </a:extLst>
          </p:cNvPr>
          <p:cNvSpPr txBox="1"/>
          <p:nvPr/>
        </p:nvSpPr>
        <p:spPr>
          <a:xfrm>
            <a:off x="6088789" y="275514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38E3DD4-714C-8699-1674-DAB671B3B982}"/>
              </a:ext>
            </a:extLst>
          </p:cNvPr>
          <p:cNvSpPr txBox="1"/>
          <p:nvPr/>
        </p:nvSpPr>
        <p:spPr>
          <a:xfrm>
            <a:off x="3345589" y="323063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" name="yt_shape_10502"/>
          <p:cNvSpPr txBox="1"/>
          <p:nvPr/>
        </p:nvSpPr>
        <p:spPr>
          <a:xfrm>
            <a:off x="540000" y="900000"/>
            <a:ext cx="5463034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3D8D209-6BAE-3D49-DAC2-E7CAEDF7097B}"/>
              </a:ext>
            </a:extLst>
          </p:cNvPr>
          <p:cNvSpPr txBox="1"/>
          <p:nvPr/>
        </p:nvSpPr>
        <p:spPr>
          <a:xfrm>
            <a:off x="449989" y="180417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F42E8C5-EE49-983D-1D2F-9C2969AC9F86}"/>
              </a:ext>
            </a:extLst>
          </p:cNvPr>
          <p:cNvSpPr txBox="1"/>
          <p:nvPr/>
        </p:nvSpPr>
        <p:spPr>
          <a:xfrm>
            <a:off x="449989" y="2279658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9A3091-FD8B-D9E4-3A9E-F535D54246BA}"/>
              </a:ext>
            </a:extLst>
          </p:cNvPr>
          <p:cNvSpPr txBox="1"/>
          <p:nvPr/>
        </p:nvSpPr>
        <p:spPr>
          <a:xfrm>
            <a:off x="449989" y="3230634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14A912A-BBBD-201C-5FF7-836BF7C635DD}"/>
              </a:ext>
            </a:extLst>
          </p:cNvPr>
          <p:cNvSpPr txBox="1"/>
          <p:nvPr/>
        </p:nvSpPr>
        <p:spPr>
          <a:xfrm>
            <a:off x="449989" y="418161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4BFA65-A020-4332-4AC2-FF03CF7DB9C5}"/>
              </a:ext>
            </a:extLst>
          </p:cNvPr>
          <p:cNvSpPr txBox="1"/>
          <p:nvPr/>
        </p:nvSpPr>
        <p:spPr>
          <a:xfrm>
            <a:off x="449989" y="5132586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75252-6F16-0FD1-EE98-3BA62A7C7877}"/>
              </a:ext>
            </a:extLst>
          </p:cNvPr>
          <p:cNvSpPr txBox="1"/>
          <p:nvPr/>
        </p:nvSpPr>
        <p:spPr>
          <a:xfrm>
            <a:off x="449989" y="560807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11" name="yt_shape_10511"/>
              <p:cNvSpPr txBox="1"/>
              <p:nvPr/>
            </p:nvSpPr>
            <p:spPr>
              <a:xfrm>
                <a:off x="540000" y="900000"/>
                <a:ext cx="3847207" cy="32288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11" name="yt_shape_10511" descr="{&quot;rangeId&quot;:2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847207" cy="3228897"/>
              </a:xfrm>
              <a:prstGeom prst="rect">
                <a:avLst/>
              </a:prstGeom>
              <a:blipFill>
                <a:blip r:embed="rId2"/>
                <a:stretch>
                  <a:fillRect l="-4913" t="-1701" r="-3803" b="-4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1CBF287-BA94-06EA-6F0E-C9DD4BD1A377}"/>
              </a:ext>
            </a:extLst>
          </p:cNvPr>
          <p:cNvSpPr txBox="1"/>
          <p:nvPr/>
        </p:nvSpPr>
        <p:spPr>
          <a:xfrm>
            <a:off x="449989" y="1328682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60C2BD-B2FB-D586-0AE5-ABADE06957C3}"/>
              </a:ext>
            </a:extLst>
          </p:cNvPr>
          <p:cNvSpPr txBox="1"/>
          <p:nvPr/>
        </p:nvSpPr>
        <p:spPr>
          <a:xfrm>
            <a:off x="449989" y="1804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A6C4BD4-2FDE-435B-6126-068C1432611B}"/>
                  </a:ext>
                </a:extLst>
              </p:cNvPr>
              <p:cNvSpPr txBox="1"/>
              <p:nvPr/>
            </p:nvSpPr>
            <p:spPr>
              <a:xfrm>
                <a:off x="449989" y="2953076"/>
                <a:ext cx="3675761" cy="7670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9}">
                <a:extLst>
                  <a:ext uri="{FF2B5EF4-FFF2-40B4-BE49-F238E27FC236}">
                    <a16:creationId xmlns:a16="http://schemas.microsoft.com/office/drawing/2014/main" id="{CA6C4BD4-2FDE-435B-6126-068C143261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3076"/>
                <a:ext cx="3675761" cy="767029"/>
              </a:xfrm>
              <a:prstGeom prst="rect">
                <a:avLst/>
              </a:prstGeom>
              <a:blipFill>
                <a:blip r:embed="rId3"/>
                <a:stretch>
                  <a:fillRect l="-2653" r="-248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9FEE5B0-780C-4CE2-EA49-A5E62C869065}"/>
              </a:ext>
            </a:extLst>
          </p:cNvPr>
          <p:cNvSpPr txBox="1"/>
          <p:nvPr/>
        </p:nvSpPr>
        <p:spPr>
          <a:xfrm>
            <a:off x="449989" y="362649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7" name="yt_shape_10517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有理数加法的应用</a:t>
            </a:r>
          </a:p>
        </p:txBody>
      </p:sp>
      <p:sp>
        <p:nvSpPr>
          <p:cNvPr id="10518" name="yt_shape_10518"/>
          <p:cNvSpPr txBox="1"/>
          <p:nvPr/>
        </p:nvSpPr>
        <p:spPr>
          <a:xfrm>
            <a:off x="540119" y="1389434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中国人最先使用负数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魏晋时期的数学家刘徽在其著作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1c09"/>
              </a:rPr>
              <a:t>九章算术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用不同颜色的算筹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小棍形状的记数工具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分别表示正数和负数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a972"/>
              </a:rPr>
              <a:t>红色为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黑色为负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根据这种表示法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eb12"/>
              </a:rPr>
              <a:t>可推算出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所表示的算式是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20" name="yt_table_1052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104379"/>
              </p:ext>
            </p:extLst>
          </p:nvPr>
        </p:nvGraphicFramePr>
        <p:xfrm>
          <a:off x="540056" y="4948975"/>
          <a:ext cx="8028306" cy="950976"/>
        </p:xfrm>
        <a:graphic>
          <a:graphicData uri="http://schemas.openxmlformats.org/drawingml/2006/table">
            <a:tbl>
              <a:tblPr/>
              <a:tblGrid>
                <a:gridCol w="4480243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  <a:gridCol w="3548063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9"/>
                  </a:ext>
                </a:extLst>
              </a:tr>
            </a:tbl>
          </a:graphicData>
        </a:graphic>
      </p:graphicFrame>
      <p:pic>
        <p:nvPicPr>
          <p:cNvPr id="10519" name="yt_image_10519_skip" title="H_129.1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0884" y="3309132"/>
            <a:ext cx="3668590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320963">
            <a:extLst>
              <a:ext uri="{FF2B5EF4-FFF2-40B4-BE49-F238E27FC236}">
                <a16:creationId xmlns:a16="http://schemas.microsoft.com/office/drawing/2014/main" id="{FC0B87D1-8B01-0CB7-E71F-9F1C0CB6C7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D3A43C-B328-D9CF-4272-F3E332A9DC55}"/>
              </a:ext>
            </a:extLst>
          </p:cNvPr>
          <p:cNvSpPr txBox="1"/>
          <p:nvPr/>
        </p:nvSpPr>
        <p:spPr>
          <a:xfrm>
            <a:off x="3802908" y="276909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2" name="yt_shape_10522"/>
          <p:cNvSpPr txBox="1"/>
          <p:nvPr/>
        </p:nvSpPr>
        <p:spPr>
          <a:xfrm>
            <a:off x="540000" y="900000"/>
            <a:ext cx="9856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马鞍山新市初中单元卷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时的气温是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23" name="yt_table_1052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677096"/>
              </p:ext>
            </p:extLst>
          </p:nvPr>
        </p:nvGraphicFramePr>
        <p:xfrm>
          <a:off x="540056" y="1379303"/>
          <a:ext cx="9297354" cy="475488"/>
        </p:xfrm>
        <a:graphic>
          <a:graphicData uri="http://schemas.openxmlformats.org/drawingml/2006/table">
            <a:tbl>
              <a:tblPr/>
              <a:tblGrid>
                <a:gridCol w="2667318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126"/>
                    </a:ext>
                  </a:extLst>
                </a:gridCol>
                <a:gridCol w="2718118">
                  <a:extLst>
                    <a:ext uri="{9D8B030D-6E8A-4147-A177-3AD203B41FA5}">
                      <a16:colId xmlns:a16="http://schemas.microsoft.com/office/drawing/2014/main" val="10127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1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0"/>
                  </a:ext>
                </a:extLst>
              </a:tr>
            </a:tbl>
          </a:graphicData>
        </a:graphic>
      </p:graphicFrame>
      <p:sp>
        <p:nvSpPr>
          <p:cNvPr id="10525" name="yt_shape_10525"/>
          <p:cNvSpPr txBox="1"/>
          <p:nvPr/>
        </p:nvSpPr>
        <p:spPr>
          <a:xfrm>
            <a:off x="540119" y="190547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规定向北为正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某人走了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又继续走了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718f"/>
              </a:rPr>
              <a:t>那么他实际上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26" name="yt_table_1052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082272"/>
              </p:ext>
            </p:extLst>
          </p:nvPr>
        </p:nvGraphicFramePr>
        <p:xfrm>
          <a:off x="540056" y="2864909"/>
          <a:ext cx="7857174" cy="950976"/>
        </p:xfrm>
        <a:graphic>
          <a:graphicData uri="http://schemas.openxmlformats.org/drawingml/2006/table">
            <a:tbl>
              <a:tblPr/>
              <a:tblGrid>
                <a:gridCol w="5080636">
                  <a:extLst>
                    <a:ext uri="{9D8B030D-6E8A-4147-A177-3AD203B41FA5}">
                      <a16:colId xmlns:a16="http://schemas.microsoft.com/office/drawing/2014/main" val="10129"/>
                    </a:ext>
                  </a:extLst>
                </a:gridCol>
                <a:gridCol w="2776538">
                  <a:extLst>
                    <a:ext uri="{9D8B030D-6E8A-4147-A177-3AD203B41FA5}">
                      <a16:colId xmlns:a16="http://schemas.microsoft.com/office/drawing/2014/main" val="101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向北走了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向南走了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向北走了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向南走了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5CF159F-1B2D-BEB7-81B8-ECC42807A577}"/>
              </a:ext>
            </a:extLst>
          </p:cNvPr>
          <p:cNvSpPr txBox="1"/>
          <p:nvPr/>
        </p:nvSpPr>
        <p:spPr>
          <a:xfrm>
            <a:off x="9381264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F6AFC7-FCA1-9080-BF2E-DAD93A81CFFF}"/>
              </a:ext>
            </a:extLst>
          </p:cNvPr>
          <p:cNvSpPr txBox="1"/>
          <p:nvPr/>
        </p:nvSpPr>
        <p:spPr>
          <a:xfrm>
            <a:off x="1059708" y="23341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8" name="yt_shape_10528"/>
          <p:cNvSpPr txBox="1"/>
          <p:nvPr/>
        </p:nvSpPr>
        <p:spPr>
          <a:xfrm>
            <a:off x="540000" y="900000"/>
            <a:ext cx="769441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对异号两数相加的法则理解不透彻而出错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864E8A7-C768-3CC1-15BE-54AD1280C8DA}"/>
              </a:ext>
            </a:extLst>
          </p:cNvPr>
          <p:cNvSpPr txBox="1"/>
          <p:nvPr/>
        </p:nvSpPr>
        <p:spPr>
          <a:xfrm>
            <a:off x="449989" y="853194"/>
            <a:ext cx="78000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对异号两数相加的法则理解不透彻而出错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529" name="yt_shape_10529"/>
              <p:cNvSpPr txBox="1"/>
              <p:nvPr/>
            </p:nvSpPr>
            <p:spPr>
              <a:xfrm>
                <a:off x="540000" y="1377363"/>
                <a:ext cx="4376198" cy="26788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529" name="yt_shape_105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7363"/>
                <a:ext cx="4376198" cy="2678810"/>
              </a:xfrm>
              <a:prstGeom prst="rect">
                <a:avLst/>
              </a:prstGeom>
              <a:blipFill>
                <a:blip r:embed="rId2"/>
                <a:stretch>
                  <a:fillRect l="-4324" r="-3347" b="-20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C008E43-15CA-3B2C-B4F5-2FD301B0CDDD}"/>
                  </a:ext>
                </a:extLst>
              </p:cNvPr>
              <p:cNvSpPr txBox="1"/>
              <p:nvPr/>
            </p:nvSpPr>
            <p:spPr>
              <a:xfrm>
                <a:off x="449989" y="2004419"/>
                <a:ext cx="36757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C008E43-15CA-3B2C-B4F5-2FD301B0CD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4419"/>
                <a:ext cx="3675761" cy="767474"/>
              </a:xfrm>
              <a:prstGeom prst="rect">
                <a:avLst/>
              </a:prstGeom>
              <a:blipFill>
                <a:blip r:embed="rId3"/>
                <a:stretch>
                  <a:fillRect l="-2653" r="-248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3F6CE16-B81D-D08B-1F0F-7EA314754B9F}"/>
                  </a:ext>
                </a:extLst>
              </p:cNvPr>
              <p:cNvSpPr txBox="1"/>
              <p:nvPr/>
            </p:nvSpPr>
            <p:spPr>
              <a:xfrm>
                <a:off x="449989" y="2678281"/>
                <a:ext cx="27137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3F6CE16-B81D-D08B-1F0F-7EA314754B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8281"/>
                <a:ext cx="2713736" cy="766077"/>
              </a:xfrm>
              <a:prstGeom prst="rect">
                <a:avLst/>
              </a:prstGeom>
              <a:blipFill>
                <a:blip r:embed="rId4"/>
                <a:stretch>
                  <a:fillRect l="-3596" r="-337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F1594A1-EB8B-CDEC-283D-A398C64906C5}"/>
                  </a:ext>
                </a:extLst>
              </p:cNvPr>
              <p:cNvSpPr txBox="1"/>
              <p:nvPr/>
            </p:nvSpPr>
            <p:spPr>
              <a:xfrm>
                <a:off x="449989" y="3350746"/>
                <a:ext cx="129451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F1594A1-EB8B-CDEC-283D-A398C64906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50746"/>
                <a:ext cx="1294512" cy="726326"/>
              </a:xfrm>
              <a:prstGeom prst="rect">
                <a:avLst/>
              </a:prstGeom>
              <a:blipFill>
                <a:blip r:embed="rId5"/>
                <a:stretch>
                  <a:fillRect l="-7547" r="-7547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33" name="yt_shape_10533"/>
              <p:cNvSpPr txBox="1"/>
              <p:nvPr/>
            </p:nvSpPr>
            <p:spPr>
              <a:xfrm>
                <a:off x="540000" y="900000"/>
                <a:ext cx="5684248" cy="26931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33" name="yt_shape_10533" descr="{&quot;rangeId&quot;:12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84248" cy="2693110"/>
              </a:xfrm>
              <a:prstGeom prst="rect">
                <a:avLst/>
              </a:prstGeom>
              <a:blipFill>
                <a:blip r:embed="rId2"/>
                <a:stretch>
                  <a:fillRect l="-3326" r="-2253" b="-2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05183BA-C773-5E49-3722-05046C56484F}"/>
                  </a:ext>
                </a:extLst>
              </p:cNvPr>
              <p:cNvSpPr txBox="1"/>
              <p:nvPr/>
            </p:nvSpPr>
            <p:spPr>
              <a:xfrm>
                <a:off x="449989" y="1527056"/>
                <a:ext cx="487114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pageBreak': True, 'mathAnswerShape': 1}">
                <a:extLst>
                  <a:ext uri="{FF2B5EF4-FFF2-40B4-BE49-F238E27FC236}">
                    <a16:creationId xmlns:a16="http://schemas.microsoft.com/office/drawing/2014/main" id="{505183BA-C773-5E49-3722-05046C5648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056"/>
                <a:ext cx="4871148" cy="768490"/>
              </a:xfrm>
              <a:prstGeom prst="rect">
                <a:avLst/>
              </a:prstGeom>
              <a:blipFill>
                <a:blip r:embed="rId3"/>
                <a:stretch>
                  <a:fillRect l="-2003" r="-187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AB4C4A-5089-A7D3-2EBD-79DC451A1401}"/>
                  </a:ext>
                </a:extLst>
              </p:cNvPr>
              <p:cNvSpPr txBox="1"/>
              <p:nvPr/>
            </p:nvSpPr>
            <p:spPr>
              <a:xfrm>
                <a:off x="449989" y="2201934"/>
                <a:ext cx="220891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, 'pageBreak': True, 'mathAnswerShape': 1}">
                <a:extLst>
                  <a:ext uri="{FF2B5EF4-FFF2-40B4-BE49-F238E27FC236}">
                    <a16:creationId xmlns:a16="http://schemas.microsoft.com/office/drawing/2014/main" id="{E4AB4C4A-5089-A7D3-2EBD-79DC451A14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1934"/>
                <a:ext cx="2208911" cy="769062"/>
              </a:xfrm>
              <a:prstGeom prst="rect">
                <a:avLst/>
              </a:prstGeom>
              <a:blipFill>
                <a:blip r:embed="rId4"/>
                <a:stretch>
                  <a:fillRect l="-4420" r="-442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A2B6382-D09D-7D45-AACA-BED267ABB26A}"/>
                  </a:ext>
                </a:extLst>
              </p:cNvPr>
              <p:cNvSpPr txBox="1"/>
              <p:nvPr/>
            </p:nvSpPr>
            <p:spPr>
              <a:xfrm>
                <a:off x="449989" y="2877384"/>
                <a:ext cx="1294512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pageBreak': True, 'mathAnswerShape': 1}">
                <a:extLst>
                  <a:ext uri="{FF2B5EF4-FFF2-40B4-BE49-F238E27FC236}">
                    <a16:creationId xmlns:a16="http://schemas.microsoft.com/office/drawing/2014/main" id="{0A2B6382-D09D-7D45-AACA-BED267ABB2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7384"/>
                <a:ext cx="1294512" cy="736486"/>
              </a:xfrm>
              <a:prstGeom prst="rect">
                <a:avLst/>
              </a:prstGeom>
              <a:blipFill>
                <a:blip r:embed="rId5"/>
                <a:stretch>
                  <a:fillRect l="-7547" r="-7547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8" name="yt_shape_1053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537" name="yt_image_10537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0" name="yt_shape_10540"/>
          <p:cNvSpPr txBox="1"/>
          <p:nvPr/>
        </p:nvSpPr>
        <p:spPr>
          <a:xfrm>
            <a:off x="540000" y="1482165"/>
            <a:ext cx="93551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温州市中考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比数轴上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42" name="yt_table_1054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451767"/>
              </p:ext>
            </p:extLst>
          </p:nvPr>
        </p:nvGraphicFramePr>
        <p:xfrm>
          <a:off x="540056" y="1961468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3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3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3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3"/>
                  </a:ext>
                </a:extLst>
              </a:tr>
            </a:tbl>
          </a:graphicData>
        </a:graphic>
      </p:graphicFrame>
      <p:pic>
        <p:nvPicPr>
          <p:cNvPr id="10541" name="yt_image_10541_skip" title="H_39.2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81249" y="1994548"/>
            <a:ext cx="2868865" cy="49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544" name="yt_shape_10544"/>
              <p:cNvSpPr txBox="1"/>
              <p:nvPr/>
            </p:nvSpPr>
            <p:spPr>
              <a:xfrm>
                <a:off x="540120" y="2613408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定义新运算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对于任意的有理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51240"/>
                  </a:rPr>
                  <a:t>＝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544" name="yt_shape_105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613408"/>
                <a:ext cx="11492915" cy="1119024"/>
              </a:xfrm>
              <a:prstGeom prst="rect">
                <a:avLst/>
              </a:prstGeom>
              <a:blipFill>
                <a:blip r:embed="rId4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46" name="yt_table_1054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619971"/>
              </p:ext>
            </p:extLst>
          </p:nvPr>
        </p:nvGraphicFramePr>
        <p:xfrm>
          <a:off x="540056" y="3783220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3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3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3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548" name="yt_shape_10548"/>
              <p:cNvSpPr txBox="1"/>
              <p:nvPr/>
            </p:nvSpPr>
            <p:spPr>
              <a:xfrm>
                <a:off x="540000" y="4309391"/>
                <a:ext cx="8449429" cy="7757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已知两个数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这两个数的相反数的和是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spc="375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548" name="yt_shape_105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09391"/>
                <a:ext cx="8449429" cy="775793"/>
              </a:xfrm>
              <a:prstGeom prst="rect">
                <a:avLst/>
              </a:prstGeom>
              <a:blipFill>
                <a:blip r:embed="rId5"/>
                <a:stretch>
                  <a:fillRect l="-2237" r="-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C3DCC2C-9E30-74C9-4912-50A3F0E83390}"/>
              </a:ext>
            </a:extLst>
          </p:cNvPr>
          <p:cNvSpPr txBox="1"/>
          <p:nvPr/>
        </p:nvSpPr>
        <p:spPr>
          <a:xfrm>
            <a:off x="8884376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AFE760-CB1F-8B79-DDD9-57CDE41B72B4}"/>
              </a:ext>
            </a:extLst>
          </p:cNvPr>
          <p:cNvSpPr txBox="1"/>
          <p:nvPr/>
        </p:nvSpPr>
        <p:spPr>
          <a:xfrm>
            <a:off x="6463559" y="3042090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E9BA37A-9590-7C46-9027-AEC3CF0E2FB4}"/>
                  </a:ext>
                </a:extLst>
              </p:cNvPr>
              <p:cNvSpPr txBox="1"/>
              <p:nvPr/>
            </p:nvSpPr>
            <p:spPr>
              <a:xfrm>
                <a:off x="7831864" y="4262585"/>
                <a:ext cx="1013524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E9BA37A-9590-7C46-9027-AEC3CF0E2F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1864" y="4262585"/>
                <a:ext cx="1013524" cy="775793"/>
              </a:xfrm>
              <a:prstGeom prst="rect">
                <a:avLst/>
              </a:prstGeom>
              <a:blipFill>
                <a:blip r:embed="rId6"/>
                <a:stretch>
                  <a:fillRect l="-9639" b="-7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21CA66A-6914-F178-8197-83B33FE591EB}"/>
              </a:ext>
            </a:extLst>
          </p:cNvPr>
          <p:cNvCxnSpPr/>
          <p:nvPr/>
        </p:nvCxnSpPr>
        <p:spPr>
          <a:xfrm>
            <a:off x="7617075" y="5010622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1766</Words>
  <Application>Microsoft Office PowerPoint</Application>
  <PresentationFormat>宽屏</PresentationFormat>
  <Paragraphs>181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10</cp:revision>
  <dcterms:created xsi:type="dcterms:W3CDTF">2024-08-14T05:26:56Z</dcterms:created>
  <dcterms:modified xsi:type="dcterms:W3CDTF">2024-08-15T05:51:15Z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