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3" r:id="rId9"/>
    <p:sldId id="315" r:id="rId10"/>
    <p:sldId id="316" r:id="rId11"/>
    <p:sldId id="320" r:id="rId12"/>
    <p:sldId id="317" r:id="rId13"/>
    <p:sldId id="321" r:id="rId14"/>
    <p:sldId id="322" r:id="rId15"/>
    <p:sldId id="323" r:id="rId16"/>
    <p:sldId id="319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8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3" name="yt_shape_14713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12" name="yt_image_1471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5" name="yt_shape_14715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用统计表整理数据</a:t>
            </a:r>
          </a:p>
        </p:txBody>
      </p:sp>
      <p:sp>
        <p:nvSpPr>
          <p:cNvPr id="14716" name="yt_shape_14716"/>
          <p:cNvSpPr txBox="1"/>
          <p:nvPr/>
        </p:nvSpPr>
        <p:spPr>
          <a:xfrm>
            <a:off x="540119" y="197159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已知全班有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位学生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他们有的步行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有的骑车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还有的乘车上学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758f"/>
              </a:rPr>
              <a:t>根据以下已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知信息完成统计表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717" name="yt_table_14717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658157"/>
              </p:ext>
            </p:extLst>
          </p:nvPr>
        </p:nvGraphicFramePr>
        <p:xfrm>
          <a:off x="540000" y="3066918"/>
          <a:ext cx="11111997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10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07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805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上学方式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步行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骑车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乘车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划记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正正正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正</a:t>
                      </a:r>
                      <a:r>
                        <a:rPr lang="en-US" altLang="zh-CN" sz="1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14"/>
                          <a:ea typeface="Times New Roman" pitchFamily="1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</a:t>
                      </a:r>
                      <a:r>
                        <a:rPr lang="en-US" altLang="zh-CN" sz="10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10"/>
                          <a:ea typeface="宋体" pitchFamily="10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正正正</a:t>
                      </a:r>
                      <a:r>
                        <a:rPr lang="en-US" altLang="zh-CN" sz="1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14"/>
                          <a:ea typeface="Times New Roman" pitchFamily="1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</a:t>
                      </a:r>
                      <a:r>
                        <a:rPr lang="en-US" altLang="zh-CN" sz="13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13"/>
                          <a:ea typeface="宋体" pitchFamily="13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占百分比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37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723613835459">
            <a:extLst>
              <a:ext uri="{FF2B5EF4-FFF2-40B4-BE49-F238E27FC236}">
                <a16:creationId xmlns:a16="http://schemas.microsoft.com/office/drawing/2014/main" id="{A7C09F29-8521-6266-4E34-635A7DA661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3613835630">
            <a:extLst>
              <a:ext uri="{FF2B5EF4-FFF2-40B4-BE49-F238E27FC236}">
                <a16:creationId xmlns:a16="http://schemas.microsoft.com/office/drawing/2014/main" id="{E82B6FE6-2439-91B8-21EC-D8DDEB7581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966" y="3860088"/>
            <a:ext cx="152592" cy="114444"/>
          </a:xfrm>
          <a:prstGeom prst="rect">
            <a:avLst/>
          </a:prstGeom>
        </p:spPr>
      </p:pic>
      <p:pic>
        <p:nvPicPr>
          <p:cNvPr id="7" name="yt_shape_1723613835683">
            <a:extLst>
              <a:ext uri="{FF2B5EF4-FFF2-40B4-BE49-F238E27FC236}">
                <a16:creationId xmlns:a16="http://schemas.microsoft.com/office/drawing/2014/main" id="{45E578C5-97A0-2A38-E150-F5EAFF3A49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406" y="3859556"/>
            <a:ext cx="162117" cy="11550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CE6486-AD4A-7ED9-1294-B3E9F48823BA}"/>
              </a:ext>
            </a:extLst>
          </p:cNvPr>
          <p:cNvSpPr txBox="1"/>
          <p:nvPr/>
        </p:nvSpPr>
        <p:spPr>
          <a:xfrm>
            <a:off x="6755536" y="376415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en-US" altLang="zh-CN" sz="1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4"/>
                <a:ea typeface="Times New Roman" pitchFamily="14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</a:t>
            </a:r>
            <a:r>
              <a:rPr kumimoji="0" lang="en-US" altLang="zh-CN" sz="10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0"/>
                <a:ea typeface="宋体" pitchFamily="10"/>
                <a:cs typeface="+mn-cs"/>
                <a:sym typeface="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5F9AB4-A90C-2E95-C5E6-C31248EBE285}"/>
              </a:ext>
            </a:extLst>
          </p:cNvPr>
          <p:cNvSpPr txBox="1"/>
          <p:nvPr/>
        </p:nvSpPr>
        <p:spPr>
          <a:xfrm>
            <a:off x="9480376" y="3764154"/>
            <a:ext cx="1256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正正正</a:t>
            </a:r>
            <a:r>
              <a:rPr kumimoji="0" lang="en-US" altLang="zh-CN" sz="1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4"/>
                <a:ea typeface="Times New Roman" pitchFamily="14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</a:t>
            </a:r>
            <a:r>
              <a:rPr kumimoji="0" lang="en-US" altLang="zh-CN" sz="13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3"/>
                <a:ea typeface="宋体" pitchFamily="13"/>
                <a:cs typeface="+mn-cs"/>
                <a:sym typeface="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C7FDE1-25D2-9741-E14E-42D87B99ABEB}"/>
              </a:ext>
            </a:extLst>
          </p:cNvPr>
          <p:cNvSpPr txBox="1"/>
          <p:nvPr/>
        </p:nvSpPr>
        <p:spPr>
          <a:xfrm>
            <a:off x="4237893" y="434060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8C7E92-BB08-6E1B-CB56-90A8466EA6C0}"/>
              </a:ext>
            </a:extLst>
          </p:cNvPr>
          <p:cNvSpPr txBox="1"/>
          <p:nvPr/>
        </p:nvSpPr>
        <p:spPr>
          <a:xfrm>
            <a:off x="9935511" y="434060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B9C304-6C71-58CA-558B-ED9975710CD7}"/>
              </a:ext>
            </a:extLst>
          </p:cNvPr>
          <p:cNvSpPr txBox="1"/>
          <p:nvPr/>
        </p:nvSpPr>
        <p:spPr>
          <a:xfrm>
            <a:off x="3904518" y="489801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7DF339-E157-D2AD-1130-890C57216475}"/>
              </a:ext>
            </a:extLst>
          </p:cNvPr>
          <p:cNvSpPr txBox="1"/>
          <p:nvPr/>
        </p:nvSpPr>
        <p:spPr>
          <a:xfrm>
            <a:off x="6621540" y="489801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80CB6C-1DB8-A9FA-B1E4-6846D8A7C2CF}"/>
              </a:ext>
            </a:extLst>
          </p:cNvPr>
          <p:cNvSpPr txBox="1"/>
          <p:nvPr/>
        </p:nvSpPr>
        <p:spPr>
          <a:xfrm>
            <a:off x="9754536" y="489801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54" name="yt_shape_14754"/>
              <p:cNvSpPr txBox="1"/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若该校有学生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请根据抽样调查结果估算该校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非常了解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1030"/>
                  </a:rPr>
                  <a:t>比较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了解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垃圾分类知识的学生共有多少人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1800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24+72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根据抽样调查结果估算该校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非常了解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比较了解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9_c0e86"/>
                  </a:rPr>
                  <a:t>垃圾分类知识的学生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54" name="yt_shape_14754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  <a:blipFill>
                <a:blip r:embed="rId2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ECEAC8-770C-1B0B-7473-ECEF884C5FA3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52188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1800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24+72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87ECEAC8-770C-1B0B-7473-ECEF884C5F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5218811" cy="769062"/>
              </a:xfrm>
              <a:prstGeom prst="rect">
                <a:avLst/>
              </a:prstGeom>
              <a:blipFill>
                <a:blip r:embed="rId3"/>
                <a:stretch>
                  <a:fillRect l="-1869" r="-186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978E38C-E2AD-1D7E-9E38-365306D73C51}"/>
              </a:ext>
            </a:extLst>
          </p:cNvPr>
          <p:cNvSpPr txBox="1"/>
          <p:nvPr/>
        </p:nvSpPr>
        <p:spPr>
          <a:xfrm>
            <a:off x="450108" y="2479620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根据抽样调查结果估算该校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非常了解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比较了解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9_c0e86"/>
              </a:rPr>
              <a:t>垃圾分类知识的学生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7FFCE8-1998-FBEE-240C-456ECB3D8E59}"/>
              </a:ext>
            </a:extLst>
          </p:cNvPr>
          <p:cNvSpPr txBox="1"/>
          <p:nvPr/>
        </p:nvSpPr>
        <p:spPr>
          <a:xfrm>
            <a:off x="450108" y="2955108"/>
            <a:ext cx="1856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9" name="yt_shape_1475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58" name="yt_image_147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1" name="yt_shape_14761"/>
          <p:cNvSpPr txBox="1"/>
          <p:nvPr/>
        </p:nvSpPr>
        <p:spPr>
          <a:xfrm>
            <a:off x="540119" y="1431377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年浙江省改编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名同学对几种小吃的喜爱情况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ec9b"/>
              </a:rPr>
              <a:t>小云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设计了如下的调查问卷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762" name="yt_shape_14762"/>
          <p:cNvSpPr txBox="1"/>
          <p:nvPr/>
        </p:nvSpPr>
        <p:spPr>
          <a:xfrm>
            <a:off x="2620121" y="2374332"/>
            <a:ext cx="6951757" cy="426224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调查问卷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下列小吃中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你最喜爱的是</a:t>
            </a:r>
            <a:r>
              <a:rPr lang="zh-CN" altLang="zh-CN" sz="100" b="0" i="1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dirty="0">
                <a:solidFill>
                  <a:srgbClr val="1EE3CF"/>
                </a:solidFill>
                <a:effectLst/>
                <a:latin typeface="Times New Roman" pitchFamily="58"/>
                <a:ea typeface="Times New Roman" pitchFamily="5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800" b="0" i="0" u="none" dirty="0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			</a:t>
            </a:r>
            <a:r>
              <a:rPr lang="en-US" altLang="zh-CN" sz="5800" b="0" i="0" u="none" dirty="0">
                <a:solidFill>
                  <a:srgbClr val="1EE3CF"/>
                </a:solidFill>
                <a:effectLst/>
                <a:latin typeface="Times New Roman" pitchFamily="58"/>
                <a:ea typeface="Times New Roman" pitchFamily="5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00" b="0" i="0" u="none" dirty="0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符离集烧鸡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和县炸牛肉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dirty="0">
                <a:solidFill>
                  <a:srgbClr val="1EE3CF"/>
                </a:solidFill>
                <a:effectLst/>
                <a:latin typeface="Times New Roman" pitchFamily="58"/>
                <a:ea typeface="Times New Roman" pitchFamily="5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600" b="0" i="0" u="none" dirty="0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			</a:t>
            </a:r>
            <a:r>
              <a:rPr lang="en-US" altLang="zh-CN" sz="5800" b="0" i="0" u="none" dirty="0">
                <a:solidFill>
                  <a:srgbClr val="1EE3CF"/>
                </a:solidFill>
                <a:effectLst/>
                <a:latin typeface="Times New Roman" pitchFamily="58"/>
                <a:ea typeface="Times New Roman" pitchFamily="5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200" b="0" i="0" u="none" dirty="0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黄山臭鳜鱼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无为熏板鸭</a:t>
            </a:r>
          </a:p>
        </p:txBody>
      </p:sp>
      <p:pic>
        <p:nvPicPr>
          <p:cNvPr id="3" name="yt_shape_1723613836250">
            <a:extLst>
              <a:ext uri="{FF2B5EF4-FFF2-40B4-BE49-F238E27FC236}">
                <a16:creationId xmlns:a16="http://schemas.microsoft.com/office/drawing/2014/main" id="{CE8D7AE7-F28A-10B5-059B-A31276BC81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121" y="3450652"/>
            <a:ext cx="1308292" cy="898408"/>
          </a:xfrm>
          <a:prstGeom prst="rect">
            <a:avLst/>
          </a:prstGeom>
        </p:spPr>
      </p:pic>
      <p:pic>
        <p:nvPicPr>
          <p:cNvPr id="5" name="yt_shape_1723613836277">
            <a:extLst>
              <a:ext uri="{FF2B5EF4-FFF2-40B4-BE49-F238E27FC236}">
                <a16:creationId xmlns:a16="http://schemas.microsoft.com/office/drawing/2014/main" id="{0E6124BE-1B39-E92B-4F6C-5167663B7A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452902"/>
            <a:ext cx="1254317" cy="893908"/>
          </a:xfrm>
          <a:prstGeom prst="rect">
            <a:avLst/>
          </a:prstGeom>
        </p:spPr>
      </p:pic>
      <p:pic>
        <p:nvPicPr>
          <p:cNvPr id="7" name="yt_shape_1723613836410">
            <a:extLst>
              <a:ext uri="{FF2B5EF4-FFF2-40B4-BE49-F238E27FC236}">
                <a16:creationId xmlns:a16="http://schemas.microsoft.com/office/drawing/2014/main" id="{5260CFDB-351D-0469-1FE3-C4134AA6CA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121" y="5076067"/>
            <a:ext cx="1270192" cy="896746"/>
          </a:xfrm>
          <a:prstGeom prst="rect">
            <a:avLst/>
          </a:prstGeom>
        </p:spPr>
      </p:pic>
      <p:pic>
        <p:nvPicPr>
          <p:cNvPr id="9" name="yt_shape_1723613836440">
            <a:extLst>
              <a:ext uri="{FF2B5EF4-FFF2-40B4-BE49-F238E27FC236}">
                <a16:creationId xmlns:a16="http://schemas.microsoft.com/office/drawing/2014/main" id="{417088AF-86C9-BB2B-EF43-BA09181DC9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5084967"/>
            <a:ext cx="1105092" cy="8789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3" name="yt_shape_14763"/>
          <p:cNvSpPr txBox="1"/>
          <p:nvPr/>
        </p:nvSpPr>
        <p:spPr>
          <a:xfrm>
            <a:off x="540000" y="900000"/>
            <a:ext cx="9432390" cy="235276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得到如下数据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20136" algn="l"/>
                <a:tab pos="2280204" algn="l"/>
                <a:tab pos="3040272" algn="l"/>
                <a:tab pos="3800340" algn="l"/>
                <a:tab pos="4560408" algn="l"/>
                <a:tab pos="5320476" algn="l"/>
                <a:tab pos="6080544" algn="l"/>
                <a:tab pos="6840612" algn="l"/>
                <a:tab pos="7600680" algn="l"/>
                <a:tab pos="8360748" algn="l"/>
                <a:tab pos="912081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20136" algn="l"/>
                <a:tab pos="2280204" algn="l"/>
                <a:tab pos="3040272" algn="l"/>
                <a:tab pos="3800340" algn="l"/>
                <a:tab pos="4560408" algn="l"/>
                <a:tab pos="5320476" algn="l"/>
                <a:tab pos="6080544" algn="l"/>
                <a:tab pos="6840612" algn="l"/>
                <a:tab pos="7600680" algn="l"/>
                <a:tab pos="8360748" algn="l"/>
                <a:tab pos="912081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</a:p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20136" algn="l"/>
                <a:tab pos="2280204" algn="l"/>
                <a:tab pos="3040272" algn="l"/>
                <a:tab pos="3800340" algn="l"/>
                <a:tab pos="4560408" algn="l"/>
                <a:tab pos="5320476" algn="l"/>
                <a:tab pos="6080544" algn="l"/>
                <a:tab pos="6840612" algn="l"/>
                <a:tab pos="7600680" algn="l"/>
                <a:tab pos="8360748" algn="l"/>
                <a:tab pos="912081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20136" algn="l"/>
                <a:tab pos="2280204" algn="l"/>
                <a:tab pos="3040272" algn="l"/>
                <a:tab pos="3800340" algn="l"/>
                <a:tab pos="4560408" algn="l"/>
                <a:tab pos="5320476" algn="l"/>
                <a:tab pos="6080544" algn="l"/>
                <a:tab pos="6840612" algn="l"/>
                <a:tab pos="7600680" algn="l"/>
                <a:tab pos="8360748" algn="l"/>
                <a:tab pos="9120816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8" name="yt_shape_14768"/>
          <p:cNvSpPr txBox="1"/>
          <p:nvPr/>
        </p:nvSpPr>
        <p:spPr>
          <a:xfrm>
            <a:off x="540000" y="900000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请你补全下面的统计表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769" name="yt_table_14769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973538"/>
              </p:ext>
            </p:extLst>
          </p:nvPr>
        </p:nvGraphicFramePr>
        <p:xfrm>
          <a:off x="540000" y="1531667"/>
          <a:ext cx="11111998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90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代号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记录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百分率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正正正正正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正正正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合计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14BADCF-E84F-A951-2E06-9F360324235A}"/>
              </a:ext>
            </a:extLst>
          </p:cNvPr>
          <p:cNvSpPr txBox="1"/>
          <p:nvPr/>
        </p:nvSpPr>
        <p:spPr>
          <a:xfrm>
            <a:off x="4311237" y="280535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正正正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7B97B8-F347-D306-8146-F994021E2AED}"/>
              </a:ext>
            </a:extLst>
          </p:cNvPr>
          <p:cNvSpPr txBox="1"/>
          <p:nvPr/>
        </p:nvSpPr>
        <p:spPr>
          <a:xfrm>
            <a:off x="7720879" y="280535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15149D-8BDA-FE8D-3082-16400601A088}"/>
              </a:ext>
            </a:extLst>
          </p:cNvPr>
          <p:cNvSpPr txBox="1"/>
          <p:nvPr/>
        </p:nvSpPr>
        <p:spPr>
          <a:xfrm>
            <a:off x="10008932" y="279583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9BA86B-48E2-DAC9-CF8D-524D87C45660}"/>
              </a:ext>
            </a:extLst>
          </p:cNvPr>
          <p:cNvSpPr txBox="1"/>
          <p:nvPr/>
        </p:nvSpPr>
        <p:spPr>
          <a:xfrm>
            <a:off x="4616037" y="337228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D10A2E-E7B6-C350-C200-4054D6D4A910}"/>
              </a:ext>
            </a:extLst>
          </p:cNvPr>
          <p:cNvSpPr txBox="1"/>
          <p:nvPr/>
        </p:nvSpPr>
        <p:spPr>
          <a:xfrm>
            <a:off x="7768504" y="393921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1" name="yt_shape_14771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请你用扇形统计图描述统计表中的统计数据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f579c"/>
              </a:rPr>
              <a:t>请注明各部分对应的扇形圆心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在扇形统计图中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各部分对应的扇形圆心角的度数分别为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画出扇形统计图如图所示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778" name="yt_shape_14778"/>
          <p:cNvSpPr txBox="1"/>
          <p:nvPr/>
        </p:nvSpPr>
        <p:spPr>
          <a:xfrm>
            <a:off x="540000" y="4839007"/>
            <a:ext cx="1640898" cy="14678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  <a:r>
              <a:rPr lang="en-US" altLang="zh-CN" sz="8150" b="0" i="0" u="none" spc="10758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</a:p>
        </p:txBody>
      </p:sp>
      <p:pic>
        <p:nvPicPr>
          <p:cNvPr id="14777" name="yt_image_14777" title="H_127.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7888" y="4839007"/>
            <a:ext cx="162306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04D7AD-FACF-DC73-DA30-0942F7E60710}"/>
              </a:ext>
            </a:extLst>
          </p:cNvPr>
          <p:cNvSpPr txBox="1"/>
          <p:nvPr/>
        </p:nvSpPr>
        <p:spPr>
          <a:xfrm>
            <a:off x="450108" y="1804170"/>
            <a:ext cx="871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在扇形统计图中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各部分对应的扇形圆心角的度数分别为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5403F9-EC1B-D604-92F2-CEE414618A43}"/>
              </a:ext>
            </a:extLst>
          </p:cNvPr>
          <p:cNvSpPr txBox="1"/>
          <p:nvPr/>
        </p:nvSpPr>
        <p:spPr>
          <a:xfrm>
            <a:off x="450108" y="2279658"/>
            <a:ext cx="375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313612-0F64-63E0-1862-89B48F53D3A1}"/>
              </a:ext>
            </a:extLst>
          </p:cNvPr>
          <p:cNvSpPr txBox="1"/>
          <p:nvPr/>
        </p:nvSpPr>
        <p:spPr>
          <a:xfrm>
            <a:off x="450108" y="2755146"/>
            <a:ext cx="373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026D76-427B-9564-E473-BA8B2D277FFE}"/>
              </a:ext>
            </a:extLst>
          </p:cNvPr>
          <p:cNvSpPr txBox="1"/>
          <p:nvPr/>
        </p:nvSpPr>
        <p:spPr>
          <a:xfrm>
            <a:off x="450108" y="3230634"/>
            <a:ext cx="358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1975BD-72A3-B60C-6576-ADE989001535}"/>
              </a:ext>
            </a:extLst>
          </p:cNvPr>
          <p:cNvSpPr txBox="1"/>
          <p:nvPr/>
        </p:nvSpPr>
        <p:spPr>
          <a:xfrm>
            <a:off x="450108" y="3706122"/>
            <a:ext cx="344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5A6B2F6-A238-A87F-C662-55E4582B9DEB}"/>
              </a:ext>
            </a:extLst>
          </p:cNvPr>
          <p:cNvSpPr txBox="1"/>
          <p:nvPr/>
        </p:nvSpPr>
        <p:spPr>
          <a:xfrm>
            <a:off x="450108" y="4181610"/>
            <a:ext cx="3685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画出扇形统计图如图所示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80" name="yt_shape_14780"/>
              <p:cNvSpPr txBox="1"/>
              <p:nvPr/>
            </p:nvSpPr>
            <p:spPr>
              <a:xfrm>
                <a:off x="540119" y="900000"/>
                <a:ext cx="11492915" cy="17530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1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在扇形统计图中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某部分占总体的百分率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该部分所对应的扇形圆心角的度数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e953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780" name="yt_shape_14780" descr="{&quot;rangeId&quot;:17,&quot;color&quot;:&quot;B&quot;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753044"/>
              </a:xfrm>
              <a:prstGeom prst="rect">
                <a:avLst/>
              </a:prstGeom>
              <a:blipFill>
                <a:blip r:embed="rId2"/>
                <a:stretch>
                  <a:fillRect l="-1701" t="-3136" b="-10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9" name="yt_shape_1471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某中学举办一次演讲比赛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分段统计参赛同学的成绩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5103"/>
              </a:rPr>
              <a:t>分数均为整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4720" name="yt_table_1472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0667130"/>
              </p:ext>
            </p:extLst>
          </p:nvPr>
        </p:nvGraphicFramePr>
        <p:xfrm>
          <a:off x="540000" y="201179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44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6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69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69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69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分数段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722" name="yt_shape_14722"/>
          <p:cNvSpPr txBox="1"/>
          <p:nvPr/>
        </p:nvSpPr>
        <p:spPr>
          <a:xfrm>
            <a:off x="540000" y="3415405"/>
            <a:ext cx="938718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根据表中提供的信息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参加这次演讲比赛的同学共有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已知成绩在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分的同学为优胜者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那么优胜率为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E1861F-CB38-FD4D-BCDE-471B0D3A7504}"/>
              </a:ext>
            </a:extLst>
          </p:cNvPr>
          <p:cNvSpPr txBox="1"/>
          <p:nvPr/>
        </p:nvSpPr>
        <p:spPr>
          <a:xfrm>
            <a:off x="5479189" y="384408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5F3115-32AC-B5D7-39B3-CAB849ECC841}"/>
              </a:ext>
            </a:extLst>
          </p:cNvPr>
          <p:cNvSpPr txBox="1"/>
          <p:nvPr/>
        </p:nvSpPr>
        <p:spPr>
          <a:xfrm>
            <a:off x="8679589" y="431957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5" name="yt_shape_14725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用条形统计图或折线统计图表示数据</a:t>
            </a:r>
          </a:p>
        </p:txBody>
      </p:sp>
      <p:sp>
        <p:nvSpPr>
          <p:cNvPr id="14726" name="yt_shape_1472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福建省中考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为了解学生的中长跑成绩分布情况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190d,isEnd"/>
              </a:rPr>
              <a:t>随机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名学生的中长跑成绩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画出如图所示的条形统计图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91d1,isEnd"/>
              </a:rPr>
              <a:t>根据所学的统计知识可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估计该校中长跑成绩优秀的学生人数是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727" name="yt_image_147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5870" y="2981364"/>
            <a:ext cx="3400259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835904">
            <a:extLst>
              <a:ext uri="{FF2B5EF4-FFF2-40B4-BE49-F238E27FC236}">
                <a16:creationId xmlns:a16="http://schemas.microsoft.com/office/drawing/2014/main" id="{93C7C2F5-5269-ADB7-59E2-9617A357C0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16BDD4-F732-612E-2E76-EB571C9B1D43}"/>
              </a:ext>
            </a:extLst>
          </p:cNvPr>
          <p:cNvSpPr txBox="1"/>
          <p:nvPr/>
        </p:nvSpPr>
        <p:spPr>
          <a:xfrm>
            <a:off x="5936508" y="229360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9" name="yt_shape_1472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反映了某县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年国内生产总值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的总体情况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3f14"/>
              </a:rPr>
              <a:t>请根据条形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中画出折线统计图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730" name="yt_shape_14730"/>
          <p:cNvSpPr txBox="1"/>
          <p:nvPr/>
        </p:nvSpPr>
        <p:spPr>
          <a:xfrm>
            <a:off x="2642806" y="1925295"/>
            <a:ext cx="6578724" cy="25033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900" b="0" i="0" u="none">
                <a:solidFill>
                  <a:srgbClr val="1EE3CF"/>
                </a:solidFill>
                <a:effectLst/>
                <a:latin typeface="Times New Roman" pitchFamily="127"/>
                <a:ea typeface="Times New Roman" pitchFamily="12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  </a:t>
            </a:r>
            <a:r>
              <a:rPr lang="en-US" altLang="zh-CN" sz="1400" b="0" i="0" u="none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  <a:r>
              <a:rPr lang="en-US" altLang="zh-CN" sz="12800" b="0" i="0" u="none">
                <a:solidFill>
                  <a:srgbClr val="1EE3CF"/>
                </a:solidFill>
                <a:effectLst/>
                <a:latin typeface="Times New Roman" pitchFamily="127"/>
                <a:ea typeface="Times New Roman" pitchFamily="12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</a:p>
        </p:txBody>
      </p:sp>
      <p:sp>
        <p:nvSpPr>
          <p:cNvPr id="14731" name="yt_shape_14731"/>
          <p:cNvSpPr txBox="1"/>
          <p:nvPr/>
        </p:nvSpPr>
        <p:spPr>
          <a:xfrm>
            <a:off x="540000" y="4413601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3613835984">
            <a:extLst>
              <a:ext uri="{FF2B5EF4-FFF2-40B4-BE49-F238E27FC236}">
                <a16:creationId xmlns:a16="http://schemas.microsoft.com/office/drawing/2014/main" id="{D4B2B3BC-4ACC-CFB3-89FF-CC67D5089D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806" y="1962962"/>
            <a:ext cx="4600767" cy="2403833"/>
          </a:xfrm>
          <a:prstGeom prst="rect">
            <a:avLst/>
          </a:prstGeom>
        </p:spPr>
      </p:pic>
      <p:pic>
        <p:nvPicPr>
          <p:cNvPr id="5" name="yt_shape_1723613836009">
            <a:extLst>
              <a:ext uri="{FF2B5EF4-FFF2-40B4-BE49-F238E27FC236}">
                <a16:creationId xmlns:a16="http://schemas.microsoft.com/office/drawing/2014/main" id="{35723602-D244-DC2B-3C4A-8BDC688D1A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0734" y="2173677"/>
            <a:ext cx="2106189" cy="219311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95AB59-5C8D-9FA5-28A5-CA01D9EEE46A}"/>
              </a:ext>
            </a:extLst>
          </p:cNvPr>
          <p:cNvSpPr txBox="1"/>
          <p:nvPr/>
        </p:nvSpPr>
        <p:spPr>
          <a:xfrm>
            <a:off x="449989" y="4366795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2" name="yt_shape_14732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绘制扇形统计图</a:t>
            </a:r>
          </a:p>
        </p:txBody>
      </p:sp>
      <p:sp>
        <p:nvSpPr>
          <p:cNvPr id="14733" name="yt_shape_14733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某村对全村人口进行统计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岁以下人数的扇形圆心角为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0373,isEnd"/>
              </a:rPr>
              <a:t>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岁人数的扇形的圆心角为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ad500,isEnd"/>
              </a:rPr>
              <a:t>岁以上人数的扇形的圆心角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其所占总人数的百分率约为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836070">
            <a:extLst>
              <a:ext uri="{FF2B5EF4-FFF2-40B4-BE49-F238E27FC236}">
                <a16:creationId xmlns:a16="http://schemas.microsoft.com/office/drawing/2014/main" id="{50B18ADB-236A-BA1C-ABD3-6769AB9F57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E824B0-0721-3A90-0167-F429D889347E}"/>
              </a:ext>
            </a:extLst>
          </p:cNvPr>
          <p:cNvSpPr txBox="1"/>
          <p:nvPr/>
        </p:nvSpPr>
        <p:spPr>
          <a:xfrm>
            <a:off x="1059708" y="229360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06B567-5324-3FF5-2FBD-1ADAEFD6E3B1}"/>
              </a:ext>
            </a:extLst>
          </p:cNvPr>
          <p:cNvSpPr txBox="1"/>
          <p:nvPr/>
        </p:nvSpPr>
        <p:spPr>
          <a:xfrm>
            <a:off x="6393708" y="229360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4" name="yt_shape_14734"/>
          <p:cNvSpPr txBox="1"/>
          <p:nvPr/>
        </p:nvSpPr>
        <p:spPr>
          <a:xfrm>
            <a:off x="540000" y="900000"/>
            <a:ext cx="892552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对扇形统计图中各部分所占总体的百分率理解不透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632820-194E-CE41-D16E-79019AF815D6}"/>
              </a:ext>
            </a:extLst>
          </p:cNvPr>
          <p:cNvSpPr txBox="1"/>
          <p:nvPr/>
        </p:nvSpPr>
        <p:spPr>
          <a:xfrm>
            <a:off x="449989" y="853194"/>
            <a:ext cx="901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对扇形统计图中各部分所占总体的百分率理解不透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735" name="yt_shape_14735"/>
          <p:cNvSpPr txBox="1"/>
          <p:nvPr/>
        </p:nvSpPr>
        <p:spPr>
          <a:xfrm>
            <a:off x="540120" y="1463767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两公司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d4b59"/>
              </a:rPr>
              <a:t>年上半年各项费用支出情况的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从图中你能看出哪个公司全年的广告费用支出较多吗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736" name="yt_image_14736" title="H_133.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971" y="2559086"/>
            <a:ext cx="3570057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8" name="yt_shape_14738"/>
          <p:cNvSpPr txBox="1"/>
          <p:nvPr/>
        </p:nvSpPr>
        <p:spPr>
          <a:xfrm>
            <a:off x="540120" y="429885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两公司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年上半年各项费用支出的总额不明确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33b16"/>
              </a:rPr>
              <a:t>因此不能看出哪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个公司全年的广告费用支出较多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03B0A9-42DC-8571-F40E-9AF9A04FE1EB}"/>
              </a:ext>
            </a:extLst>
          </p:cNvPr>
          <p:cNvSpPr txBox="1"/>
          <p:nvPr/>
        </p:nvSpPr>
        <p:spPr>
          <a:xfrm>
            <a:off x="450109" y="4252049"/>
            <a:ext cx="11181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两公司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年上半年各项费用支出的总额不明确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33b16"/>
              </a:rPr>
              <a:t>因此不能看出哪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C80E14-8344-F77B-EE32-95A94555AB40}"/>
              </a:ext>
            </a:extLst>
          </p:cNvPr>
          <p:cNvSpPr txBox="1"/>
          <p:nvPr/>
        </p:nvSpPr>
        <p:spPr>
          <a:xfrm>
            <a:off x="450109" y="4727537"/>
            <a:ext cx="459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个公司全年的广告费用支出较多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0" name="yt_shape_1474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39" name="yt_image_14739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42" name="yt_shape_14742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蚌埠市第六中学单元卷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乙两家超市在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dba05"/>
              </a:rPr>
              <a:t>月期间的盈利情况统计图如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44" name="yt_table_1474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954418"/>
              </p:ext>
            </p:extLst>
          </p:nvPr>
        </p:nvGraphicFramePr>
        <p:xfrm>
          <a:off x="540056" y="2441600"/>
          <a:ext cx="5892800" cy="1901952"/>
        </p:xfrm>
        <a:graphic>
          <a:graphicData uri="http://schemas.openxmlformats.org/drawingml/2006/table">
            <a:tbl>
              <a:tblPr/>
              <a:tblGrid>
                <a:gridCol w="5892800">
                  <a:extLst>
                    <a:ext uri="{9D8B030D-6E8A-4147-A177-3AD203B41FA5}">
                      <a16:colId xmlns:a16="http://schemas.microsoft.com/office/drawing/2014/main" val="10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甲超市的利润逐月减少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乙超市的利润在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月间逐月增加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月份两家超市的利润相同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乙超市在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月份的利润必超过甲超市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1"/>
                  </a:ext>
                </a:extLst>
              </a:tr>
            </a:tbl>
          </a:graphicData>
        </a:graphic>
      </p:graphicFrame>
      <p:pic>
        <p:nvPicPr>
          <p:cNvPr id="14743" name="yt_image_14743_skip" title="H_134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8316" y="2441600"/>
            <a:ext cx="3571954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659164-FED7-61B8-C1E1-0766CDEE495E}"/>
              </a:ext>
            </a:extLst>
          </p:cNvPr>
          <p:cNvSpPr txBox="1"/>
          <p:nvPr/>
        </p:nvSpPr>
        <p:spPr>
          <a:xfrm>
            <a:off x="53269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" name="yt_shape_1474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某校七年级数学兴趣小组的同学们调查了若干名家长对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初中学生带手机上学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c289,isEnd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现象的看法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整理并制作了如图所示的条形统计图与扇形统计图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bb68,isEnd"/>
              </a:rPr>
              <a:t>无所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的家长人数为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747" name="yt_image_14747" title="H_164.9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066" y="2491930"/>
            <a:ext cx="4763867" cy="209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E59EF8-95B8-ABC4-F7CE-2C2068DB02DC}"/>
              </a:ext>
            </a:extLst>
          </p:cNvPr>
          <p:cNvSpPr txBox="1"/>
          <p:nvPr/>
        </p:nvSpPr>
        <p:spPr>
          <a:xfrm>
            <a:off x="31933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9" name="yt_shape_1474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某中学开展主题为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垃圾分类知多少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的调查活动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调查问卷设置了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42d0"/>
              </a:rPr>
              <a:t>非常了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不太了解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a1005"/>
              </a:rPr>
              <a:t>要求每名学生都要选且只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能选其中一个等级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名学生的有效问卷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数据整理如下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750" name="yt_table_1475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702060"/>
              </p:ext>
            </p:extLst>
          </p:nvPr>
        </p:nvGraphicFramePr>
        <p:xfrm>
          <a:off x="540000" y="2491930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等级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非常了解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比较了解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基本了解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不太了解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人数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752" name="yt_shape_14752"/>
          <p:cNvSpPr txBox="1"/>
          <p:nvPr/>
        </p:nvSpPr>
        <p:spPr>
          <a:xfrm>
            <a:off x="540000" y="3895536"/>
            <a:ext cx="561852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771C0E2-1696-59CA-22F4-217E6ADED676}"/>
              </a:ext>
            </a:extLst>
          </p:cNvPr>
          <p:cNvSpPr txBox="1"/>
          <p:nvPr/>
        </p:nvSpPr>
        <p:spPr>
          <a:xfrm>
            <a:off x="449989" y="4324218"/>
            <a:ext cx="5744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1437</Words>
  <Application>Microsoft Office PowerPoint</Application>
  <PresentationFormat>宽屏</PresentationFormat>
  <Paragraphs>152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2024-08-15T07:08:35Z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