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8" r:id="rId6"/>
    <p:sldId id="310" r:id="rId7"/>
    <p:sldId id="312" r:id="rId8"/>
    <p:sldId id="314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37" autoAdjust="0"/>
    <p:restoredTop sz="94660"/>
  </p:normalViewPr>
  <p:slideViewPr>
    <p:cSldViewPr showGuides="1">
      <p:cViewPr varScale="1">
        <p:scale>
          <a:sx n="91" d="100"/>
          <a:sy n="91" d="100"/>
        </p:scale>
        <p:origin x="114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7" name="yt_shape_12847"/>
          <p:cNvSpPr txBox="1"/>
          <p:nvPr/>
        </p:nvSpPr>
        <p:spPr>
          <a:xfrm>
            <a:off x="3479899" y="900000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题的变式训练</a:t>
            </a:r>
          </a:p>
        </p:txBody>
      </p:sp>
      <p:sp>
        <p:nvSpPr>
          <p:cNvPr id="12848" name="yt_shape_12848"/>
          <p:cNvSpPr txBox="1"/>
          <p:nvPr/>
        </p:nvSpPr>
        <p:spPr>
          <a:xfrm>
            <a:off x="540000" y="1379303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【教材原题呈现】</a:t>
            </a:r>
          </a:p>
        </p:txBody>
      </p:sp>
      <p:sp>
        <p:nvSpPr>
          <p:cNvPr id="12849" name="yt_shape_12849"/>
          <p:cNvSpPr txBox="1"/>
          <p:nvPr/>
        </p:nvSpPr>
        <p:spPr>
          <a:xfrm>
            <a:off x="540119" y="185860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小张和小李参加周末骑行活动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两人同时从甲地出发到乙地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bdf4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小张的骑行速度比小李快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结果他比小李早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b9c5"/>
              </a:rPr>
              <a:t>乙两地间的距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不必解答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0" name="yt_shape_12850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顺流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、逆流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</a:p>
        </p:txBody>
      </p:sp>
      <p:sp>
        <p:nvSpPr>
          <p:cNvPr id="12851" name="yt_shape_12851"/>
          <p:cNvSpPr txBox="1"/>
          <p:nvPr/>
        </p:nvSpPr>
        <p:spPr>
          <a:xfrm>
            <a:off x="540119" y="1389434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一艘轮船在一条河流里航行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轮船先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码头顺流航行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83ad"/>
              </a:rPr>
              <a:t>然后逆流航行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已知这艘轮船在静水中的速度是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2280"/>
              </a:rPr>
              <a:t>水流速度是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5km/h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码头的航程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码头的航程少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e9fa"/>
              </a:rPr>
              <a:t>问这艘轮船一共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航行了多少千米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52" name="yt_shape_12852"/>
              <p:cNvSpPr txBox="1"/>
              <p:nvPr/>
            </p:nvSpPr>
            <p:spPr>
              <a:xfrm>
                <a:off x="540000" y="3292652"/>
                <a:ext cx="10712869" cy="2070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码头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码头的航程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码头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至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码头的航程为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易知轮船的顺流速度是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10km/h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逆流速度是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5km/h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52" name="yt_shape_12852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2652"/>
                <a:ext cx="10712869" cy="2070823"/>
              </a:xfrm>
              <a:prstGeom prst="rect">
                <a:avLst/>
              </a:prstGeom>
              <a:blipFill>
                <a:blip r:embed="rId2"/>
                <a:stretch>
                  <a:fillRect l="-1764" t="-2353" r="-626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54" name="yt_shape_12854"/>
          <p:cNvSpPr txBox="1"/>
          <p:nvPr/>
        </p:nvSpPr>
        <p:spPr>
          <a:xfrm>
            <a:off x="540000" y="5414263"/>
            <a:ext cx="42399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这艘轮船一共航行了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97269">
            <a:extLst>
              <a:ext uri="{FF2B5EF4-FFF2-40B4-BE49-F238E27FC236}">
                <a16:creationId xmlns:a16="http://schemas.microsoft.com/office/drawing/2014/main" id="{7C786941-0AFD-0C5C-A845-846A781A9C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7B3ED7-B729-9014-CCB5-D2765BE81D1B}"/>
              </a:ext>
            </a:extLst>
          </p:cNvPr>
          <p:cNvSpPr txBox="1"/>
          <p:nvPr/>
        </p:nvSpPr>
        <p:spPr>
          <a:xfrm>
            <a:off x="449989" y="3245846"/>
            <a:ext cx="1078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码头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码头的航程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码头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至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码头的航程为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9EA06D-255B-4951-E53E-7174A06338AD}"/>
              </a:ext>
            </a:extLst>
          </p:cNvPr>
          <p:cNvSpPr txBox="1"/>
          <p:nvPr/>
        </p:nvSpPr>
        <p:spPr>
          <a:xfrm>
            <a:off x="449989" y="3721334"/>
            <a:ext cx="6917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易知轮船的顺流速度是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10km/h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逆流速度是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5km/h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CCEFB4-61A1-BC6E-FF91-DCE48A68AB5A}"/>
                  </a:ext>
                </a:extLst>
              </p:cNvPr>
              <p:cNvSpPr txBox="1"/>
              <p:nvPr/>
            </p:nvSpPr>
            <p:spPr>
              <a:xfrm>
                <a:off x="449989" y="4196823"/>
                <a:ext cx="524859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mathAnswerShape': 1}">
                <a:extLst>
                  <a:ext uri="{FF2B5EF4-FFF2-40B4-BE49-F238E27FC236}">
                    <a16:creationId xmlns:a16="http://schemas.microsoft.com/office/drawing/2014/main" id="{F2CCEFB4-61A1-BC6E-FF91-DCE48A68AB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6823"/>
                <a:ext cx="5248592" cy="769062"/>
              </a:xfrm>
              <a:prstGeom prst="rect">
                <a:avLst/>
              </a:prstGeom>
              <a:blipFill>
                <a:blip r:embed="rId4"/>
                <a:stretch>
                  <a:fillRect l="-1858" r="-174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A5731CF-DF8D-600A-8171-87DC08277CBC}"/>
              </a:ext>
            </a:extLst>
          </p:cNvPr>
          <p:cNvSpPr txBox="1"/>
          <p:nvPr/>
        </p:nvSpPr>
        <p:spPr>
          <a:xfrm>
            <a:off x="449989" y="4872272"/>
            <a:ext cx="39218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9AF1E6-BD61-A743-014E-41E760EA309B}"/>
              </a:ext>
            </a:extLst>
          </p:cNvPr>
          <p:cNvSpPr txBox="1"/>
          <p:nvPr/>
        </p:nvSpPr>
        <p:spPr>
          <a:xfrm>
            <a:off x="449989" y="5367457"/>
            <a:ext cx="4379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这艘轮船一共航行了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5" name="yt_shape_12855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相遇问题</a:t>
            </a:r>
          </a:p>
        </p:txBody>
      </p:sp>
      <p:sp>
        <p:nvSpPr>
          <p:cNvPr id="12856" name="yt_shape_1285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乙两人骑自行车同时从相距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千米的两地相向而行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小时相遇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a0a0"/>
              </a:rPr>
              <a:t>若乙每小时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比甲少骑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求乙的速度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57" name="yt_shape_12857"/>
          <p:cNvSpPr txBox="1"/>
          <p:nvPr/>
        </p:nvSpPr>
        <p:spPr>
          <a:xfrm>
            <a:off x="540000" y="2348869"/>
            <a:ext cx="923650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设乙每小时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骑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甲每小时骑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58" name="yt_shape_12858"/>
          <p:cNvSpPr txBox="1"/>
          <p:nvPr/>
        </p:nvSpPr>
        <p:spPr>
          <a:xfrm>
            <a:off x="540000" y="3308304"/>
            <a:ext cx="1617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59" name="yt_shape_12859"/>
          <p:cNvSpPr txBox="1"/>
          <p:nvPr/>
        </p:nvSpPr>
        <p:spPr>
          <a:xfrm>
            <a:off x="540000" y="3787607"/>
            <a:ext cx="36243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97356">
            <a:extLst>
              <a:ext uri="{FF2B5EF4-FFF2-40B4-BE49-F238E27FC236}">
                <a16:creationId xmlns:a16="http://schemas.microsoft.com/office/drawing/2014/main" id="{BB3B4A3F-FAC0-162F-ECBF-E59D30881F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92D3D2-4900-8455-A9EC-F4BE53CD5BE5}"/>
              </a:ext>
            </a:extLst>
          </p:cNvPr>
          <p:cNvSpPr txBox="1"/>
          <p:nvPr/>
        </p:nvSpPr>
        <p:spPr>
          <a:xfrm>
            <a:off x="449989" y="2302063"/>
            <a:ext cx="9327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设乙每小时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骑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甲每小时骑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15D38C-B1F4-C42C-4C66-9B1BCA3E2A52}"/>
              </a:ext>
            </a:extLst>
          </p:cNvPr>
          <p:cNvSpPr txBox="1"/>
          <p:nvPr/>
        </p:nvSpPr>
        <p:spPr>
          <a:xfrm>
            <a:off x="449989" y="2777551"/>
            <a:ext cx="3536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1245E6-8957-9794-760E-6E9635E97281}"/>
              </a:ext>
            </a:extLst>
          </p:cNvPr>
          <p:cNvSpPr txBox="1"/>
          <p:nvPr/>
        </p:nvSpPr>
        <p:spPr>
          <a:xfrm>
            <a:off x="449989" y="3261498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A614BD-3172-6207-A4F5-5F3FDA0B8A17}"/>
              </a:ext>
            </a:extLst>
          </p:cNvPr>
          <p:cNvSpPr txBox="1"/>
          <p:nvPr/>
        </p:nvSpPr>
        <p:spPr>
          <a:xfrm>
            <a:off x="449989" y="3740802"/>
            <a:ext cx="3769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0" name="yt_shape_12860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追及问题</a:t>
            </a:r>
          </a:p>
        </p:txBody>
      </p:sp>
      <p:sp>
        <p:nvSpPr>
          <p:cNvPr id="12861" name="yt_shape_12861"/>
          <p:cNvSpPr txBox="1"/>
          <p:nvPr/>
        </p:nvSpPr>
        <p:spPr>
          <a:xfrm>
            <a:off x="540119" y="1389434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蚌埠第一实验学校单元卷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我国元朝朱世杰所著的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算学启蒙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c70f"/>
              </a:rPr>
              <a:t>良马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日行二百四十里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驽马日行一百五十里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驽马先行一十二日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问良马几何追及之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10e8"/>
              </a:rPr>
              <a:t>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思是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跑得快的马每天跑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跑得慢的马每天跑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慢马先跑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0682"/>
              </a:rPr>
              <a:t>快马几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天可以追上慢马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862" name="yt_shape_12862"/>
          <p:cNvSpPr txBox="1"/>
          <p:nvPr/>
        </p:nvSpPr>
        <p:spPr>
          <a:xfrm>
            <a:off x="540000" y="3292652"/>
            <a:ext cx="592630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设快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天可以追上慢马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63" name="yt_shape_12863"/>
          <p:cNvSpPr txBox="1"/>
          <p:nvPr/>
        </p:nvSpPr>
        <p:spPr>
          <a:xfrm>
            <a:off x="540000" y="4252087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快马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天可以追上慢马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97418">
            <a:extLst>
              <a:ext uri="{FF2B5EF4-FFF2-40B4-BE49-F238E27FC236}">
                <a16:creationId xmlns:a16="http://schemas.microsoft.com/office/drawing/2014/main" id="{A23B0F95-BBB4-28A8-2079-972F8E3818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159163-AE19-1B4F-9CD3-C835005A215F}"/>
              </a:ext>
            </a:extLst>
          </p:cNvPr>
          <p:cNvSpPr txBox="1"/>
          <p:nvPr/>
        </p:nvSpPr>
        <p:spPr>
          <a:xfrm>
            <a:off x="449989" y="3245846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天可以追上慢马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2DBD73-0FC6-852F-A397-5F4E3ACC507B}"/>
              </a:ext>
            </a:extLst>
          </p:cNvPr>
          <p:cNvSpPr txBox="1"/>
          <p:nvPr/>
        </p:nvSpPr>
        <p:spPr>
          <a:xfrm>
            <a:off x="449989" y="3721334"/>
            <a:ext cx="4985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C94011-51D6-9B22-AF90-C7818A9E2641}"/>
              </a:ext>
            </a:extLst>
          </p:cNvPr>
          <p:cNvSpPr txBox="1"/>
          <p:nvPr/>
        </p:nvSpPr>
        <p:spPr>
          <a:xfrm>
            <a:off x="449989" y="4205281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快马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天可以追上慢马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4" name="yt_shape_12864"/>
          <p:cNvSpPr txBox="1"/>
          <p:nvPr/>
        </p:nvSpPr>
        <p:spPr>
          <a:xfrm>
            <a:off x="540000" y="900000"/>
            <a:ext cx="375904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过桥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问题</a:t>
            </a:r>
          </a:p>
        </p:txBody>
      </p:sp>
      <p:sp>
        <p:nvSpPr>
          <p:cNvPr id="12865" name="yt_shape_12865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一列火车匀速行驶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它先用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秒的时间通过了一条长为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米的隧道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1b7b"/>
              </a:rPr>
              <a:t>即从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车头进入入口到车尾离开出口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秒的时间通过了一条长为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d63d"/>
              </a:rPr>
              <a:t>米的隧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求火车长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66" name="yt_shape_12866"/>
              <p:cNvSpPr txBox="1"/>
              <p:nvPr/>
            </p:nvSpPr>
            <p:spPr>
              <a:xfrm>
                <a:off x="540000" y="2812521"/>
                <a:ext cx="5680273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设这列火车的长度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66" name="yt_shape_12866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2521"/>
                <a:ext cx="5680273" cy="1122871"/>
              </a:xfrm>
              <a:prstGeom prst="rect">
                <a:avLst/>
              </a:prstGeom>
              <a:blipFill>
                <a:blip r:embed="rId2"/>
                <a:stretch>
                  <a:fillRect l="-3330" t="-4324" r="-2256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68" name="yt_shape_12868"/>
          <p:cNvSpPr txBox="1"/>
          <p:nvPr/>
        </p:nvSpPr>
        <p:spPr>
          <a:xfrm>
            <a:off x="540000" y="398618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火车长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97500">
            <a:extLst>
              <a:ext uri="{FF2B5EF4-FFF2-40B4-BE49-F238E27FC236}">
                <a16:creationId xmlns:a16="http://schemas.microsoft.com/office/drawing/2014/main" id="{7A4D72EF-8E19-0EBC-F114-3E7AAAE276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4BA7FD-E403-43F2-A452-116293451FE7}"/>
              </a:ext>
            </a:extLst>
          </p:cNvPr>
          <p:cNvSpPr txBox="1"/>
          <p:nvPr/>
        </p:nvSpPr>
        <p:spPr>
          <a:xfrm>
            <a:off x="449989" y="2765715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设这列火车的长度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341FF0-56A5-C615-68A4-6310025848F4}"/>
                  </a:ext>
                </a:extLst>
              </p:cNvPr>
              <p:cNvSpPr txBox="1"/>
              <p:nvPr/>
            </p:nvSpPr>
            <p:spPr>
              <a:xfrm>
                <a:off x="449989" y="3241203"/>
                <a:ext cx="58054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D9341FF0-56A5-C615-68A4-6310025848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1203"/>
                <a:ext cx="5805424" cy="730136"/>
              </a:xfrm>
              <a:prstGeom prst="rect">
                <a:avLst/>
              </a:prstGeom>
              <a:blipFill>
                <a:blip r:embed="rId4"/>
                <a:stretch>
                  <a:fillRect l="-1681" r="-157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0EF68A5-0E87-8188-6C4E-4A2195B57E32}"/>
              </a:ext>
            </a:extLst>
          </p:cNvPr>
          <p:cNvSpPr txBox="1"/>
          <p:nvPr/>
        </p:nvSpPr>
        <p:spPr>
          <a:xfrm>
            <a:off x="449989" y="3939374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火车长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9" name="yt_shape_12869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环形跑道问题</a:t>
            </a:r>
          </a:p>
        </p:txBody>
      </p:sp>
      <p:sp>
        <p:nvSpPr>
          <p:cNvPr id="12870" name="yt_shape_1287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乙两人沿运动场中一条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米长的环形跑道匀速跑步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236f"/>
              </a:rPr>
              <a:t>甲的速度是乙的速度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他们从同一地点同时出发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分钟后甲第一次追上乙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71" name="yt_shape_12871"/>
          <p:cNvSpPr txBox="1"/>
          <p:nvPr/>
        </p:nvSpPr>
        <p:spPr>
          <a:xfrm>
            <a:off x="540000" y="2348869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乙两人跑步的速度分别为多少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872" name="yt_shape_12872"/>
          <p:cNvSpPr txBox="1"/>
          <p:nvPr/>
        </p:nvSpPr>
        <p:spPr>
          <a:xfrm>
            <a:off x="540000" y="2828172"/>
            <a:ext cx="848309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设乙的速度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则甲的速度为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甲、乙两人跑步的速度分别为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597578">
            <a:extLst>
              <a:ext uri="{FF2B5EF4-FFF2-40B4-BE49-F238E27FC236}">
                <a16:creationId xmlns:a16="http://schemas.microsoft.com/office/drawing/2014/main" id="{9413E56B-6152-2DAF-FDB1-F5CC4BAD7F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E71D67-B090-AB6A-126E-928E27D5FDE7}"/>
              </a:ext>
            </a:extLst>
          </p:cNvPr>
          <p:cNvSpPr txBox="1"/>
          <p:nvPr/>
        </p:nvSpPr>
        <p:spPr>
          <a:xfrm>
            <a:off x="449989" y="2781366"/>
            <a:ext cx="8581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设乙的速度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则甲的速度为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BB4FD9-12FE-C597-E96F-A87E2353C0AE}"/>
              </a:ext>
            </a:extLst>
          </p:cNvPr>
          <p:cNvSpPr txBox="1"/>
          <p:nvPr/>
        </p:nvSpPr>
        <p:spPr>
          <a:xfrm>
            <a:off x="449989" y="3256854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F1764B-84F5-FA1F-63EE-724FCEB8B01F}"/>
              </a:ext>
            </a:extLst>
          </p:cNvPr>
          <p:cNvSpPr txBox="1"/>
          <p:nvPr/>
        </p:nvSpPr>
        <p:spPr>
          <a:xfrm>
            <a:off x="449989" y="3732342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B3B3D7-5919-6B76-D725-2A4E5EAB263E}"/>
              </a:ext>
            </a:extLst>
          </p:cNvPr>
          <p:cNvSpPr txBox="1"/>
          <p:nvPr/>
        </p:nvSpPr>
        <p:spPr>
          <a:xfrm>
            <a:off x="449989" y="4207830"/>
            <a:ext cx="491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667426-356F-3C8F-EE6D-5F275C2F3DE9}"/>
              </a:ext>
            </a:extLst>
          </p:cNvPr>
          <p:cNvSpPr txBox="1"/>
          <p:nvPr/>
        </p:nvSpPr>
        <p:spPr>
          <a:xfrm>
            <a:off x="449989" y="4683318"/>
            <a:ext cx="8120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甲、乙两人跑步的速度分别为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3" name="yt_shape_1287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乙两人从同一地点起跑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同时背向而行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c30b"/>
              </a:rPr>
              <a:t>经过多少时间两人恰好第五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次相遇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分钟两人恰好第五次相遇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依题意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分钟两人恰好第五次相遇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E77DCA-B1B9-EC71-B44B-A350433D3AC7}"/>
              </a:ext>
            </a:extLst>
          </p:cNvPr>
          <p:cNvSpPr txBox="1"/>
          <p:nvPr/>
        </p:nvSpPr>
        <p:spPr>
          <a:xfrm>
            <a:off x="450108" y="1804170"/>
            <a:ext cx="620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分钟两人恰好第五次相遇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214F7D-E1DC-2E5D-FA18-708AF66C9228}"/>
              </a:ext>
            </a:extLst>
          </p:cNvPr>
          <p:cNvSpPr txBox="1"/>
          <p:nvPr/>
        </p:nvSpPr>
        <p:spPr>
          <a:xfrm>
            <a:off x="450108" y="2279658"/>
            <a:ext cx="673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BB0336-6E2C-A137-8E3C-EDC5CC3F3C6A}"/>
              </a:ext>
            </a:extLst>
          </p:cNvPr>
          <p:cNvSpPr txBox="1"/>
          <p:nvPr/>
        </p:nvSpPr>
        <p:spPr>
          <a:xfrm>
            <a:off x="450108" y="2755146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分钟两人恰好第五次相遇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1248</Words>
  <Application>Microsoft Office PowerPoint</Application>
  <PresentationFormat>宽屏</PresentationFormat>
  <Paragraphs>66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7</cp:revision>
  <dcterms:created xsi:type="dcterms:W3CDTF">2024-08-14T05:26:56Z</dcterms:created>
  <dcterms:modified xsi:type="dcterms:W3CDTF">2024-08-15T06:31:23Z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