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3" r:id="rId5"/>
    <p:sldId id="315" r:id="rId6"/>
    <p:sldId id="317" r:id="rId7"/>
    <p:sldId id="321" r:id="rId8"/>
    <p:sldId id="32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36" autoAdjust="0"/>
    <p:restoredTop sz="94660"/>
  </p:normalViewPr>
  <p:slideViewPr>
    <p:cSldViewPr showGuides="1">
      <p:cViewPr varScale="1">
        <p:scale>
          <a:sx n="90" d="100"/>
          <a:sy n="90" d="100"/>
        </p:scale>
        <p:origin x="120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6" name="yt_shape_1022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25" name="yt_image_1022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8" name="yt_shape_10228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相反数的概念</a:t>
            </a:r>
          </a:p>
        </p:txBody>
      </p:sp>
      <p:sp>
        <p:nvSpPr>
          <p:cNvPr id="10229" name="yt_shape_10229"/>
          <p:cNvSpPr txBox="1"/>
          <p:nvPr/>
        </p:nvSpPr>
        <p:spPr>
          <a:xfrm>
            <a:off x="540000" y="1971599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30" name="yt_table_10230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6219454"/>
                  </p:ext>
                </p:extLst>
              </p:nvPr>
            </p:nvGraphicFramePr>
            <p:xfrm>
              <a:off x="540056" y="2450902"/>
              <a:ext cx="8124191" cy="63576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30" name="yt_table_10230" descr="{&quot;rangeId&quot;:2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6219454"/>
                  </p:ext>
                </p:extLst>
              </p:nvPr>
            </p:nvGraphicFramePr>
            <p:xfrm>
              <a:off x="540056" y="2450902"/>
              <a:ext cx="8124191" cy="63576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44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4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4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47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31" name="yt_shape_10231"/>
          <p:cNvSpPr txBox="1"/>
          <p:nvPr/>
        </p:nvSpPr>
        <p:spPr>
          <a:xfrm>
            <a:off x="540000" y="3137311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32" name="yt_table_10232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5928910"/>
                  </p:ext>
                </p:extLst>
              </p:nvPr>
            </p:nvGraphicFramePr>
            <p:xfrm>
              <a:off x="540056" y="3616614"/>
              <a:ext cx="7233286" cy="105937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2709863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232" name="yt_table_10232" descr="{&quot;rangeId&quot;:3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5928910"/>
                  </p:ext>
                </p:extLst>
              </p:nvPr>
            </p:nvGraphicFramePr>
            <p:xfrm>
              <a:off x="540056" y="3616614"/>
              <a:ext cx="7233286" cy="105937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048"/>
                        </a:ext>
                      </a:extLst>
                    </a:gridCol>
                    <a:gridCol w="2709863">
                      <a:extLst>
                        <a:ext uri="{9D8B030D-6E8A-4147-A177-3AD203B41FA5}">
                          <a16:colId xmlns:a16="http://schemas.microsoft.com/office/drawing/2014/main" val="1004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6966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33" name="yt_shape_10233"/>
              <p:cNvSpPr txBox="1"/>
              <p:nvPr/>
            </p:nvSpPr>
            <p:spPr>
              <a:xfrm>
                <a:off x="540000" y="4726539"/>
                <a:ext cx="1092125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写出下列各数的相反数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233" name="yt_shape_10233" descr="{&quot;rangeId&quot;: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6539"/>
                <a:ext cx="10921259" cy="638893"/>
              </a:xfrm>
              <a:prstGeom prst="rect">
                <a:avLst/>
              </a:prstGeom>
              <a:blipFill>
                <a:blip r:embed="rId5"/>
                <a:stretch>
                  <a:fillRect l="-1731" r="-72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35" name="yt_shape_10235"/>
              <p:cNvSpPr txBox="1"/>
              <p:nvPr/>
            </p:nvSpPr>
            <p:spPr>
              <a:xfrm>
                <a:off x="540000" y="5416220"/>
                <a:ext cx="761266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各数的相反数依次为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235" name="yt_shape_10235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16220"/>
                <a:ext cx="7612661" cy="638893"/>
              </a:xfrm>
              <a:prstGeom prst="rect">
                <a:avLst/>
              </a:prstGeom>
              <a:blipFill>
                <a:blip r:embed="rId6"/>
                <a:stretch>
                  <a:fillRect l="-2484" r="-152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292633">
            <a:extLst>
              <a:ext uri="{FF2B5EF4-FFF2-40B4-BE49-F238E27FC236}">
                <a16:creationId xmlns:a16="http://schemas.microsoft.com/office/drawing/2014/main" id="{57680722-D9D6-DDDE-7495-B9533EB382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4E0006-E263-2599-22BD-97A239F1DA24}"/>
              </a:ext>
            </a:extLst>
          </p:cNvPr>
          <p:cNvSpPr txBox="1"/>
          <p:nvPr/>
        </p:nvSpPr>
        <p:spPr>
          <a:xfrm>
            <a:off x="5250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98F190-A530-B66A-FEF8-13094136230E}"/>
              </a:ext>
            </a:extLst>
          </p:cNvPr>
          <p:cNvSpPr txBox="1"/>
          <p:nvPr/>
        </p:nvSpPr>
        <p:spPr>
          <a:xfrm>
            <a:off x="5707789" y="30905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AC7017-9668-4862-BA06-7488FBFD21DC}"/>
                  </a:ext>
                </a:extLst>
              </p:cNvPr>
              <p:cNvSpPr txBox="1"/>
              <p:nvPr/>
            </p:nvSpPr>
            <p:spPr>
              <a:xfrm>
                <a:off x="449989" y="5369415"/>
                <a:ext cx="77191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各数的相反数依次为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1FAC7017-9668-4862-BA06-7488FBFD2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9415"/>
                <a:ext cx="7719123" cy="726326"/>
              </a:xfrm>
              <a:prstGeom prst="rect">
                <a:avLst/>
              </a:prstGeom>
              <a:blipFill>
                <a:blip r:embed="rId8"/>
                <a:stretch>
                  <a:fillRect l="-1264" r="-126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7" name="yt_shape_10237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38" name="yt_shape_10238"/>
              <p:cNvSpPr txBox="1"/>
              <p:nvPr/>
            </p:nvSpPr>
            <p:spPr>
              <a:xfrm>
                <a:off x="540000" y="1389434"/>
                <a:ext cx="820256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年湖南省改编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38" name="yt_shape_1023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202566" cy="639855"/>
              </a:xfrm>
              <a:prstGeom prst="rect">
                <a:avLst/>
              </a:prstGeom>
              <a:blipFill>
                <a:blip r:embed="rId2"/>
                <a:stretch>
                  <a:fillRect l="-2305" r="-12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40" name="yt_table_10240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6497901"/>
                  </p:ext>
                </p:extLst>
              </p:nvPr>
            </p:nvGraphicFramePr>
            <p:xfrm>
              <a:off x="540056" y="2080077"/>
              <a:ext cx="8133716" cy="634048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40" name="yt_table_10240" descr="{&quot;rangeId&quot;:6,&quot;type&quot;:&quot;Option&quot;}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6497901"/>
                  </p:ext>
                </p:extLst>
              </p:nvPr>
            </p:nvGraphicFramePr>
            <p:xfrm>
              <a:off x="540056" y="2080077"/>
              <a:ext cx="8133716" cy="634048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05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5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52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53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90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85" r="-19292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9403" r="-6268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7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41" name="yt_shape_10241"/>
          <p:cNvSpPr txBox="1"/>
          <p:nvPr/>
        </p:nvSpPr>
        <p:spPr>
          <a:xfrm>
            <a:off x="540119" y="27647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242" name="yt_shape_10242"/>
          <p:cNvSpPr txBox="1"/>
          <p:nvPr/>
        </p:nvSpPr>
        <p:spPr>
          <a:xfrm>
            <a:off x="540000" y="3724208"/>
            <a:ext cx="66827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243" name="yt_shape_10243"/>
          <p:cNvSpPr txBox="1"/>
          <p:nvPr/>
        </p:nvSpPr>
        <p:spPr>
          <a:xfrm>
            <a:off x="540000" y="4203511"/>
            <a:ext cx="60737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244" name="yt_shape_10244"/>
          <p:cNvSpPr txBox="1"/>
          <p:nvPr/>
        </p:nvSpPr>
        <p:spPr>
          <a:xfrm>
            <a:off x="540000" y="4682814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45" name="yt_shape_10245"/>
              <p:cNvSpPr txBox="1"/>
              <p:nvPr/>
            </p:nvSpPr>
            <p:spPr>
              <a:xfrm>
                <a:off x="540000" y="5162117"/>
                <a:ext cx="607377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45" name="yt_shape_10245" descr="{&quot;rangeId&quot;: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2117"/>
                <a:ext cx="6073779" cy="639855"/>
              </a:xfrm>
              <a:prstGeom prst="rect">
                <a:avLst/>
              </a:prstGeom>
              <a:blipFill>
                <a:blip r:embed="rId4"/>
                <a:stretch>
                  <a:fillRect l="-3112" r="-21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47" name="yt_shape_10247"/>
              <p:cNvSpPr txBox="1"/>
              <p:nvPr/>
            </p:nvSpPr>
            <p:spPr>
              <a:xfrm>
                <a:off x="540000" y="5852760"/>
                <a:ext cx="561211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47" name="yt_shape_10247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52760"/>
                <a:ext cx="5612114" cy="639855"/>
              </a:xfrm>
              <a:prstGeom prst="rect">
                <a:avLst/>
              </a:prstGeom>
              <a:blipFill>
                <a:blip r:embed="rId5"/>
                <a:stretch>
                  <a:fillRect l="-3370" r="-239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292705">
            <a:extLst>
              <a:ext uri="{FF2B5EF4-FFF2-40B4-BE49-F238E27FC236}">
                <a16:creationId xmlns:a16="http://schemas.microsoft.com/office/drawing/2014/main" id="{5C221D8D-C56E-4BE0-4D79-7B9E6F0122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0308E9-3F11-84F1-08D4-BE531B1870DF}"/>
              </a:ext>
            </a:extLst>
          </p:cNvPr>
          <p:cNvSpPr txBox="1"/>
          <p:nvPr/>
        </p:nvSpPr>
        <p:spPr>
          <a:xfrm>
            <a:off x="7760426" y="1342628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CDC8A0-AF6C-C5AA-644A-9E69D5AC4C4E}"/>
              </a:ext>
            </a:extLst>
          </p:cNvPr>
          <p:cNvSpPr txBox="1"/>
          <p:nvPr/>
        </p:nvSpPr>
        <p:spPr>
          <a:xfrm>
            <a:off x="3117108" y="2717967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7F3E99-9ED7-8CED-19DE-2DB32DA456BB}"/>
              </a:ext>
            </a:extLst>
          </p:cNvPr>
          <p:cNvSpPr txBox="1"/>
          <p:nvPr/>
        </p:nvSpPr>
        <p:spPr>
          <a:xfrm>
            <a:off x="7384307" y="271796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1134BE-C517-BDA2-E2E2-E43FA94557BD}"/>
              </a:ext>
            </a:extLst>
          </p:cNvPr>
          <p:cNvSpPr txBox="1"/>
          <p:nvPr/>
        </p:nvSpPr>
        <p:spPr>
          <a:xfrm>
            <a:off x="10737107" y="2717967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e4029"/>
              </a:rPr>
              <a:t>的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85AB2B-CD8E-1CB0-B106-A9EDA1A0D814}"/>
              </a:ext>
            </a:extLst>
          </p:cNvPr>
          <p:cNvSpPr txBox="1"/>
          <p:nvPr/>
        </p:nvSpPr>
        <p:spPr>
          <a:xfrm>
            <a:off x="450108" y="319345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482217-7B20-12FB-0096-08A40129D2E0}"/>
              </a:ext>
            </a:extLst>
          </p:cNvPr>
          <p:cNvSpPr txBox="1"/>
          <p:nvPr/>
        </p:nvSpPr>
        <p:spPr>
          <a:xfrm>
            <a:off x="4260108" y="319345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99B61E-8365-463B-AC7A-A14B6932FE6C}"/>
              </a:ext>
            </a:extLst>
          </p:cNvPr>
          <p:cNvSpPr txBox="1"/>
          <p:nvPr/>
        </p:nvSpPr>
        <p:spPr>
          <a:xfrm>
            <a:off x="449989" y="4636008"/>
            <a:ext cx="233364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478B48-5F04-5096-8B17-DC6BCAE0DD35}"/>
              </a:ext>
            </a:extLst>
          </p:cNvPr>
          <p:cNvSpPr txBox="1"/>
          <p:nvPr/>
        </p:nvSpPr>
        <p:spPr>
          <a:xfrm>
            <a:off x="449989" y="5805264"/>
            <a:ext cx="2667119" cy="6398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A5B2E0-64EB-4F98-52BA-1CE1E7371030}"/>
              </a:ext>
            </a:extLst>
          </p:cNvPr>
          <p:cNvSpPr txBox="1"/>
          <p:nvPr/>
        </p:nvSpPr>
        <p:spPr>
          <a:xfrm>
            <a:off x="4209954" y="4629095"/>
            <a:ext cx="1877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65295AC-D666-1F85-7F18-89DFF566CF0A}"/>
                  </a:ext>
                </a:extLst>
              </p:cNvPr>
              <p:cNvSpPr txBox="1"/>
              <p:nvPr/>
            </p:nvSpPr>
            <p:spPr>
              <a:xfrm>
                <a:off x="4157121" y="5810098"/>
                <a:ext cx="2129455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65295AC-D666-1F85-7F18-89DFF566C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7121" y="5810098"/>
                <a:ext cx="2129455" cy="727279"/>
              </a:xfrm>
              <a:prstGeom prst="rect">
                <a:avLst/>
              </a:prstGeom>
              <a:blipFill>
                <a:blip r:embed="rId7"/>
                <a:stretch>
                  <a:fillRect l="-4585" r="-2292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yt_shape_10249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对相反数的概念理解不清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3537D9-8EB1-6597-3B29-0AC2B11FA4AA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对相反数的概念理解不清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50" name="yt_shape_10250"/>
          <p:cNvSpPr txBox="1"/>
          <p:nvPr/>
        </p:nvSpPr>
        <p:spPr>
          <a:xfrm>
            <a:off x="540000" y="1402215"/>
            <a:ext cx="650178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E557CB-B81A-C5A0-7B8C-6B57C5CEAE50}"/>
              </a:ext>
            </a:extLst>
          </p:cNvPr>
          <p:cNvSpPr txBox="1"/>
          <p:nvPr/>
        </p:nvSpPr>
        <p:spPr>
          <a:xfrm>
            <a:off x="3259864" y="1355409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E4D9F6-E5EE-EE26-6040-7E9F05B6B5A1}"/>
              </a:ext>
            </a:extLst>
          </p:cNvPr>
          <p:cNvSpPr txBox="1"/>
          <p:nvPr/>
        </p:nvSpPr>
        <p:spPr>
          <a:xfrm>
            <a:off x="5974489" y="183089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yt_shape_1025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52" name="yt_image_1025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55" name="yt_shape_10255"/>
              <p:cNvSpPr txBox="1"/>
              <p:nvPr/>
            </p:nvSpPr>
            <p:spPr>
              <a:xfrm>
                <a:off x="540119" y="148216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天长市十八集中学单元卷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aea5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255" name="yt_shape_1025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57" name="yt_table_10257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2646757"/>
                  </p:ext>
                </p:extLst>
              </p:nvPr>
            </p:nvGraphicFramePr>
            <p:xfrm>
              <a:off x="540056" y="2639474"/>
              <a:ext cx="8124192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257" name="yt_table_10257" descr="{&quot;rangeId&quot;:11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2646757"/>
                  </p:ext>
                </p:extLst>
              </p:nvPr>
            </p:nvGraphicFramePr>
            <p:xfrm>
              <a:off x="540056" y="2639474"/>
              <a:ext cx="8124192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9005" r="-1328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35988" r="-5752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D06BEF-E1C0-9F88-BB63-D695A0DE617C}"/>
              </a:ext>
            </a:extLst>
          </p:cNvPr>
          <p:cNvSpPr txBox="1"/>
          <p:nvPr/>
        </p:nvSpPr>
        <p:spPr>
          <a:xfrm>
            <a:off x="1059708" y="21068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8" name="yt_shape_10258"/>
          <p:cNvSpPr txBox="1"/>
          <p:nvPr/>
        </p:nvSpPr>
        <p:spPr>
          <a:xfrm>
            <a:off x="540000" y="900000"/>
            <a:ext cx="1015502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四个点在一条没有标明原点的数轴上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请在数轴上表示出原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62" name="yt_image_10262" title="H_25.07889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5964" y="2969576"/>
            <a:ext cx="3900070" cy="31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4" name="yt_shape_10264"/>
          <p:cNvSpPr txBox="1"/>
          <p:nvPr/>
        </p:nvSpPr>
        <p:spPr>
          <a:xfrm>
            <a:off x="540000" y="3338795"/>
            <a:ext cx="6597960" cy="12484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中间的点的位置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3078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265" name="yt_image_10265" title="H_20.58141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40958" y="4436373"/>
            <a:ext cx="3959155" cy="26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040A6F-A38F-BDE0-FED3-E7757BD6F80A}"/>
              </a:ext>
            </a:extLst>
          </p:cNvPr>
          <p:cNvSpPr txBox="1"/>
          <p:nvPr/>
        </p:nvSpPr>
        <p:spPr>
          <a:xfrm>
            <a:off x="7582626" y="1328682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297359-6B70-9CCA-7233-4ADC8631F280}"/>
              </a:ext>
            </a:extLst>
          </p:cNvPr>
          <p:cNvSpPr txBox="1"/>
          <p:nvPr/>
        </p:nvSpPr>
        <p:spPr>
          <a:xfrm>
            <a:off x="7600089" y="1804170"/>
            <a:ext cx="108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F996E5-8235-2E90-79DC-1426C709CEC6}"/>
              </a:ext>
            </a:extLst>
          </p:cNvPr>
          <p:cNvSpPr txBox="1"/>
          <p:nvPr/>
        </p:nvSpPr>
        <p:spPr>
          <a:xfrm>
            <a:off x="449989" y="3291989"/>
            <a:ext cx="6714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中间的点的位置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0D6A94-A1F2-CC42-62F3-C73E8D3357A0}"/>
              </a:ext>
            </a:extLst>
          </p:cNvPr>
          <p:cNvSpPr txBox="1"/>
          <p:nvPr/>
        </p:nvSpPr>
        <p:spPr>
          <a:xfrm>
            <a:off x="449989" y="376747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2" name="yt_shape_10272"/>
          <p:cNvSpPr txBox="1"/>
          <p:nvPr/>
        </p:nvSpPr>
        <p:spPr>
          <a:xfrm>
            <a:off x="540000" y="2438895"/>
            <a:ext cx="420628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ED34D4-99E2-42F3-E877-EDB77637D776}"/>
              </a:ext>
            </a:extLst>
          </p:cNvPr>
          <p:cNvSpPr txBox="1"/>
          <p:nvPr/>
        </p:nvSpPr>
        <p:spPr>
          <a:xfrm>
            <a:off x="3243989" y="239208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215965-62C3-9B98-36D7-05BF8C940C4E}"/>
              </a:ext>
            </a:extLst>
          </p:cNvPr>
          <p:cNvSpPr txBox="1"/>
          <p:nvPr/>
        </p:nvSpPr>
        <p:spPr>
          <a:xfrm>
            <a:off x="3548789" y="286757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3294A1-8F5E-AD3A-F6E6-6FB37C8D4B0F}"/>
              </a:ext>
            </a:extLst>
          </p:cNvPr>
          <p:cNvSpPr txBox="1"/>
          <p:nvPr/>
        </p:nvSpPr>
        <p:spPr>
          <a:xfrm>
            <a:off x="3840889" y="33430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268" name="yt_shape_10268"/>
              <p:cNvSpPr txBox="1"/>
              <p:nvPr/>
            </p:nvSpPr>
            <p:spPr>
              <a:xfrm>
                <a:off x="540000" y="803478"/>
                <a:ext cx="7001917" cy="16020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【注重规律探究】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并回答问题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0268" name="yt_shape_10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03478"/>
                <a:ext cx="7001917" cy="1602042"/>
              </a:xfrm>
              <a:prstGeom prst="rect">
                <a:avLst/>
              </a:prstGeom>
              <a:blipFill>
                <a:blip r:embed="rId2"/>
                <a:stretch>
                  <a:fillRect l="-2700" t="-3422" r="-1655" b="-3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BA52F9B-86AA-B628-833C-B1957820C0CE}"/>
              </a:ext>
            </a:extLst>
          </p:cNvPr>
          <p:cNvSpPr txBox="1"/>
          <p:nvPr/>
        </p:nvSpPr>
        <p:spPr>
          <a:xfrm>
            <a:off x="2735989" y="123216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8005C2-538B-7031-08EB-2FD101F78011}"/>
                  </a:ext>
                </a:extLst>
              </p:cNvPr>
              <p:cNvSpPr txBox="1"/>
              <p:nvPr/>
            </p:nvSpPr>
            <p:spPr>
              <a:xfrm>
                <a:off x="2807427" y="1707648"/>
                <a:ext cx="10135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8005C2-538B-7031-08EB-2FD101F780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7427" y="1707648"/>
                <a:ext cx="1013524" cy="729184"/>
              </a:xfrm>
              <a:prstGeom prst="rect">
                <a:avLst/>
              </a:prstGeom>
              <a:blipFill>
                <a:blip r:embed="rId3"/>
                <a:stretch>
                  <a:fillRect l="-9639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B2723777-5248-78D5-5901-8149BA8BAE6C}"/>
              </a:ext>
            </a:extLst>
          </p:cNvPr>
          <p:cNvCxnSpPr/>
          <p:nvPr/>
        </p:nvCxnSpPr>
        <p:spPr>
          <a:xfrm>
            <a:off x="2592638" y="2409076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5" name="yt_shape_10275"/>
          <p:cNvSpPr txBox="1"/>
          <p:nvPr/>
        </p:nvSpPr>
        <p:spPr>
          <a:xfrm>
            <a:off x="540119" y="900000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化简后结果是多少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化简后结果是多少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你能总结出什么规律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在一个数的前面有偶数个负号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化简结果是它本身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9b828"/>
              </a:rPr>
              <a:t>在一个数的前面有奇数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化简结果是它的相反数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470A8C-2A22-8FF8-294A-746C992A4860}"/>
              </a:ext>
            </a:extLst>
          </p:cNvPr>
          <p:cNvSpPr txBox="1"/>
          <p:nvPr/>
        </p:nvSpPr>
        <p:spPr>
          <a:xfrm>
            <a:off x="450108" y="180417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化简后结果是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D946D8-00AC-E25C-13DA-738EE982ACDC}"/>
              </a:ext>
            </a:extLst>
          </p:cNvPr>
          <p:cNvSpPr txBox="1"/>
          <p:nvPr/>
        </p:nvSpPr>
        <p:spPr>
          <a:xfrm>
            <a:off x="450108" y="275514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化简后结果是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FAB465-5DEB-452D-200F-B9BB9A7CFA3F}"/>
              </a:ext>
            </a:extLst>
          </p:cNvPr>
          <p:cNvSpPr txBox="1"/>
          <p:nvPr/>
        </p:nvSpPr>
        <p:spPr>
          <a:xfrm>
            <a:off x="450108" y="323063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在一个数的前面有偶数个负号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化简结果是它本身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9b828"/>
              </a:rPr>
              <a:t>在一个数的前面有奇数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74F49A-48E0-09D3-02A0-709C2EE7A8D6}"/>
              </a:ext>
            </a:extLst>
          </p:cNvPr>
          <p:cNvSpPr txBox="1"/>
          <p:nvPr/>
        </p:nvSpPr>
        <p:spPr>
          <a:xfrm>
            <a:off x="450108" y="3706122"/>
            <a:ext cx="459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化简结果是它的相反数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930</Words>
  <Application>Microsoft Office PowerPoint</Application>
  <PresentationFormat>宽屏</PresentationFormat>
  <Paragraphs>89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2024-08-15T05:46:45Z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