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22" r:id="rId8"/>
    <p:sldId id="310" r:id="rId9"/>
    <p:sldId id="312" r:id="rId10"/>
    <p:sldId id="313" r:id="rId11"/>
    <p:sldId id="317" r:id="rId12"/>
    <p:sldId id="324" r:id="rId13"/>
    <p:sldId id="318" r:id="rId14"/>
    <p:sldId id="325" r:id="rId15"/>
    <p:sldId id="319" r:id="rId16"/>
    <p:sldId id="321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12" autoAdjust="0"/>
    <p:restoredTop sz="94660"/>
  </p:normalViewPr>
  <p:slideViewPr>
    <p:cSldViewPr showGuides="1">
      <p:cViewPr varScale="1">
        <p:scale>
          <a:sx n="86" d="100"/>
          <a:sy n="86" d="100"/>
        </p:scale>
        <p:origin x="126" y="57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1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3" name="yt_shape_1058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82" name="yt_image_10582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85" name="yt_shape_10585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有理数的加法运算律</a:t>
            </a:r>
          </a:p>
        </p:txBody>
      </p:sp>
      <p:sp>
        <p:nvSpPr>
          <p:cNvPr id="10586" name="yt_shape_10586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2521"/>
              </a:rPr>
              <a:t>是应用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87" name="yt_table_1058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150519"/>
              </p:ext>
            </p:extLst>
          </p:nvPr>
        </p:nvGraphicFramePr>
        <p:xfrm>
          <a:off x="540056" y="2931034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加法的交换律与结合律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8"/>
                  </a:ext>
                </a:extLst>
              </a:tr>
            </a:tbl>
          </a:graphicData>
        </a:graphic>
      </p:graphicFrame>
      <p:pic>
        <p:nvPicPr>
          <p:cNvPr id="3" name="yt_shape_1723613330971">
            <a:extLst>
              <a:ext uri="{FF2B5EF4-FFF2-40B4-BE49-F238E27FC236}">
                <a16:creationId xmlns:a16="http://schemas.microsoft.com/office/drawing/2014/main" id="{A46F1BBF-B0ED-E2C2-7590-DD0B76A7DD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C4898E-1D68-0BF9-47ED-E9F2636D7F1C}"/>
              </a:ext>
            </a:extLst>
          </p:cNvPr>
          <p:cNvSpPr txBox="1"/>
          <p:nvPr/>
        </p:nvSpPr>
        <p:spPr>
          <a:xfrm>
            <a:off x="1364508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38" name="yt_shape_10638"/>
              <p:cNvSpPr txBox="1"/>
              <p:nvPr/>
            </p:nvSpPr>
            <p:spPr>
              <a:xfrm>
                <a:off x="540000" y="900000"/>
                <a:ext cx="8892819" cy="23049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用适当的方法计算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＋［（＋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638" name="yt_shape_10638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92819" cy="2304926"/>
              </a:xfrm>
              <a:prstGeom prst="rect">
                <a:avLst/>
              </a:prstGeom>
              <a:blipFill>
                <a:blip r:embed="rId2"/>
                <a:stretch>
                  <a:fillRect l="-2126" t="-2381" r="-1097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6CA0EC7-6586-FCE7-7F12-18049837E742}"/>
                  </a:ext>
                </a:extLst>
              </p:cNvPr>
              <p:cNvSpPr txBox="1"/>
              <p:nvPr/>
            </p:nvSpPr>
            <p:spPr>
              <a:xfrm>
                <a:off x="449989" y="2003370"/>
                <a:ext cx="8986901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＋［（＋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06CA0EC7-6586-FCE7-7F12-18049837E7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370"/>
                <a:ext cx="8986901" cy="801700"/>
              </a:xfrm>
              <a:prstGeom prst="rect">
                <a:avLst/>
              </a:prstGeom>
              <a:blipFill>
                <a:blip r:embed="rId3"/>
                <a:stretch>
                  <a:fillRect l="-1085" r="-1018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50A1BD3-E749-6EB1-20A6-0C2F82D1A34E}"/>
              </a:ext>
            </a:extLst>
          </p:cNvPr>
          <p:cNvSpPr txBox="1"/>
          <p:nvPr/>
        </p:nvSpPr>
        <p:spPr>
          <a:xfrm>
            <a:off x="449989" y="27114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43" name="yt_shape_10643"/>
              <p:cNvSpPr txBox="1"/>
              <p:nvPr/>
            </p:nvSpPr>
            <p:spPr>
              <a:xfrm>
                <a:off x="540119" y="900000"/>
                <a:ext cx="11492915" cy="33673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＝［（－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）］＋［（＋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）］＋［（－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2_91a73"/>
                  </a:rPr>
                  <a:t>）＋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643" name="yt_shape_10643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367332"/>
              </a:xfrm>
              <a:prstGeom prst="rect">
                <a:avLst/>
              </a:prstGeom>
              <a:blipFill>
                <a:blip r:embed="rId2"/>
                <a:stretch>
                  <a:fillRect l="-1645" b="-1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38DBC2C-B90E-D97A-AF59-06D3F2C21DB3}"/>
                  </a:ext>
                </a:extLst>
              </p:cNvPr>
              <p:cNvSpPr txBox="1"/>
              <p:nvPr/>
            </p:nvSpPr>
            <p:spPr>
              <a:xfrm>
                <a:off x="450108" y="1528644"/>
                <a:ext cx="113576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＝［（－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）］＋［（＋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）］＋［（－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2_91a73"/>
                  </a:rPr>
                  <a:t>）＋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338DBC2C-B90E-D97A-AF59-06D3F2C21D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528644"/>
                <a:ext cx="11357611" cy="769061"/>
              </a:xfrm>
              <a:prstGeom prst="rect">
                <a:avLst/>
              </a:prstGeom>
              <a:blipFill>
                <a:blip r:embed="rId3"/>
                <a:stretch>
                  <a:fillRect l="-859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ACB6660-735E-C2F6-7CA9-621A4E43B582}"/>
                  </a:ext>
                </a:extLst>
              </p:cNvPr>
              <p:cNvSpPr txBox="1"/>
              <p:nvPr/>
            </p:nvSpPr>
            <p:spPr>
              <a:xfrm>
                <a:off x="450108" y="2204093"/>
                <a:ext cx="17755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1ACB6660-735E-C2F6-7CA9-621A4E43B5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04093"/>
                <a:ext cx="1775523" cy="767474"/>
              </a:xfrm>
              <a:prstGeom prst="rect">
                <a:avLst/>
              </a:prstGeom>
              <a:blipFill>
                <a:blip r:embed="rId4"/>
                <a:stretch>
                  <a:fillRect l="-5498" r="-549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7E36C1A-28A8-475A-6781-BD0AF4067994}"/>
                  </a:ext>
                </a:extLst>
              </p:cNvPr>
              <p:cNvSpPr txBox="1"/>
              <p:nvPr/>
            </p:nvSpPr>
            <p:spPr>
              <a:xfrm>
                <a:off x="450108" y="2877955"/>
                <a:ext cx="34519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24}">
                <a:extLst>
                  <a:ext uri="{FF2B5EF4-FFF2-40B4-BE49-F238E27FC236}">
                    <a16:creationId xmlns:a16="http://schemas.microsoft.com/office/drawing/2014/main" id="{57E36C1A-28A8-475A-6781-BD0AF40679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77955"/>
                <a:ext cx="3451923" cy="768046"/>
              </a:xfrm>
              <a:prstGeom prst="rect">
                <a:avLst/>
              </a:prstGeom>
              <a:blipFill>
                <a:blip r:embed="rId5"/>
                <a:stretch>
                  <a:fillRect l="-2827" r="-282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78ECCFA-98BF-6116-7970-6A49A7BE7887}"/>
                  </a:ext>
                </a:extLst>
              </p:cNvPr>
              <p:cNvSpPr txBox="1"/>
              <p:nvPr/>
            </p:nvSpPr>
            <p:spPr>
              <a:xfrm>
                <a:off x="450108" y="3552389"/>
                <a:ext cx="1165924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4}">
                <a:extLst>
                  <a:ext uri="{FF2B5EF4-FFF2-40B4-BE49-F238E27FC236}">
                    <a16:creationId xmlns:a16="http://schemas.microsoft.com/office/drawing/2014/main" id="{E78ECCFA-98BF-6116-7970-6A49A7BE78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52389"/>
                <a:ext cx="1165924" cy="729183"/>
              </a:xfrm>
              <a:prstGeom prst="rect">
                <a:avLst/>
              </a:prstGeom>
              <a:blipFill>
                <a:blip r:embed="rId6"/>
                <a:stretch>
                  <a:fillRect l="-8377" r="-8377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7" name="yt_shape_10647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用简便方法计算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某产粮专业户出售余粮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每袋质量如下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如果每袋余粮以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ecfa3"/>
              </a:rPr>
              <a:t>袋余粮总计超过多少千克或者不足多少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为标准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的数记作正数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的数记作负数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596e1"/>
              </a:rPr>
              <a:t>则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袋余粮对应的数分别为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62b98"/>
              </a:rPr>
              <a:t>）＋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袋余粮总计不足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089BFA-7EB9-D0B7-538D-B3DCE0D33DE4}"/>
              </a:ext>
            </a:extLst>
          </p:cNvPr>
          <p:cNvSpPr txBox="1"/>
          <p:nvPr/>
        </p:nvSpPr>
        <p:spPr>
          <a:xfrm>
            <a:off x="450108" y="3230634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为标准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的数记作正数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的数记作负数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596e1"/>
              </a:rPr>
              <a:t>则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0C4939-9902-F22E-9798-A460DE509883}"/>
              </a:ext>
            </a:extLst>
          </p:cNvPr>
          <p:cNvSpPr txBox="1"/>
          <p:nvPr/>
        </p:nvSpPr>
        <p:spPr>
          <a:xfrm>
            <a:off x="450108" y="3706122"/>
            <a:ext cx="1100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袋余粮对应的数分别为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8B1609-C936-7A00-20ED-392689AD6BCE}"/>
              </a:ext>
            </a:extLst>
          </p:cNvPr>
          <p:cNvSpPr txBox="1"/>
          <p:nvPr/>
        </p:nvSpPr>
        <p:spPr>
          <a:xfrm>
            <a:off x="450108" y="4181610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62b98"/>
              </a:rPr>
              <a:t>）＋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B7D142-4463-5B29-8A91-7810FE08791F}"/>
              </a:ext>
            </a:extLst>
          </p:cNvPr>
          <p:cNvSpPr txBox="1"/>
          <p:nvPr/>
        </p:nvSpPr>
        <p:spPr>
          <a:xfrm>
            <a:off x="450108" y="4657098"/>
            <a:ext cx="4588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3B8722-8372-CD33-B739-383B83B5006F}"/>
              </a:ext>
            </a:extLst>
          </p:cNvPr>
          <p:cNvSpPr txBox="1"/>
          <p:nvPr/>
        </p:nvSpPr>
        <p:spPr>
          <a:xfrm>
            <a:off x="450108" y="5132586"/>
            <a:ext cx="4283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袋余粮总计不足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2" name="yt_shape_10652"/>
          <p:cNvSpPr txBox="1"/>
          <p:nvPr/>
        </p:nvSpPr>
        <p:spPr>
          <a:xfrm>
            <a:off x="540000" y="900000"/>
            <a:ext cx="751769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袋余粮一共多少千克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袋余粮一共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1989kg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0DB141-EBBD-B4A5-9827-5567163D2E0D}"/>
              </a:ext>
            </a:extLst>
          </p:cNvPr>
          <p:cNvSpPr txBox="1"/>
          <p:nvPr/>
        </p:nvSpPr>
        <p:spPr>
          <a:xfrm>
            <a:off x="449989" y="1328682"/>
            <a:ext cx="76250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5BC99B-8155-2863-3FC1-81DF00F2DC82}"/>
              </a:ext>
            </a:extLst>
          </p:cNvPr>
          <p:cNvSpPr txBox="1"/>
          <p:nvPr/>
        </p:nvSpPr>
        <p:spPr>
          <a:xfrm>
            <a:off x="449989" y="1804170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袋余粮一共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1989kg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6" name="yt_shape_10656"/>
          <p:cNvSpPr txBox="1"/>
          <p:nvPr/>
        </p:nvSpPr>
        <p:spPr>
          <a:xfrm>
            <a:off x="540119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55" name="yt_image_10655" title="H_41.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58" name="yt_shape_10658"/>
          <p:cNvSpPr txBox="1"/>
          <p:nvPr/>
        </p:nvSpPr>
        <p:spPr>
          <a:xfrm>
            <a:off x="540119" y="1482165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0946"/>
              </a:rPr>
              <a:t>个数分别填入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所示的方阵图中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使得每一行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斜对角的三个数相加都相等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c551"/>
              </a:rPr>
              <a:t>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已经给出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中给出的数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请你完成图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的方阵图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使得每一行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48fe"/>
              </a:rPr>
              <a:t>斜对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角的三个数相加都相等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660" name="yt_table_10660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728627"/>
              </p:ext>
            </p:extLst>
          </p:nvPr>
        </p:nvGraphicFramePr>
        <p:xfrm>
          <a:off x="767408" y="3899187"/>
          <a:ext cx="4259856" cy="184278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20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0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9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426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426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426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662" name="yt_shape_10662"/>
          <p:cNvSpPr txBox="1"/>
          <p:nvPr/>
        </p:nvSpPr>
        <p:spPr>
          <a:xfrm>
            <a:off x="2695265" y="5751500"/>
            <a:ext cx="4616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</p:txBody>
      </p:sp>
      <p:graphicFrame>
        <p:nvGraphicFramePr>
          <p:cNvPr id="10" name="yt_table_10663" title="H_133.92">
            <a:extLst>
              <a:ext uri="{FF2B5EF4-FFF2-40B4-BE49-F238E27FC236}">
                <a16:creationId xmlns:a16="http://schemas.microsoft.com/office/drawing/2014/main" id="{5FDF3BF2-DF50-0C12-E3A5-56CE41F0A7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045355"/>
              </p:ext>
            </p:extLst>
          </p:nvPr>
        </p:nvGraphicFramePr>
        <p:xfrm>
          <a:off x="6816080" y="3861048"/>
          <a:ext cx="4259856" cy="184278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420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0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9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426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426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4263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yt_shape_10665">
            <a:extLst>
              <a:ext uri="{FF2B5EF4-FFF2-40B4-BE49-F238E27FC236}">
                <a16:creationId xmlns:a16="http://schemas.microsoft.com/office/drawing/2014/main" id="{9EEBCC22-E245-4305-3271-88ABE5FA625E}"/>
              </a:ext>
            </a:extLst>
          </p:cNvPr>
          <p:cNvSpPr txBox="1"/>
          <p:nvPr/>
        </p:nvSpPr>
        <p:spPr>
          <a:xfrm>
            <a:off x="7979591" y="5743598"/>
            <a:ext cx="4616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2058B1F-5754-BEB2-772F-3E91A974EDD9}"/>
              </a:ext>
            </a:extLst>
          </p:cNvPr>
          <p:cNvSpPr txBox="1"/>
          <p:nvPr/>
        </p:nvSpPr>
        <p:spPr>
          <a:xfrm>
            <a:off x="1149619" y="4039019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8BA3C29-B644-5356-15E7-EE6DAE5EC016}"/>
              </a:ext>
            </a:extLst>
          </p:cNvPr>
          <p:cNvSpPr txBox="1"/>
          <p:nvPr/>
        </p:nvSpPr>
        <p:spPr>
          <a:xfrm>
            <a:off x="2704079" y="4039019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B281DCF-92B5-520D-E75A-ED08DDCE9072}"/>
              </a:ext>
            </a:extLst>
          </p:cNvPr>
          <p:cNvSpPr txBox="1"/>
          <p:nvPr/>
        </p:nvSpPr>
        <p:spPr>
          <a:xfrm>
            <a:off x="4019152" y="403901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7A0B8AF-065B-36B4-41D5-086F3979B2EC}"/>
              </a:ext>
            </a:extLst>
          </p:cNvPr>
          <p:cNvSpPr txBox="1"/>
          <p:nvPr/>
        </p:nvSpPr>
        <p:spPr>
          <a:xfrm>
            <a:off x="1140094" y="460594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7829AF9-6F80-494E-652C-384BCFAAF454}"/>
              </a:ext>
            </a:extLst>
          </p:cNvPr>
          <p:cNvSpPr txBox="1"/>
          <p:nvPr/>
        </p:nvSpPr>
        <p:spPr>
          <a:xfrm>
            <a:off x="4133452" y="4605948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703D210-CB0D-97F0-7EDD-936A285B85D0}"/>
              </a:ext>
            </a:extLst>
          </p:cNvPr>
          <p:cNvSpPr txBox="1"/>
          <p:nvPr/>
        </p:nvSpPr>
        <p:spPr>
          <a:xfrm>
            <a:off x="1273444" y="5199824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47D57A6-05D8-5962-4B2A-AFB5EBB70092}"/>
              </a:ext>
            </a:extLst>
          </p:cNvPr>
          <p:cNvSpPr txBox="1"/>
          <p:nvPr/>
        </p:nvSpPr>
        <p:spPr>
          <a:xfrm>
            <a:off x="2589779" y="519982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6D3E5D6-8395-E606-0BA1-55FA8336E78A}"/>
              </a:ext>
            </a:extLst>
          </p:cNvPr>
          <p:cNvSpPr txBox="1"/>
          <p:nvPr/>
        </p:nvSpPr>
        <p:spPr>
          <a:xfrm>
            <a:off x="4171552" y="5209349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5153A99-EBBB-701A-CFD7-1813A7238FBA}"/>
              </a:ext>
            </a:extLst>
          </p:cNvPr>
          <p:cNvSpPr txBox="1"/>
          <p:nvPr/>
        </p:nvSpPr>
        <p:spPr>
          <a:xfrm>
            <a:off x="7176120" y="407707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1D9C159-FBEF-F24C-0856-AF80852ED8B8}"/>
              </a:ext>
            </a:extLst>
          </p:cNvPr>
          <p:cNvSpPr txBox="1"/>
          <p:nvPr/>
        </p:nvSpPr>
        <p:spPr>
          <a:xfrm>
            <a:off x="7185645" y="463447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17A2C095-981F-8523-A342-090D7AC2BE99}"/>
              </a:ext>
            </a:extLst>
          </p:cNvPr>
          <p:cNvSpPr txBox="1"/>
          <p:nvPr/>
        </p:nvSpPr>
        <p:spPr>
          <a:xfrm>
            <a:off x="7328520" y="5201403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A52E397-E5F2-5FE5-EA48-7D4AAF8DC15A}"/>
              </a:ext>
            </a:extLst>
          </p:cNvPr>
          <p:cNvSpPr txBox="1"/>
          <p:nvPr/>
        </p:nvSpPr>
        <p:spPr>
          <a:xfrm>
            <a:off x="8693084" y="4039019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3290ADD-7B84-D347-0F8C-2EF9F6ECD8A9}"/>
              </a:ext>
            </a:extLst>
          </p:cNvPr>
          <p:cNvSpPr txBox="1"/>
          <p:nvPr/>
        </p:nvSpPr>
        <p:spPr>
          <a:xfrm>
            <a:off x="8569259" y="516335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9815DFC-7F4A-0066-9E94-5C3EF127BCB2}"/>
              </a:ext>
            </a:extLst>
          </p:cNvPr>
          <p:cNvSpPr txBox="1"/>
          <p:nvPr/>
        </p:nvSpPr>
        <p:spPr>
          <a:xfrm>
            <a:off x="9937196" y="402927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E7C3D63-A408-D16E-5EDB-C691BDD97FCE}"/>
              </a:ext>
            </a:extLst>
          </p:cNvPr>
          <p:cNvSpPr txBox="1"/>
          <p:nvPr/>
        </p:nvSpPr>
        <p:spPr>
          <a:xfrm>
            <a:off x="10083994" y="4586674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6A3D6B8-5972-9BAE-548D-7B175F7F8CE5}"/>
              </a:ext>
            </a:extLst>
          </p:cNvPr>
          <p:cNvSpPr txBox="1"/>
          <p:nvPr/>
        </p:nvSpPr>
        <p:spPr>
          <a:xfrm>
            <a:off x="9937196" y="515360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24381EB-6597-BA74-81D9-3364C675EAE7}"/>
              </a:ext>
            </a:extLst>
          </p:cNvPr>
          <p:cNvSpPr txBox="1"/>
          <p:nvPr/>
        </p:nvSpPr>
        <p:spPr>
          <a:xfrm>
            <a:off x="445093" y="6189539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8" grpId="0" build="allAtOnce"/>
      <p:bldP spid="29" grpId="0" build="allAtOnce"/>
      <p:bldP spid="30" grpId="0" build="allAtOnce"/>
      <p:bldP spid="31" grpId="0" build="allAtOnce"/>
      <p:bldP spid="32" grpId="0" build="allAtOnce"/>
      <p:bldP spid="33" grpId="0" build="allAtOnce"/>
      <p:bldP spid="34" grpId="0" build="allAtOnce"/>
      <p:bldP spid="35" grpId="0" build="allAtOnce"/>
      <p:bldP spid="3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7" name="yt_shape_10667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灵活运用加法运算律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能使运算过程简化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互为相反数的两数先相加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0bd24"/>
              </a:rPr>
              <a:t>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号相同的数先相加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分母相同的数先相加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相加能得到整数的数先相加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bb73d"/>
              </a:rPr>
              <a:t>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分数相加时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先拆成整数和分数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再利用加法运算律相加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9" name="yt_shape_10589"/>
          <p:cNvSpPr txBox="1"/>
          <p:nvPr/>
        </p:nvSpPr>
        <p:spPr>
          <a:xfrm>
            <a:off x="540000" y="900000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运用运算律正确的是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90" name="yt_table_10590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44261504"/>
                  </p:ext>
                </p:extLst>
              </p:nvPr>
            </p:nvGraphicFramePr>
            <p:xfrm>
              <a:off x="540056" y="1379303"/>
              <a:ext cx="7110414" cy="1909066"/>
            </p:xfrm>
            <a:graphic>
              <a:graphicData uri="http://schemas.openxmlformats.org/drawingml/2006/table">
                <a:tbl>
                  <a:tblPr/>
                  <a:tblGrid>
                    <a:gridCol w="7110414">
                      <a:extLst>
                        <a:ext uri="{9D8B030D-6E8A-4147-A177-3AD203B41FA5}">
                          <a16:colId xmlns:a16="http://schemas.microsoft.com/office/drawing/2014/main" val="101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[6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590" name="yt_table_10590" descr="{&quot;rangeId&quot;:3,&quot;type&quot;:&quot;Option&quot;}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44261504"/>
                  </p:ext>
                </p:extLst>
              </p:nvPr>
            </p:nvGraphicFramePr>
            <p:xfrm>
              <a:off x="540056" y="1379303"/>
              <a:ext cx="7110414" cy="1909066"/>
            </p:xfrm>
            <a:graphic>
              <a:graphicData uri="http://schemas.openxmlformats.org/drawingml/2006/table">
                <a:tbl>
                  <a:tblPr/>
                  <a:tblGrid>
                    <a:gridCol w="7110414">
                      <a:extLst>
                        <a:ext uri="{9D8B030D-6E8A-4147-A177-3AD203B41FA5}">
                          <a16:colId xmlns:a16="http://schemas.microsoft.com/office/drawing/2014/main" val="1014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[6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1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66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411DB05-D4BF-1370-9710-2FF982A5BB8E}"/>
              </a:ext>
            </a:extLst>
          </p:cNvPr>
          <p:cNvSpPr txBox="1"/>
          <p:nvPr/>
        </p:nvSpPr>
        <p:spPr>
          <a:xfrm>
            <a:off x="5707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91" name="yt_shape_10591"/>
              <p:cNvSpPr txBox="1"/>
              <p:nvPr/>
            </p:nvSpPr>
            <p:spPr>
              <a:xfrm>
                <a:off x="540000" y="900000"/>
                <a:ext cx="10419519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用运算律最为恰当的是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0591" name="yt_shape_10591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419519" cy="642740"/>
              </a:xfrm>
              <a:prstGeom prst="rect">
                <a:avLst/>
              </a:prstGeom>
              <a:blipFill>
                <a:blip r:embed="rId2"/>
                <a:stretch>
                  <a:fillRect l="-1814" r="-76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93" name="yt_table_10593" title="H_210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9268955"/>
                  </p:ext>
                </p:extLst>
              </p:nvPr>
            </p:nvGraphicFramePr>
            <p:xfrm>
              <a:off x="540056" y="1593528"/>
              <a:ext cx="6322949" cy="2669032"/>
            </p:xfrm>
            <a:graphic>
              <a:graphicData uri="http://schemas.openxmlformats.org/drawingml/2006/table">
                <a:tbl>
                  <a:tblPr/>
                  <a:tblGrid>
                    <a:gridCol w="6322949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+5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  <m:r>
                                    <a:rPr lang="zh-CN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6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a16="http://schemas.microsoft.com/office/drawing/2014/main">
          <p:graphicFrame>
            <p:nvGraphicFramePr>
              <p:cNvPr id="10593" name="yt_table_10593" descr="{&quot;rangeId&quot;:4,&quot;type&quot;:&quot;Option&quot;}" title="H_210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89268955"/>
                  </p:ext>
                </p:extLst>
              </p:nvPr>
            </p:nvGraphicFramePr>
            <p:xfrm>
              <a:off x="540056" y="1593528"/>
              <a:ext cx="6322949" cy="2669032"/>
            </p:xfrm>
            <a:graphic>
              <a:graphicData uri="http://schemas.openxmlformats.org/drawingml/2006/table">
                <a:tbl>
                  <a:tblPr/>
                  <a:tblGrid>
                    <a:gridCol w="6322949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</a:tblGrid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127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b="-2127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1835" b="-1146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99091" b="-136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991472-E4FE-F538-9F26-CEF56E0D3231}"/>
              </a:ext>
            </a:extLst>
          </p:cNvPr>
          <p:cNvSpPr txBox="1"/>
          <p:nvPr/>
        </p:nvSpPr>
        <p:spPr>
          <a:xfrm>
            <a:off x="9955939" y="853194"/>
            <a:ext cx="3832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94" name="yt_shape_10594"/>
              <p:cNvSpPr txBox="1"/>
              <p:nvPr/>
            </p:nvSpPr>
            <p:spPr>
              <a:xfrm>
                <a:off x="540000" y="900000"/>
                <a:ext cx="6360716" cy="46673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＝［－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594" name="yt_shape_10594" descr="{&quot;rangeId&quot;: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60716" cy="4667368"/>
              </a:xfrm>
              <a:prstGeom prst="rect">
                <a:avLst/>
              </a:prstGeom>
              <a:blipFill>
                <a:blip r:embed="rId2"/>
                <a:stretch>
                  <a:fillRect l="-2972" t="-1176" r="-2013" b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1E0A0A2-D141-C3FB-50EE-020E4B37A14A}"/>
              </a:ext>
            </a:extLst>
          </p:cNvPr>
          <p:cNvSpPr txBox="1"/>
          <p:nvPr/>
        </p:nvSpPr>
        <p:spPr>
          <a:xfrm>
            <a:off x="449989" y="1804170"/>
            <a:ext cx="647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9F6731-7EEF-D86E-06FC-0ABC2CAD70C5}"/>
              </a:ext>
            </a:extLst>
          </p:cNvPr>
          <p:cNvSpPr txBox="1"/>
          <p:nvPr/>
        </p:nvSpPr>
        <p:spPr>
          <a:xfrm>
            <a:off x="449989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DFE8C0-33CD-D266-F145-C1D622E3159B}"/>
              </a:ext>
            </a:extLst>
          </p:cNvPr>
          <p:cNvSpPr txBox="1"/>
          <p:nvPr/>
        </p:nvSpPr>
        <p:spPr>
          <a:xfrm>
            <a:off x="449989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F65C7BB-EAB4-3A15-57DA-EBDB7FA19489}"/>
                  </a:ext>
                </a:extLst>
              </p:cNvPr>
              <p:cNvSpPr txBox="1"/>
              <p:nvPr/>
            </p:nvSpPr>
            <p:spPr>
              <a:xfrm>
                <a:off x="449989" y="3903099"/>
                <a:ext cx="62570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＝［－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5, 'hasSerialNum': 1, 'pageBreak': True}">
                <a:extLst>
                  <a:ext uri="{FF2B5EF4-FFF2-40B4-BE49-F238E27FC236}">
                    <a16:creationId xmlns:a16="http://schemas.microsoft.com/office/drawing/2014/main" id="{FF65C7BB-EAB4-3A15-57DA-EBDB7FA194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3099"/>
                <a:ext cx="6257036" cy="766077"/>
              </a:xfrm>
              <a:prstGeom prst="rect">
                <a:avLst/>
              </a:prstGeom>
              <a:blipFill>
                <a:blip r:embed="rId3"/>
                <a:stretch>
                  <a:fillRect l="-1559" r="-146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D2B41CA-58AA-E7C7-CED7-7E79E7F2F60C}"/>
              </a:ext>
            </a:extLst>
          </p:cNvPr>
          <p:cNvSpPr txBox="1"/>
          <p:nvPr/>
        </p:nvSpPr>
        <p:spPr>
          <a:xfrm>
            <a:off x="449989" y="45755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F05B7F-8D21-FD78-C1D3-46887E2779BD}"/>
              </a:ext>
            </a:extLst>
          </p:cNvPr>
          <p:cNvSpPr txBox="1"/>
          <p:nvPr/>
        </p:nvSpPr>
        <p:spPr>
          <a:xfrm>
            <a:off x="449989" y="505105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1" name="yt_shape_10601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有理数加法运算律的应用</a:t>
            </a:r>
          </a:p>
        </p:txBody>
      </p:sp>
      <p:sp>
        <p:nvSpPr>
          <p:cNvPr id="10602" name="yt_shape_10602"/>
          <p:cNvSpPr txBox="1"/>
          <p:nvPr/>
        </p:nvSpPr>
        <p:spPr>
          <a:xfrm>
            <a:off x="540119" y="13894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袋小麦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标准质量为每袋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3d7a"/>
              </a:rPr>
              <a:t>超过的质量记作正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不足的质量记作负数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称重结果如下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c6014"/>
              </a:rPr>
              <a:t>，＋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603" name="yt_shape_10603"/>
          <p:cNvSpPr txBox="1"/>
          <p:nvPr/>
        </p:nvSpPr>
        <p:spPr>
          <a:xfrm>
            <a:off x="540000" y="2829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袋小麦共超重多少千克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604" name="yt_shape_10604"/>
          <p:cNvSpPr txBox="1"/>
          <p:nvPr/>
        </p:nvSpPr>
        <p:spPr>
          <a:xfrm>
            <a:off x="540119" y="3308303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1c557"/>
              </a:rPr>
              <a:t>）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2e0c4"/>
              </a:rPr>
              <a:t>）＋（＋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袋小麦共超重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331049">
            <a:extLst>
              <a:ext uri="{FF2B5EF4-FFF2-40B4-BE49-F238E27FC236}">
                <a16:creationId xmlns:a16="http://schemas.microsoft.com/office/drawing/2014/main" id="{3C417031-1579-DF81-9095-35128A5D0B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3ECCBC-783B-A852-69D3-CE0901F55B46}"/>
              </a:ext>
            </a:extLst>
          </p:cNvPr>
          <p:cNvSpPr txBox="1"/>
          <p:nvPr/>
        </p:nvSpPr>
        <p:spPr>
          <a:xfrm>
            <a:off x="450108" y="3261497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1c557"/>
              </a:rPr>
              <a:t>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7953A9-C18D-A1AA-F76E-94C8D5255819}"/>
              </a:ext>
            </a:extLst>
          </p:cNvPr>
          <p:cNvSpPr txBox="1"/>
          <p:nvPr/>
        </p:nvSpPr>
        <p:spPr>
          <a:xfrm>
            <a:off x="450108" y="3736985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036D12-C9CB-36A1-65B6-2FC643751F8E}"/>
              </a:ext>
            </a:extLst>
          </p:cNvPr>
          <p:cNvSpPr txBox="1"/>
          <p:nvPr/>
        </p:nvSpPr>
        <p:spPr>
          <a:xfrm>
            <a:off x="450108" y="4212473"/>
            <a:ext cx="11356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2e0c4"/>
              </a:rPr>
              <a:t>）＋（＋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272E63-5D46-EB96-74E1-95F99669D11A}"/>
              </a:ext>
            </a:extLst>
          </p:cNvPr>
          <p:cNvSpPr txBox="1"/>
          <p:nvPr/>
        </p:nvSpPr>
        <p:spPr>
          <a:xfrm>
            <a:off x="450108" y="4687961"/>
            <a:ext cx="211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3D967D2-01DF-10CA-EB66-3E26E6042F3D}"/>
              </a:ext>
            </a:extLst>
          </p:cNvPr>
          <p:cNvSpPr txBox="1"/>
          <p:nvPr/>
        </p:nvSpPr>
        <p:spPr>
          <a:xfrm>
            <a:off x="450108" y="5163449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D69CAA6-355A-D39C-2CDE-1EE28CA5C69D}"/>
              </a:ext>
            </a:extLst>
          </p:cNvPr>
          <p:cNvSpPr txBox="1"/>
          <p:nvPr/>
        </p:nvSpPr>
        <p:spPr>
          <a:xfrm>
            <a:off x="450108" y="5638937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袋小麦共超重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5" name="yt_shape_10605"/>
          <p:cNvSpPr txBox="1"/>
          <p:nvPr/>
        </p:nvSpPr>
        <p:spPr>
          <a:xfrm>
            <a:off x="540000" y="900000"/>
            <a:ext cx="492442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袋小麦的总质量是多少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袋小麦的总质量是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1009kg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BE1DE27-D37D-0787-BEFE-6DC75700764F}"/>
              </a:ext>
            </a:extLst>
          </p:cNvPr>
          <p:cNvSpPr txBox="1"/>
          <p:nvPr/>
        </p:nvSpPr>
        <p:spPr>
          <a:xfrm>
            <a:off x="449989" y="1328682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BA974C-5667-A32B-86C8-AFB8949B6234}"/>
              </a:ext>
            </a:extLst>
          </p:cNvPr>
          <p:cNvSpPr txBox="1"/>
          <p:nvPr/>
        </p:nvSpPr>
        <p:spPr>
          <a:xfrm>
            <a:off x="449989" y="1804170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袋小麦的总质量是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1009kg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8" name="yt_shape_10608"/>
          <p:cNvSpPr txBox="1"/>
          <p:nvPr/>
        </p:nvSpPr>
        <p:spPr>
          <a:xfrm>
            <a:off x="540000" y="900000"/>
            <a:ext cx="954107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在进行加法计算时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因拆分带分数出现符号错误而出错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0D39E5-5ADA-1CD6-68F1-521B3C11D897}"/>
              </a:ext>
            </a:extLst>
          </p:cNvPr>
          <p:cNvSpPr txBox="1"/>
          <p:nvPr/>
        </p:nvSpPr>
        <p:spPr>
          <a:xfrm>
            <a:off x="449989" y="853194"/>
            <a:ext cx="9628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在进行加法计算时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因拆分带分数出现符号错误而出错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609" name="yt_shape_10609"/>
              <p:cNvSpPr txBox="1"/>
              <p:nvPr/>
            </p:nvSpPr>
            <p:spPr>
              <a:xfrm>
                <a:off x="540000" y="1340768"/>
                <a:ext cx="6924973" cy="29221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姚丽计算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过程如下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姚丽的计算正确吗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如果不正确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请写出正确答案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09" name="yt_shape_106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40768"/>
                <a:ext cx="6924973" cy="2922136"/>
              </a:xfrm>
              <a:prstGeom prst="rect">
                <a:avLst/>
              </a:prstGeom>
              <a:blipFill>
                <a:blip r:embed="rId2"/>
                <a:stretch>
                  <a:fillRect l="-2729" t="-1670" r="-1673" b="-2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97C7E08-EB5F-9B41-5138-72C6F25B94CA}"/>
              </a:ext>
            </a:extLst>
          </p:cNvPr>
          <p:cNvSpPr txBox="1"/>
          <p:nvPr/>
        </p:nvSpPr>
        <p:spPr>
          <a:xfrm>
            <a:off x="449989" y="4221088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8352A32-A4AE-FD31-12DB-6E0ACB5D8382}"/>
                  </a:ext>
                </a:extLst>
              </p:cNvPr>
              <p:cNvSpPr txBox="1"/>
              <p:nvPr/>
            </p:nvSpPr>
            <p:spPr>
              <a:xfrm>
                <a:off x="449989" y="4653136"/>
                <a:ext cx="6306185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8352A32-A4AE-FD31-12DB-6E0ACB5D83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53136"/>
                <a:ext cx="6306185" cy="801701"/>
              </a:xfrm>
              <a:prstGeom prst="rect">
                <a:avLst/>
              </a:prstGeom>
              <a:blipFill>
                <a:blip r:embed="rId3"/>
                <a:stretch>
                  <a:fillRect l="-1547" r="-1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7DAA3AC-EE90-D3C7-E1C9-81B093F7E0F1}"/>
                  </a:ext>
                </a:extLst>
              </p:cNvPr>
              <p:cNvSpPr txBox="1"/>
              <p:nvPr/>
            </p:nvSpPr>
            <p:spPr>
              <a:xfrm>
                <a:off x="449989" y="5347299"/>
                <a:ext cx="2761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7DAA3AC-EE90-D3C7-E1C9-81B093F7E0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47299"/>
                <a:ext cx="2761361" cy="765061"/>
              </a:xfrm>
              <a:prstGeom prst="rect">
                <a:avLst/>
              </a:prstGeom>
              <a:blipFill>
                <a:blip r:embed="rId4"/>
                <a:stretch>
                  <a:fillRect l="-3532" r="-33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3C91681A-0710-1A07-1378-D4C28AB62A2F}"/>
              </a:ext>
            </a:extLst>
          </p:cNvPr>
          <p:cNvSpPr txBox="1"/>
          <p:nvPr/>
        </p:nvSpPr>
        <p:spPr>
          <a:xfrm>
            <a:off x="449989" y="6035930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21" name="yt_shape_10621"/>
              <p:cNvSpPr txBox="1"/>
              <p:nvPr/>
            </p:nvSpPr>
            <p:spPr>
              <a:xfrm>
                <a:off x="540000" y="900000"/>
                <a:ext cx="6801477" cy="34086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621" name="yt_shape_10621" descr="{&quot;rangeId&quot;:10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01477" cy="3408690"/>
              </a:xfrm>
              <a:prstGeom prst="rect">
                <a:avLst/>
              </a:prstGeom>
              <a:blipFill>
                <a:blip r:embed="rId2"/>
                <a:stretch>
                  <a:fillRect l="-2780" r="-1794" b="-1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913213-0F33-BE85-AEAB-4877AF6DDE19}"/>
                  </a:ext>
                </a:extLst>
              </p:cNvPr>
              <p:cNvSpPr txBox="1"/>
              <p:nvPr/>
            </p:nvSpPr>
            <p:spPr>
              <a:xfrm>
                <a:off x="449989" y="1527628"/>
                <a:ext cx="6915786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0, 'pageBreak': True, 'mathAnswerShape': 1}">
                <a:extLst>
                  <a:ext uri="{FF2B5EF4-FFF2-40B4-BE49-F238E27FC236}">
                    <a16:creationId xmlns:a16="http://schemas.microsoft.com/office/drawing/2014/main" id="{D4913213-0F33-BE85-AEAB-4877AF6DDE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628"/>
                <a:ext cx="6915786" cy="801700"/>
              </a:xfrm>
              <a:prstGeom prst="rect">
                <a:avLst/>
              </a:prstGeom>
              <a:blipFill>
                <a:blip r:embed="rId3"/>
                <a:stretch>
                  <a:fillRect l="-1411" r="-1411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751394-160C-7B8D-7676-11F6109614BC}"/>
                  </a:ext>
                </a:extLst>
              </p:cNvPr>
              <p:cNvSpPr txBox="1"/>
              <p:nvPr/>
            </p:nvSpPr>
            <p:spPr>
              <a:xfrm>
                <a:off x="449989" y="2235716"/>
                <a:ext cx="33709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0, 'pageBreak': True, 'mathAnswerShape': 1}">
                <a:extLst>
                  <a:ext uri="{FF2B5EF4-FFF2-40B4-BE49-F238E27FC236}">
                    <a16:creationId xmlns:a16="http://schemas.microsoft.com/office/drawing/2014/main" id="{83751394-160C-7B8D-7676-11F6109614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35716"/>
                <a:ext cx="3370961" cy="769062"/>
              </a:xfrm>
              <a:prstGeom prst="rect">
                <a:avLst/>
              </a:prstGeom>
              <a:blipFill>
                <a:blip r:embed="rId4"/>
                <a:stretch>
                  <a:fillRect l="-2893" r="-271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DBBB8FB-AE63-A0E5-15CF-F1DC0AC35C32}"/>
                  </a:ext>
                </a:extLst>
              </p:cNvPr>
              <p:cNvSpPr txBox="1"/>
              <p:nvPr/>
            </p:nvSpPr>
            <p:spPr>
              <a:xfrm>
                <a:off x="449989" y="2911166"/>
                <a:ext cx="3628136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0, 'pageBreak': True, 'mathAnswerShape': 1}">
                <a:extLst>
                  <a:ext uri="{FF2B5EF4-FFF2-40B4-BE49-F238E27FC236}">
                    <a16:creationId xmlns:a16="http://schemas.microsoft.com/office/drawing/2014/main" id="{3DBBB8FB-AE63-A0E5-15CF-F1DC0AC35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1166"/>
                <a:ext cx="3628136" cy="775792"/>
              </a:xfrm>
              <a:prstGeom prst="rect">
                <a:avLst/>
              </a:prstGeom>
              <a:blipFill>
                <a:blip r:embed="rId5"/>
                <a:stretch>
                  <a:fillRect l="-2689" r="-252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B95FDF-A3BD-78A5-98BD-A254B4AA0A2F}"/>
                  </a:ext>
                </a:extLst>
              </p:cNvPr>
              <p:cNvSpPr txBox="1"/>
              <p:nvPr/>
            </p:nvSpPr>
            <p:spPr>
              <a:xfrm>
                <a:off x="449989" y="3593346"/>
                <a:ext cx="1446912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0, 'pageBreak': True, 'mathAnswerShape': 1}">
                <a:extLst>
                  <a:ext uri="{FF2B5EF4-FFF2-40B4-BE49-F238E27FC236}">
                    <a16:creationId xmlns:a16="http://schemas.microsoft.com/office/drawing/2014/main" id="{7AB95FDF-A3BD-78A5-98BD-A254B4AA0A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93346"/>
                <a:ext cx="1446912" cy="729184"/>
              </a:xfrm>
              <a:prstGeom prst="rect">
                <a:avLst/>
              </a:prstGeom>
              <a:blipFill>
                <a:blip r:embed="rId6"/>
                <a:stretch>
                  <a:fillRect l="-6751" r="-675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6" name="yt_shape_1062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25" name="yt_image_10625" title="H_41.85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28" name="yt_shape_10628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）＋…＋（＋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fb96"/>
              </a:rPr>
              <a:t>的结果是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29" name="yt_table_106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775219"/>
              </p:ext>
            </p:extLst>
          </p:nvPr>
        </p:nvGraphicFramePr>
        <p:xfrm>
          <a:off x="540056" y="2441600"/>
          <a:ext cx="8852854" cy="475488"/>
        </p:xfrm>
        <a:graphic>
          <a:graphicData uri="http://schemas.openxmlformats.org/drawingml/2006/table">
            <a:tbl>
              <a:tblPr/>
              <a:tblGrid>
                <a:gridCol w="2313305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  <a:gridCol w="2600643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  <a:gridCol w="2295843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31" name="yt_shape_10631"/>
              <p:cNvSpPr txBox="1"/>
              <p:nvPr/>
            </p:nvSpPr>
            <p:spPr>
              <a:xfrm>
                <a:off x="540000" y="2967771"/>
                <a:ext cx="10015562" cy="6470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p14="http://schemas.microsoft.com/office/powerpoint/2010/main" xmlns:m="http://schemas.openxmlformats.org/officeDocument/2006/math" xmlns:a16="http://schemas.microsoft.com/office/drawing/2014/main">
          <p:sp>
            <p:nvSpPr>
              <p:cNvPr id="10631" name="yt_shape_10631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67771"/>
                <a:ext cx="10015562" cy="647037"/>
              </a:xfrm>
              <a:prstGeom prst="rect">
                <a:avLst/>
              </a:prstGeom>
              <a:blipFill>
                <a:blip r:embed="rId3"/>
                <a:stretch>
                  <a:fillRect l="-1887" r="-85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33" name="yt_table_10633" title="H_50.4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1199278"/>
                  </p:ext>
                </p:extLst>
              </p:nvPr>
            </p:nvGraphicFramePr>
            <p:xfrm>
              <a:off x="540056" y="3665596"/>
              <a:ext cx="8895716" cy="640779"/>
            </p:xfrm>
            <a:graphic>
              <a:graphicData uri="http://schemas.openxmlformats.org/drawingml/2006/table">
                <a:tbl>
                  <a:tblPr/>
                  <a:tblGrid>
                    <a:gridCol w="2313305">
                      <a:extLst>
                        <a:ext uri="{9D8B030D-6E8A-4147-A177-3AD203B41FA5}">
                          <a16:colId xmlns:a16="http://schemas.microsoft.com/office/drawing/2014/main" val="10146"/>
                        </a:ext>
                      </a:extLst>
                    </a:gridCol>
                    <a:gridCol w="2600643">
                      <a:extLst>
                        <a:ext uri="{9D8B030D-6E8A-4147-A177-3AD203B41FA5}">
                          <a16:colId xmlns:a16="http://schemas.microsoft.com/office/drawing/2014/main" val="10147"/>
                        </a:ext>
                      </a:extLst>
                    </a:gridCol>
                    <a:gridCol w="2295843">
                      <a:extLst>
                        <a:ext uri="{9D8B030D-6E8A-4147-A177-3AD203B41FA5}">
                          <a16:colId xmlns:a16="http://schemas.microsoft.com/office/drawing/2014/main" val="10148"/>
                        </a:ext>
                      </a:extLst>
                    </a:gridCol>
                    <a:gridCol w="1685925">
                      <a:extLst>
                        <a:ext uri="{9D8B030D-6E8A-4147-A177-3AD203B41FA5}">
                          <a16:colId xmlns:a16="http://schemas.microsoft.com/office/drawing/2014/main" val="101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633" name="yt_table_10633" descr="{&quot;rangeId&quot;:13,&quot;type&quot;:&quot;Option&quot;}" title="H_50.4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81199278"/>
                  </p:ext>
                </p:extLst>
              </p:nvPr>
            </p:nvGraphicFramePr>
            <p:xfrm>
              <a:off x="540056" y="3665596"/>
              <a:ext cx="8895716" cy="640779"/>
            </p:xfrm>
            <a:graphic>
              <a:graphicData uri="http://schemas.openxmlformats.org/drawingml/2006/table">
                <a:tbl>
                  <a:tblPr/>
                  <a:tblGrid>
                    <a:gridCol w="2313305">
                      <a:extLst>
                        <a:ext uri="{9D8B030D-6E8A-4147-A177-3AD203B41FA5}">
                          <a16:colId xmlns:a16="http://schemas.microsoft.com/office/drawing/2014/main" val="10146"/>
                        </a:ext>
                      </a:extLst>
                    </a:gridCol>
                    <a:gridCol w="2600643">
                      <a:extLst>
                        <a:ext uri="{9D8B030D-6E8A-4147-A177-3AD203B41FA5}">
                          <a16:colId xmlns:a16="http://schemas.microsoft.com/office/drawing/2014/main" val="10147"/>
                        </a:ext>
                      </a:extLst>
                    </a:gridCol>
                    <a:gridCol w="2295843">
                      <a:extLst>
                        <a:ext uri="{9D8B030D-6E8A-4147-A177-3AD203B41FA5}">
                          <a16:colId xmlns:a16="http://schemas.microsoft.com/office/drawing/2014/main" val="10148"/>
                        </a:ext>
                      </a:extLst>
                    </a:gridCol>
                    <a:gridCol w="1685925">
                      <a:extLst>
                        <a:ext uri="{9D8B030D-6E8A-4147-A177-3AD203B41FA5}">
                          <a16:colId xmlns:a16="http://schemas.microsoft.com/office/drawing/2014/main" val="10149"/>
                        </a:ext>
                      </a:extLst>
                    </a:gridCol>
                  </a:tblGrid>
                  <a:tr h="6407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84211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9202" r="-153521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3793" r="-7347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27076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634" name="yt_shape_10634"/>
          <p:cNvSpPr txBox="1"/>
          <p:nvPr/>
        </p:nvSpPr>
        <p:spPr>
          <a:xfrm>
            <a:off x="540119" y="435702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的所有整数的和为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小刚写作业时不慎将墨水滴在数轴上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根据图中的数值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6191,isEnd"/>
              </a:rPr>
              <a:t>被墨迹盖住的部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这些整数的和为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636" name="yt_image_10636" title="H_37.08">
            <a:extLst>
              <a:ext uri="">
                <a16:creationId xmlns=""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44124" y="5948123"/>
            <a:ext cx="4703751" cy="47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1C46E06-2B12-0B82-4E16-73D65CF81212}"/>
              </a:ext>
            </a:extLst>
          </p:cNvPr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C9C829-77E4-4DF8-B12C-F9DC7218F41D}"/>
              </a:ext>
            </a:extLst>
          </p:cNvPr>
          <p:cNvSpPr txBox="1"/>
          <p:nvPr/>
        </p:nvSpPr>
        <p:spPr>
          <a:xfrm>
            <a:off x="9555889" y="2920965"/>
            <a:ext cx="383286" cy="734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0CD3EA-2028-1AC6-A948-DB6D2F7F8C3C}"/>
              </a:ext>
            </a:extLst>
          </p:cNvPr>
          <p:cNvSpPr txBox="1"/>
          <p:nvPr/>
        </p:nvSpPr>
        <p:spPr>
          <a:xfrm>
            <a:off x="6317508" y="431021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A27DF1-0750-7AAC-E178-CF2A26AE1420}"/>
              </a:ext>
            </a:extLst>
          </p:cNvPr>
          <p:cNvSpPr txBox="1"/>
          <p:nvPr/>
        </p:nvSpPr>
        <p:spPr>
          <a:xfrm>
            <a:off x="1364508" y="526119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59D40D-886D-7B91-D62D-D66B72E2FC16}"/>
              </a:ext>
            </a:extLst>
          </p:cNvPr>
          <p:cNvSpPr txBox="1"/>
          <p:nvPr/>
        </p:nvSpPr>
        <p:spPr>
          <a:xfrm>
            <a:off x="5479308" y="526119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1770</Words>
  <Application>Microsoft Office PowerPoint</Application>
  <PresentationFormat>宽屏</PresentationFormat>
  <Paragraphs>170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15</cp:revision>
  <dcterms:created xsi:type="dcterms:W3CDTF">2024-08-14T05:26:56Z</dcterms:created>
  <dcterms:modified xsi:type="dcterms:W3CDTF">2024-08-15T06:14:45Z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