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4" r:id="rId6"/>
    <p:sldId id="315" r:id="rId7"/>
    <p:sldId id="316" r:id="rId8"/>
    <p:sldId id="319" r:id="rId9"/>
    <p:sldId id="321" r:id="rId10"/>
    <p:sldId id="322" r:id="rId11"/>
    <p:sldId id="323" r:id="rId12"/>
    <p:sldId id="324" r:id="rId13"/>
    <p:sldId id="325" r:id="rId14"/>
    <p:sldId id="330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2" autoAdjust="0"/>
    <p:restoredTop sz="94660"/>
  </p:normalViewPr>
  <p:slideViewPr>
    <p:cSldViewPr showGuides="1">
      <p:cViewPr varScale="1">
        <p:scale>
          <a:sx n="91" d="100"/>
          <a:sy n="91" d="100"/>
        </p:scale>
        <p:origin x="120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0" name="yt_shape_1400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99" name="yt_image_1399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2" name="yt_shape_14002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线段的中点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03" name="yt_shape_14003"/>
              <p:cNvSpPr txBox="1"/>
              <p:nvPr/>
            </p:nvSpPr>
            <p:spPr>
              <a:xfrm>
                <a:off x="540119" y="197159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adaa,isEnd"/>
                  </a:rPr>
                  <a:t>C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03" name="yt_shape_140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r="-32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05" name="yt_image_1400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6044" y="3281272"/>
            <a:ext cx="1999911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7" name="yt_shape_14007"/>
          <p:cNvSpPr txBox="1"/>
          <p:nvPr/>
        </p:nvSpPr>
        <p:spPr>
          <a:xfrm>
            <a:off x="540119" y="36006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日照市中考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b812,isEnd"/>
              </a:rPr>
              <a:t>则线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008" name="yt_image_1400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3171" y="4712404"/>
            <a:ext cx="1985657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762531">
            <a:extLst>
              <a:ext uri="{FF2B5EF4-FFF2-40B4-BE49-F238E27FC236}">
                <a16:creationId xmlns:a16="http://schemas.microsoft.com/office/drawing/2014/main" id="{D64CA682-5890-059F-F07A-34C94A4AF5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71B2F6-9A6B-B285-AD6E-ED60F56C3FB2}"/>
              </a:ext>
            </a:extLst>
          </p:cNvPr>
          <p:cNvSpPr txBox="1"/>
          <p:nvPr/>
        </p:nvSpPr>
        <p:spPr>
          <a:xfrm>
            <a:off x="6700096" y="1924793"/>
            <a:ext cx="921449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279C09-7C28-9853-597F-FF2019D7FBEF}"/>
              </a:ext>
            </a:extLst>
          </p:cNvPr>
          <p:cNvSpPr txBox="1"/>
          <p:nvPr/>
        </p:nvSpPr>
        <p:spPr>
          <a:xfrm>
            <a:off x="1059708" y="259624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625894-7F34-197F-0422-788323CA6714}"/>
              </a:ext>
            </a:extLst>
          </p:cNvPr>
          <p:cNvSpPr txBox="1"/>
          <p:nvPr/>
        </p:nvSpPr>
        <p:spPr>
          <a:xfrm>
            <a:off x="3269508" y="259624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F00957-2296-6A0B-F295-70CE61663D5B}"/>
              </a:ext>
            </a:extLst>
          </p:cNvPr>
          <p:cNvSpPr txBox="1"/>
          <p:nvPr/>
        </p:nvSpPr>
        <p:spPr>
          <a:xfrm>
            <a:off x="4820496" y="259624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624F4B-32F4-F843-A1A8-418EC7B17EC0}"/>
              </a:ext>
            </a:extLst>
          </p:cNvPr>
          <p:cNvSpPr txBox="1"/>
          <p:nvPr/>
        </p:nvSpPr>
        <p:spPr>
          <a:xfrm>
            <a:off x="2493221" y="402928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3" name="yt_shape_1405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有两根木条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在它们的中点处各打一个小孔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8c39,isEnd"/>
              </a:rPr>
              <a:t>将它们的一端重合且放在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若两根木条的长度分别为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则两个小孔之间的距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d5b1,isEnd"/>
              </a:rPr>
              <a:t>N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【变式】变设问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若其中一根木条的长度为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一两个小孔之间的距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bea2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另一根木条的长度为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7C67E4-A1F3-AEE8-A550-4A90C48BCBFE}"/>
              </a:ext>
            </a:extLst>
          </p:cNvPr>
          <p:cNvSpPr txBox="1"/>
          <p:nvPr/>
        </p:nvSpPr>
        <p:spPr>
          <a:xfrm>
            <a:off x="1059708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BF8BB6-B19A-CD1C-1EAA-3DA802BCD32A}"/>
              </a:ext>
            </a:extLst>
          </p:cNvPr>
          <p:cNvSpPr txBox="1"/>
          <p:nvPr/>
        </p:nvSpPr>
        <p:spPr>
          <a:xfrm>
            <a:off x="3498108" y="3230634"/>
            <a:ext cx="198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6" name="yt_shape_14056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有一个圆柱形纸筒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一只虫子在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一只蜘蛛在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7c33"/>
              </a:rPr>
              <a:t>蜘蛛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沿着纸筒表面准备捕捉虫子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那么蜘蛛想要最快地捉住虫子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应怎样爬行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057" name="yt_image_14057" title="H_69.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064" y="1995319"/>
            <a:ext cx="915870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9" name="yt_shape_14059"/>
          <p:cNvSpPr txBox="1"/>
          <p:nvPr/>
        </p:nvSpPr>
        <p:spPr>
          <a:xfrm>
            <a:off x="540000" y="2923737"/>
            <a:ext cx="77040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蜘蛛沿线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爬行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能最快地捉住虫子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61" name="yt_shape_14061"/>
          <p:cNvSpPr txBox="1"/>
          <p:nvPr/>
        </p:nvSpPr>
        <p:spPr>
          <a:xfrm>
            <a:off x="540000" y="3555404"/>
            <a:ext cx="2025426" cy="9365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00" b="0" i="0" u="none" spc="-520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200" b="0" i="0" u="none" spc="14494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4060" name="yt_image_14060" title="H_81.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7928" y="3555404"/>
            <a:ext cx="2005376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8A1919-1B70-9A3A-FA85-EAC238D8309C}"/>
              </a:ext>
            </a:extLst>
          </p:cNvPr>
          <p:cNvSpPr txBox="1"/>
          <p:nvPr/>
        </p:nvSpPr>
        <p:spPr>
          <a:xfrm>
            <a:off x="449989" y="2876931"/>
            <a:ext cx="7809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蜘蛛沿线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爬行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能最快地捉住虫子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4" name="yt_shape_1406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63" name="yt_image_1406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6" name="yt_shape_14066"/>
          <p:cNvSpPr txBox="1"/>
          <p:nvPr/>
        </p:nvSpPr>
        <p:spPr>
          <a:xfrm>
            <a:off x="540000" y="1482165"/>
            <a:ext cx="10600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几何直观与推理能力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四点在同一直线上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67" name="yt_image_14067" title="H_18.98700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0186" y="1961468"/>
            <a:ext cx="3811626" cy="24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69" name="yt_shape_14069"/>
              <p:cNvSpPr txBox="1"/>
              <p:nvPr/>
            </p:nvSpPr>
            <p:spPr>
              <a:xfrm>
                <a:off x="540000" y="2253337"/>
                <a:ext cx="8997656" cy="1600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比较线段的长短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69" name="yt_shape_140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53337"/>
                <a:ext cx="8997656" cy="1600118"/>
              </a:xfrm>
              <a:prstGeom prst="rect">
                <a:avLst/>
              </a:prstGeom>
              <a:blipFill>
                <a:blip r:embed="rId4"/>
                <a:stretch>
                  <a:fillRect l="-2100" t="-3435" r="-1084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01A58E-3B03-DEC0-14BE-76928D75177C}"/>
              </a:ext>
            </a:extLst>
          </p:cNvPr>
          <p:cNvSpPr txBox="1"/>
          <p:nvPr/>
        </p:nvSpPr>
        <p:spPr>
          <a:xfrm>
            <a:off x="3982177" y="268201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0AD11F-A218-23E0-9C06-425C34607A75}"/>
              </a:ext>
            </a:extLst>
          </p:cNvPr>
          <p:cNvSpPr txBox="1"/>
          <p:nvPr/>
        </p:nvSpPr>
        <p:spPr>
          <a:xfrm>
            <a:off x="6914289" y="3157507"/>
            <a:ext cx="789686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3" name="yt_shape_14073"/>
              <p:cNvSpPr txBox="1"/>
              <p:nvPr/>
            </p:nvSpPr>
            <p:spPr>
              <a:xfrm>
                <a:off x="540000" y="900000"/>
                <a:ext cx="9608400" cy="11207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73" name="yt_shape_140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08400" cy="1120756"/>
              </a:xfrm>
              <a:prstGeom prst="rect">
                <a:avLst/>
              </a:prstGeom>
              <a:blipFill>
                <a:blip r:embed="rId2"/>
                <a:stretch>
                  <a:fillRect l="-1967" t="-4918" r="-952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76" name="yt_table_14076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8148068"/>
                  </p:ext>
                </p:extLst>
              </p:nvPr>
            </p:nvGraphicFramePr>
            <p:xfrm>
              <a:off x="540056" y="2070716"/>
              <a:ext cx="8749666" cy="642303"/>
            </p:xfrm>
            <a:graphic>
              <a:graphicData uri="http://schemas.openxmlformats.org/drawingml/2006/table">
                <a:tbl>
                  <a:tblPr/>
                  <a:tblGrid>
                    <a:gridCol w="2429193">
                      <a:extLst>
                        <a:ext uri="{9D8B030D-6E8A-4147-A177-3AD203B41FA5}">
                          <a16:colId xmlns:a16="http://schemas.microsoft.com/office/drawing/2014/main" val="10779"/>
                        </a:ext>
                      </a:extLst>
                    </a:gridCol>
                    <a:gridCol w="2411730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  <a:gridCol w="2411730">
                      <a:extLst>
                        <a:ext uri="{9D8B030D-6E8A-4147-A177-3AD203B41FA5}">
                          <a16:colId xmlns:a16="http://schemas.microsoft.com/office/drawing/2014/main" val="10781"/>
                        </a:ext>
                      </a:extLst>
                    </a:gridCol>
                    <a:gridCol w="1497013">
                      <a:extLst>
                        <a:ext uri="{9D8B030D-6E8A-4147-A177-3AD203B41FA5}">
                          <a16:colId xmlns:a16="http://schemas.microsoft.com/office/drawing/2014/main" val="107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076" name="yt_table_14076" descr="{&quot;rangeId&quot;:19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8148068"/>
                  </p:ext>
                </p:extLst>
              </p:nvPr>
            </p:nvGraphicFramePr>
            <p:xfrm>
              <a:off x="540056" y="2070716"/>
              <a:ext cx="8749666" cy="642303"/>
            </p:xfrm>
            <a:graphic>
              <a:graphicData uri="http://schemas.openxmlformats.org/drawingml/2006/table">
                <a:tbl>
                  <a:tblPr/>
                  <a:tblGrid>
                    <a:gridCol w="2429193">
                      <a:extLst>
                        <a:ext uri="{9D8B030D-6E8A-4147-A177-3AD203B41FA5}">
                          <a16:colId xmlns:a16="http://schemas.microsoft.com/office/drawing/2014/main" val="10779"/>
                        </a:ext>
                      </a:extLst>
                    </a:gridCol>
                    <a:gridCol w="2411730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  <a:gridCol w="2411730">
                      <a:extLst>
                        <a:ext uri="{9D8B030D-6E8A-4147-A177-3AD203B41FA5}">
                          <a16:colId xmlns:a16="http://schemas.microsoft.com/office/drawing/2014/main" val="10781"/>
                        </a:ext>
                      </a:extLst>
                    </a:gridCol>
                    <a:gridCol w="1497013">
                      <a:extLst>
                        <a:ext uri="{9D8B030D-6E8A-4147-A177-3AD203B41FA5}">
                          <a16:colId xmlns:a16="http://schemas.microsoft.com/office/drawing/2014/main" val="10782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9900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013" r="-162532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05" r="-62121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83740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0BAD22-C4A3-A231-D872-01531FDDB903}"/>
              </a:ext>
            </a:extLst>
          </p:cNvPr>
          <p:cNvSpPr txBox="1"/>
          <p:nvPr/>
        </p:nvSpPr>
        <p:spPr>
          <a:xfrm>
            <a:off x="9355864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035FB6-42FB-75F1-15A8-827E7FBCB91E}"/>
              </a:ext>
            </a:extLst>
          </p:cNvPr>
          <p:cNvSpPr txBox="1"/>
          <p:nvPr/>
        </p:nvSpPr>
        <p:spPr>
          <a:xfrm>
            <a:off x="8166826" y="1328682"/>
            <a:ext cx="400748" cy="72804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4067" title="H_18.987007">
            <a:extLst>
              <a:ext uri="{FF2B5EF4-FFF2-40B4-BE49-F238E27FC236}">
                <a16:creationId xmlns:a16="http://schemas.microsoft.com/office/drawing/2014/main" id="{460ABC60-F987-3269-42F7-AF5A25891044}"/>
              </a:ex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8387" y="3156512"/>
            <a:ext cx="3811626" cy="24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77" name="yt_shape_14077"/>
              <p:cNvSpPr txBox="1"/>
              <p:nvPr/>
            </p:nvSpPr>
            <p:spPr>
              <a:xfrm>
                <a:off x="540119" y="764704"/>
                <a:ext cx="11492915" cy="49475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被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分成了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三部分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f48c"/>
                  </a:rPr>
                  <a:t>之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间的距离是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4077" name="yt_shape_14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4947573"/>
              </a:xfrm>
              <a:prstGeom prst="rect">
                <a:avLst/>
              </a:prstGeom>
              <a:blipFill>
                <a:blip r:embed="rId2"/>
                <a:stretch>
                  <a:fillRect l="-1645" t="-2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CF7806-A0B4-33A8-C630-93C0F9E5F7DF}"/>
              </a:ext>
            </a:extLst>
          </p:cNvPr>
          <p:cNvSpPr txBox="1"/>
          <p:nvPr/>
        </p:nvSpPr>
        <p:spPr>
          <a:xfrm>
            <a:off x="450108" y="155679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4E3A90-69B5-BF26-BF32-C3AAF914E11E}"/>
              </a:ext>
            </a:extLst>
          </p:cNvPr>
          <p:cNvSpPr txBox="1"/>
          <p:nvPr/>
        </p:nvSpPr>
        <p:spPr>
          <a:xfrm>
            <a:off x="450108" y="2020774"/>
            <a:ext cx="3070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7A175A-23F0-EBDD-90A1-9CB1CE785DB6}"/>
              </a:ext>
            </a:extLst>
          </p:cNvPr>
          <p:cNvSpPr txBox="1"/>
          <p:nvPr/>
        </p:nvSpPr>
        <p:spPr>
          <a:xfrm>
            <a:off x="450108" y="2441316"/>
            <a:ext cx="2315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4FF7BF-2C07-BFF3-A298-47569747F902}"/>
              </a:ext>
            </a:extLst>
          </p:cNvPr>
          <p:cNvSpPr txBox="1"/>
          <p:nvPr/>
        </p:nvSpPr>
        <p:spPr>
          <a:xfrm>
            <a:off x="450108" y="2890426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BF3679-6A93-B68E-A098-AFC8F05475FE}"/>
                  </a:ext>
                </a:extLst>
              </p:cNvPr>
              <p:cNvSpPr txBox="1"/>
              <p:nvPr/>
            </p:nvSpPr>
            <p:spPr>
              <a:xfrm>
                <a:off x="450108" y="3296096"/>
                <a:ext cx="6191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BF3679-6A93-B68E-A098-AFC8F05475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96096"/>
                <a:ext cx="6191948" cy="765061"/>
              </a:xfrm>
              <a:prstGeom prst="rect">
                <a:avLst/>
              </a:prstGeom>
              <a:blipFill>
                <a:blip r:embed="rId3"/>
                <a:stretch>
                  <a:fillRect l="-1575" r="-1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DA6B9BB-1BC1-06BB-DB16-D99F97629E96}"/>
              </a:ext>
            </a:extLst>
          </p:cNvPr>
          <p:cNvSpPr txBox="1"/>
          <p:nvPr/>
        </p:nvSpPr>
        <p:spPr>
          <a:xfrm>
            <a:off x="450108" y="3946358"/>
            <a:ext cx="262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B950E8-5248-99E1-29A3-35929B0ACE5F}"/>
              </a:ext>
            </a:extLst>
          </p:cNvPr>
          <p:cNvSpPr txBox="1"/>
          <p:nvPr/>
        </p:nvSpPr>
        <p:spPr>
          <a:xfrm>
            <a:off x="450108" y="4357219"/>
            <a:ext cx="420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29512E-516A-58B5-029A-EF61CCCC9F09}"/>
              </a:ext>
            </a:extLst>
          </p:cNvPr>
          <p:cNvSpPr txBox="1"/>
          <p:nvPr/>
        </p:nvSpPr>
        <p:spPr>
          <a:xfrm>
            <a:off x="450108" y="4796648"/>
            <a:ext cx="3004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082" name="yt_image_14082" title="H_12.7518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2144" y="2266963"/>
            <a:ext cx="3810529" cy="23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2F8E891-96CD-4CAA-F870-45E94C07C7D7}"/>
              </a:ext>
            </a:extLst>
          </p:cNvPr>
          <p:cNvSpPr txBox="1"/>
          <p:nvPr/>
        </p:nvSpPr>
        <p:spPr>
          <a:xfrm>
            <a:off x="414720" y="5264645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81F970C-99A9-5C6F-565D-690550CBF3C7}"/>
              </a:ext>
            </a:extLst>
          </p:cNvPr>
          <p:cNvSpPr txBox="1"/>
          <p:nvPr/>
        </p:nvSpPr>
        <p:spPr>
          <a:xfrm>
            <a:off x="414720" y="5661787"/>
            <a:ext cx="463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024D2E8-EA9B-DB3F-BC71-443190952E01}"/>
              </a:ext>
            </a:extLst>
          </p:cNvPr>
          <p:cNvSpPr txBox="1"/>
          <p:nvPr/>
        </p:nvSpPr>
        <p:spPr>
          <a:xfrm>
            <a:off x="414720" y="6087497"/>
            <a:ext cx="3034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0" name="yt_shape_1401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5614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11" name="yt_image_14011" title="H_23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2504" y="2011799"/>
            <a:ext cx="2546991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13" name="yt_shape_14013"/>
              <p:cNvSpPr txBox="1"/>
              <p:nvPr/>
            </p:nvSpPr>
            <p:spPr>
              <a:xfrm>
                <a:off x="540000" y="2358558"/>
                <a:ext cx="10847521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13" name="yt_shape_14013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8558"/>
                <a:ext cx="10847521" cy="2264659"/>
              </a:xfrm>
              <a:prstGeom prst="rect">
                <a:avLst/>
              </a:prstGeom>
              <a:blipFill>
                <a:blip r:embed="rId3"/>
                <a:stretch>
                  <a:fillRect l="-1743" t="-2426" r="-618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26134F-22A1-01A6-2BB7-2CEDAD28EC4B}"/>
              </a:ext>
            </a:extLst>
          </p:cNvPr>
          <p:cNvSpPr txBox="1"/>
          <p:nvPr/>
        </p:nvSpPr>
        <p:spPr>
          <a:xfrm>
            <a:off x="449989" y="2311752"/>
            <a:ext cx="601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F09319-752C-FCC9-6CAB-D4A134C62193}"/>
                  </a:ext>
                </a:extLst>
              </p:cNvPr>
              <p:cNvSpPr txBox="1"/>
              <p:nvPr/>
            </p:nvSpPr>
            <p:spPr>
              <a:xfrm>
                <a:off x="449989" y="2787240"/>
                <a:ext cx="4332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mathAnswerShape': 1}">
                <a:extLst>
                  <a:ext uri="{FF2B5EF4-FFF2-40B4-BE49-F238E27FC236}">
                    <a16:creationId xmlns:a16="http://schemas.microsoft.com/office/drawing/2014/main" id="{28F09319-752C-FCC9-6CAB-D4A134C62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7240"/>
                <a:ext cx="4332986" cy="765061"/>
              </a:xfrm>
              <a:prstGeom prst="rect">
                <a:avLst/>
              </a:prstGeom>
              <a:blipFill>
                <a:blip r:embed="rId4"/>
                <a:stretch>
                  <a:fillRect l="-2250" r="-211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4DA3978-860F-856F-5DBD-2705E35D845E}"/>
                  </a:ext>
                </a:extLst>
              </p:cNvPr>
              <p:cNvSpPr txBox="1"/>
              <p:nvPr/>
            </p:nvSpPr>
            <p:spPr>
              <a:xfrm>
                <a:off x="449989" y="3458689"/>
                <a:ext cx="10922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, 'mathAnswerShape': 1}">
                <a:extLst>
                  <a:ext uri="{FF2B5EF4-FFF2-40B4-BE49-F238E27FC236}">
                    <a16:creationId xmlns:a16="http://schemas.microsoft.com/office/drawing/2014/main" id="{84DA3978-860F-856F-5DBD-2705E35D84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8689"/>
                <a:ext cx="10922698" cy="765061"/>
              </a:xfrm>
              <a:prstGeom prst="rect">
                <a:avLst/>
              </a:prstGeom>
              <a:blipFill>
                <a:blip r:embed="rId5"/>
                <a:stretch>
                  <a:fillRect l="-893" r="-7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8599EAE-990C-9978-C10D-2A4284407282}"/>
              </a:ext>
            </a:extLst>
          </p:cNvPr>
          <p:cNvSpPr txBox="1"/>
          <p:nvPr/>
        </p:nvSpPr>
        <p:spPr>
          <a:xfrm>
            <a:off x="449989" y="4130138"/>
            <a:ext cx="2577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5" name="yt_shape_14015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线段的基本事实</a:t>
            </a:r>
          </a:p>
        </p:txBody>
      </p:sp>
      <p:sp>
        <p:nvSpPr>
          <p:cNvPr id="14016" name="yt_shape_14016"/>
          <p:cNvSpPr txBox="1"/>
          <p:nvPr/>
        </p:nvSpPr>
        <p:spPr>
          <a:xfrm>
            <a:off x="540000" y="1389434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生产现象中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来解释的有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017" name="yt_shape_14017"/>
          <p:cNvSpPr txBox="1"/>
          <p:nvPr/>
        </p:nvSpPr>
        <p:spPr>
          <a:xfrm>
            <a:off x="540000" y="1868737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用两颗钉子就可以把木条固定在墙上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018" name="yt_shape_14018"/>
          <p:cNvSpPr txBox="1"/>
          <p:nvPr/>
        </p:nvSpPr>
        <p:spPr>
          <a:xfrm>
            <a:off x="540000" y="2331561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植树时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只要栽下两棵树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就可以把同一行树大致栽在同一条直线上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019" name="yt_shape_14019"/>
          <p:cNvSpPr txBox="1"/>
          <p:nvPr/>
        </p:nvSpPr>
        <p:spPr>
          <a:xfrm>
            <a:off x="540000" y="2794385"/>
            <a:ext cx="68865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架设电线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总是尽可能沿线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架设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020" name="yt_shape_14020"/>
          <p:cNvSpPr txBox="1"/>
          <p:nvPr/>
        </p:nvSpPr>
        <p:spPr>
          <a:xfrm>
            <a:off x="540000" y="3273688"/>
            <a:ext cx="50783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把弯曲的公路改直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就能缩短路程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021" name="yt_table_140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731326"/>
              </p:ext>
            </p:extLst>
          </p:nvPr>
        </p:nvGraphicFramePr>
        <p:xfrm>
          <a:off x="540056" y="3736512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</a:tbl>
          </a:graphicData>
        </a:graphic>
      </p:graphicFrame>
      <p:pic>
        <p:nvPicPr>
          <p:cNvPr id="3" name="yt_shape_1723613762606">
            <a:extLst>
              <a:ext uri="{FF2B5EF4-FFF2-40B4-BE49-F238E27FC236}">
                <a16:creationId xmlns:a16="http://schemas.microsoft.com/office/drawing/2014/main" id="{C76E5D31-50B0-6789-6517-BCBC9815D3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843547-9AE0-F59A-8988-9F56206517B3}"/>
              </a:ext>
            </a:extLst>
          </p:cNvPr>
          <p:cNvSpPr txBox="1"/>
          <p:nvPr/>
        </p:nvSpPr>
        <p:spPr>
          <a:xfrm>
            <a:off x="10584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3" name="yt_shape_14023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某同学用剪刀沿直线将一片平整的银杏叶剪掉一部分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edf3,isEnd"/>
              </a:rPr>
              <a:t>发现剩下的银杏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叶的周长比原银杏叶的周长要小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能正确解释这一现象的数学知识是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024" name="yt_image_14024" title="H_117.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7345" y="2475451"/>
            <a:ext cx="957308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4980F9-2361-EBF3-8CFA-F11E37EDA582}"/>
              </a:ext>
            </a:extLst>
          </p:cNvPr>
          <p:cNvSpPr txBox="1"/>
          <p:nvPr/>
        </p:nvSpPr>
        <p:spPr>
          <a:xfrm>
            <a:off x="9898908" y="132868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d787b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68DC84-88E7-910F-9983-65F4E6CBBC73}"/>
              </a:ext>
            </a:extLst>
          </p:cNvPr>
          <p:cNvSpPr txBox="1"/>
          <p:nvPr/>
        </p:nvSpPr>
        <p:spPr>
          <a:xfrm>
            <a:off x="450109" y="1804170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6" name="yt_shape_140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是公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两旁的两个村庄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若两村要在公路上合修一个汽车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956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两村的距离之和最小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上标注出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27" name="yt_shape_14027"/>
          <p:cNvSpPr txBox="1"/>
          <p:nvPr/>
        </p:nvSpPr>
        <p:spPr>
          <a:xfrm>
            <a:off x="4500440" y="1880889"/>
            <a:ext cx="3489738" cy="10445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>
                <a:solidFill>
                  <a:srgbClr val="1EE3CF"/>
                </a:solidFill>
                <a:effectLst/>
                <a:latin typeface="Times New Roman" pitchFamily="58"/>
                <a:ea typeface="Times New Roman" pitchFamily="5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en-US" altLang="zh-CN" sz="55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</a:p>
        </p:txBody>
      </p:sp>
      <p:sp>
        <p:nvSpPr>
          <p:cNvPr id="14028" name="yt_shape_14028"/>
          <p:cNvSpPr txBox="1"/>
          <p:nvPr/>
        </p:nvSpPr>
        <p:spPr>
          <a:xfrm>
            <a:off x="540000" y="2954804"/>
            <a:ext cx="81448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交直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点即为汽车站位置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29" name="yt_shape_14029"/>
          <p:cNvSpPr txBox="1"/>
          <p:nvPr/>
        </p:nvSpPr>
        <p:spPr>
          <a:xfrm>
            <a:off x="540000" y="3434107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两点之间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线段最短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762685">
            <a:extLst>
              <a:ext uri="{FF2B5EF4-FFF2-40B4-BE49-F238E27FC236}">
                <a16:creationId xmlns:a16="http://schemas.microsoft.com/office/drawing/2014/main" id="{A7664302-8D8B-0AC8-55EE-71889F4BD9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40" y="1938282"/>
            <a:ext cx="1762317" cy="919693"/>
          </a:xfrm>
          <a:prstGeom prst="rect">
            <a:avLst/>
          </a:prstGeom>
        </p:spPr>
      </p:pic>
      <p:pic>
        <p:nvPicPr>
          <p:cNvPr id="5" name="yt_shape_1723613762709">
            <a:extLst>
              <a:ext uri="{FF2B5EF4-FFF2-40B4-BE49-F238E27FC236}">
                <a16:creationId xmlns:a16="http://schemas.microsoft.com/office/drawing/2014/main" id="{3DC05743-859A-3F6E-74E7-1104F44272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937742"/>
            <a:ext cx="1694052" cy="88406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C33246-57F5-1DD8-D769-C200192C87B7}"/>
              </a:ext>
            </a:extLst>
          </p:cNvPr>
          <p:cNvSpPr txBox="1"/>
          <p:nvPr/>
        </p:nvSpPr>
        <p:spPr>
          <a:xfrm>
            <a:off x="449989" y="2907998"/>
            <a:ext cx="8246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交直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点即为汽车站位置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F30958-E3D9-B300-83FB-FF6D6A57610D}"/>
              </a:ext>
            </a:extLst>
          </p:cNvPr>
          <p:cNvSpPr txBox="1"/>
          <p:nvPr/>
        </p:nvSpPr>
        <p:spPr>
          <a:xfrm>
            <a:off x="449989" y="3387301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0" name="yt_shape_14030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两点间的距离</a:t>
            </a:r>
          </a:p>
        </p:txBody>
      </p:sp>
      <p:sp>
        <p:nvSpPr>
          <p:cNvPr id="14031" name="yt_shape_14031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1ae3"/>
              </a:rPr>
              <a:t>两点之间的距离可表示为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2" name="yt_table_140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773651"/>
              </p:ext>
            </p:extLst>
          </p:nvPr>
        </p:nvGraphicFramePr>
        <p:xfrm>
          <a:off x="540056" y="2348869"/>
          <a:ext cx="7730173" cy="950976"/>
        </p:xfrm>
        <a:graphic>
          <a:graphicData uri="http://schemas.openxmlformats.org/drawingml/2006/table">
            <a:tbl>
              <a:tblPr/>
              <a:tblGrid>
                <a:gridCol w="5113973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2616200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5"/>
                  </a:ext>
                </a:extLst>
              </a:tr>
            </a:tbl>
          </a:graphicData>
        </a:graphic>
      </p:graphicFrame>
      <p:sp>
        <p:nvSpPr>
          <p:cNvPr id="14034" name="yt_shape_14034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08d"/>
              </a:rPr>
              <a:t>则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6" name="yt_table_140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999620"/>
              </p:ext>
            </p:extLst>
          </p:nvPr>
        </p:nvGraphicFramePr>
        <p:xfrm>
          <a:off x="540056" y="4611543"/>
          <a:ext cx="94481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6"/>
                  </a:ext>
                </a:extLst>
              </a:tr>
            </a:tbl>
          </a:graphicData>
        </a:graphic>
      </p:graphicFrame>
      <p:pic>
        <p:nvPicPr>
          <p:cNvPr id="14035" name="yt_image_14035_skip" title="H_23.7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3705" y="4309858"/>
            <a:ext cx="2982798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762777">
            <a:extLst>
              <a:ext uri="{FF2B5EF4-FFF2-40B4-BE49-F238E27FC236}">
                <a16:creationId xmlns:a16="http://schemas.microsoft.com/office/drawing/2014/main" id="{4AF3F31A-89C0-C80D-DDAC-F5B4A9DFD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5CC959-9647-893B-CD52-C504A83EF6B3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4D5CF6-3058-8913-2991-9B0D36E7EB72}"/>
              </a:ext>
            </a:extLst>
          </p:cNvPr>
          <p:cNvSpPr txBox="1"/>
          <p:nvPr/>
        </p:nvSpPr>
        <p:spPr>
          <a:xfrm>
            <a:off x="4334721" y="37791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" name="yt_shape_1403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38" name="yt_image_14038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1" name="yt_shape_14041"/>
          <p:cNvSpPr txBox="1"/>
          <p:nvPr/>
        </p:nvSpPr>
        <p:spPr>
          <a:xfrm>
            <a:off x="540000" y="1482165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在下列现象中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体现了基本事实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3" name="yt_table_140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814341"/>
              </p:ext>
            </p:extLst>
          </p:nvPr>
        </p:nvGraphicFramePr>
        <p:xfrm>
          <a:off x="540056" y="32722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7"/>
                  </a:ext>
                </a:extLst>
              </a:tr>
            </a:tbl>
          </a:graphicData>
        </a:graphic>
      </p:graphicFrame>
      <p:pic>
        <p:nvPicPr>
          <p:cNvPr id="14042" name="yt_image_14042_skip" title="H_103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8637" y="1961468"/>
            <a:ext cx="4933364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819992-62DB-9C52-E5EB-AC8117CFD077}"/>
              </a:ext>
            </a:extLst>
          </p:cNvPr>
          <p:cNvSpPr txBox="1"/>
          <p:nvPr/>
        </p:nvSpPr>
        <p:spPr>
          <a:xfrm>
            <a:off x="102797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5" name="yt_shape_1404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下图是某住宅小区的平面图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是该小区某快递点的位置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0861"/>
              </a:rPr>
              <a:t>其余各点为居民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图中各条线为小区内的小路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则从居民楼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到快递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5d05"/>
              </a:rPr>
              <a:t>的最短路径是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7" name="yt_table_1404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28410"/>
              </p:ext>
            </p:extLst>
          </p:nvPr>
        </p:nvGraphicFramePr>
        <p:xfrm>
          <a:off x="540056" y="2339566"/>
          <a:ext cx="3681413" cy="1901952"/>
        </p:xfrm>
        <a:graphic>
          <a:graphicData uri="http://schemas.openxmlformats.org/drawingml/2006/table">
            <a:tbl>
              <a:tblPr/>
              <a:tblGrid>
                <a:gridCol w="3681413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"/>
                  </a:ext>
                </a:extLst>
              </a:tr>
            </a:tbl>
          </a:graphicData>
        </a:graphic>
      </p:graphicFrame>
      <p:pic>
        <p:nvPicPr>
          <p:cNvPr id="14046" name="yt_image_14046_skip" title="H_106.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33018" y="2339566"/>
            <a:ext cx="221695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A00DCF-DB7B-D7AE-5260-6A681C983BB8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9" name="yt_shape_1404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e87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051" name="yt_image_14051" title="H_48.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9626" y="2491102"/>
            <a:ext cx="1892746" cy="61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7EF5BE-37D1-EFC3-E081-22B845908BBD}"/>
              </a:ext>
            </a:extLst>
          </p:cNvPr>
          <p:cNvSpPr txBox="1"/>
          <p:nvPr/>
        </p:nvSpPr>
        <p:spPr>
          <a:xfrm>
            <a:off x="9984632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BDA61E-57E2-93A5-901D-A0F5734A105B}"/>
              </a:ext>
            </a:extLst>
          </p:cNvPr>
          <p:cNvSpPr txBox="1"/>
          <p:nvPr/>
        </p:nvSpPr>
        <p:spPr>
          <a:xfrm>
            <a:off x="2780558" y="1804170"/>
            <a:ext cx="198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1550</Words>
  <Application>Microsoft Office PowerPoint</Application>
  <PresentationFormat>宽屏</PresentationFormat>
  <Paragraphs>117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