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8" r:id="rId5"/>
    <p:sldId id="310" r:id="rId6"/>
    <p:sldId id="311" r:id="rId7"/>
    <p:sldId id="313" r:id="rId8"/>
    <p:sldId id="315" r:id="rId9"/>
    <p:sldId id="317" r:id="rId10"/>
    <p:sldId id="319" r:id="rId11"/>
    <p:sldId id="320" r:id="rId12"/>
    <p:sldId id="321" r:id="rId13"/>
    <p:sldId id="329" r:id="rId14"/>
    <p:sldId id="331" r:id="rId15"/>
    <p:sldId id="324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46" autoAdjust="0"/>
    <p:restoredTop sz="94660"/>
  </p:normalViewPr>
  <p:slideViewPr>
    <p:cSldViewPr showGuides="1">
      <p:cViewPr varScale="1">
        <p:scale>
          <a:sx n="91" d="100"/>
          <a:sy n="91" d="100"/>
        </p:scale>
        <p:origin x="90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8" name="yt_shape_1290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07" name="yt_image_1290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10" name="yt_shape_12910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</a:t>
            </a:r>
          </a:p>
        </p:txBody>
      </p:sp>
      <p:sp>
        <p:nvSpPr>
          <p:cNvPr id="12911" name="yt_shape_12911"/>
          <p:cNvSpPr txBox="1"/>
          <p:nvPr/>
        </p:nvSpPr>
        <p:spPr>
          <a:xfrm>
            <a:off x="540000" y="1971599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12" name="yt_table_12912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2024776"/>
                  </p:ext>
                </p:extLst>
              </p:nvPr>
            </p:nvGraphicFramePr>
            <p:xfrm>
              <a:off x="540056" y="2450902"/>
              <a:ext cx="5708968" cy="1059562"/>
            </p:xfrm>
            <a:graphic>
              <a:graphicData uri="http://schemas.openxmlformats.org/drawingml/2006/table">
                <a:tbl>
                  <a:tblPr/>
                  <a:tblGrid>
                    <a:gridCol w="3546793">
                      <a:extLst>
                        <a:ext uri="{9D8B030D-6E8A-4147-A177-3AD203B41FA5}">
                          <a16:colId xmlns:a16="http://schemas.microsoft.com/office/drawing/2014/main" val="10599"/>
                        </a:ext>
                      </a:extLst>
                    </a:gridCol>
                    <a:gridCol w="2162175">
                      <a:extLst>
                        <a:ext uri="{9D8B030D-6E8A-4147-A177-3AD203B41FA5}">
                          <a16:colId xmlns:a16="http://schemas.microsoft.com/office/drawing/2014/main" val="106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912" name="yt_table_12912" descr="{&quot;rangeId&quot;:2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2024776"/>
                  </p:ext>
                </p:extLst>
              </p:nvPr>
            </p:nvGraphicFramePr>
            <p:xfrm>
              <a:off x="540056" y="2450902"/>
              <a:ext cx="5708968" cy="1059562"/>
            </p:xfrm>
            <a:graphic>
              <a:graphicData uri="http://schemas.openxmlformats.org/drawingml/2006/table">
                <a:tbl>
                  <a:tblPr/>
                  <a:tblGrid>
                    <a:gridCol w="3546793">
                      <a:extLst>
                        <a:ext uri="{9D8B030D-6E8A-4147-A177-3AD203B41FA5}">
                          <a16:colId xmlns:a16="http://schemas.microsoft.com/office/drawing/2014/main" val="10599"/>
                        </a:ext>
                      </a:extLst>
                    </a:gridCol>
                    <a:gridCol w="2162175">
                      <a:extLst>
                        <a:ext uri="{9D8B030D-6E8A-4147-A177-3AD203B41FA5}">
                          <a16:colId xmlns:a16="http://schemas.microsoft.com/office/drawing/2014/main" val="1060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7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r="-6089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610713">
            <a:extLst>
              <a:ext uri="{FF2B5EF4-FFF2-40B4-BE49-F238E27FC236}">
                <a16:creationId xmlns:a16="http://schemas.microsoft.com/office/drawing/2014/main" id="{4E8805BD-2056-1CB3-9B28-FD3617563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17DBE5-ECD4-EE9D-98A7-50B2F7CB6BD5}"/>
              </a:ext>
            </a:extLst>
          </p:cNvPr>
          <p:cNvSpPr txBox="1"/>
          <p:nvPr/>
        </p:nvSpPr>
        <p:spPr>
          <a:xfrm>
            <a:off x="6012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44" name="yt_shape_12944"/>
              <p:cNvSpPr txBox="1"/>
              <p:nvPr/>
            </p:nvSpPr>
            <p:spPr>
              <a:xfrm>
                <a:off x="540119" y="900000"/>
                <a:ext cx="11492915" cy="15510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块相同的小长方形地砖拼成一个大长方形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f17c6,isEnd"/>
                  </a:rPr>
                  <a:t>每块小长方形地砖的长和宽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则可列方程组为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944" name="yt_shape_129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51066"/>
              </a:xfrm>
              <a:prstGeom prst="rect">
                <a:avLst/>
              </a:prstGeom>
              <a:blipFill>
                <a:blip r:embed="rId2"/>
                <a:stretch>
                  <a:fillRect l="-1645" t="-3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46" name="yt_image_12946" title="H_76.8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5498" y="2654218"/>
            <a:ext cx="2061003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EF8852C-F34A-C8C8-CDBD-EC8449011489}"/>
                  </a:ext>
                </a:extLst>
              </p:cNvPr>
              <p:cNvSpPr txBox="1"/>
              <p:nvPr/>
            </p:nvSpPr>
            <p:spPr>
              <a:xfrm>
                <a:off x="5615833" y="1052736"/>
                <a:ext cx="415131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EF8852C-F34A-C8C8-CDBD-EC84490114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5833" y="1052736"/>
                <a:ext cx="4151313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48" name="yt_shape_12948"/>
              <p:cNvSpPr txBox="1"/>
              <p:nvPr/>
            </p:nvSpPr>
            <p:spPr>
              <a:xfrm>
                <a:off x="540119" y="900000"/>
                <a:ext cx="11492915" cy="29914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根据题意列二元一次方程组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不求解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某课外小组的学生准备外出活动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若每组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则余下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若每组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95b8"/>
                  </a:rPr>
                  <a:t>则有一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组只有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这个课外小组分成几组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共有多少人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设分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成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2948" name="yt_shape_12948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91460"/>
              </a:xfrm>
              <a:prstGeom prst="rect">
                <a:avLst/>
              </a:prstGeom>
              <a:blipFill>
                <a:blip r:embed="rId2"/>
                <a:stretch>
                  <a:fillRect l="-1645" t="-1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AC66FB1-D57F-7EEA-3DFE-CE674FE4C591}"/>
              </a:ext>
            </a:extLst>
          </p:cNvPr>
          <p:cNvSpPr txBox="1"/>
          <p:nvPr/>
        </p:nvSpPr>
        <p:spPr>
          <a:xfrm>
            <a:off x="450108" y="2279658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AF634A8-206C-5765-D8FC-2D4C747ED157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298488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BAF634A8-206C-5765-D8FC-2D4C747ED1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2984882" cy="1154189"/>
              </a:xfrm>
              <a:prstGeom prst="rect">
                <a:avLst/>
              </a:prstGeom>
              <a:blipFill>
                <a:blip r:embed="rId3"/>
                <a:stretch>
                  <a:fillRect l="-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52" name="yt_shape_12952"/>
              <p:cNvSpPr txBox="1"/>
              <p:nvPr/>
            </p:nvSpPr>
            <p:spPr>
              <a:xfrm>
                <a:off x="540119" y="900000"/>
                <a:ext cx="11492915" cy="29914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有一个两位数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个位数字与十位数字之和为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e9be1"/>
                  </a:rPr>
                  <a:t>把这个两位数的个位数字与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十位数字对调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所得的新数比原数大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求这个两位数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设原两位数的个位数字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十位数字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则用代数式表示原两位数为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)−(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2952" name="yt_shape_12952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91460"/>
              </a:xfrm>
              <a:prstGeom prst="rect">
                <a:avLst/>
              </a:prstGeom>
              <a:blipFill>
                <a:blip r:embed="rId2"/>
                <a:stretch>
                  <a:fillRect l="-1645" t="-1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382732-3145-BD8E-D098-962C4A3C31D2}"/>
              </a:ext>
            </a:extLst>
          </p:cNvPr>
          <p:cNvSpPr txBox="1"/>
          <p:nvPr/>
        </p:nvSpPr>
        <p:spPr>
          <a:xfrm>
            <a:off x="450108" y="1804170"/>
            <a:ext cx="7498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设原两位数的个位数字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十位数字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30486F-C638-382C-EDDC-151A4FCB258A}"/>
              </a:ext>
            </a:extLst>
          </p:cNvPr>
          <p:cNvSpPr txBox="1"/>
          <p:nvPr/>
        </p:nvSpPr>
        <p:spPr>
          <a:xfrm>
            <a:off x="450108" y="2279658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则用代数式表示原两位数为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CE1E13B-7113-CDC9-FDD4-277695E84407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706177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)−(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}">
                <a:extLst>
                  <a:ext uri="{FF2B5EF4-FFF2-40B4-BE49-F238E27FC236}">
                    <a16:creationId xmlns:a16="http://schemas.microsoft.com/office/drawing/2014/main" id="{9CE1E13B-7113-CDC9-FDD4-277695E844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7061771" cy="1154189"/>
              </a:xfrm>
              <a:prstGeom prst="rect">
                <a:avLst/>
              </a:prstGeom>
              <a:blipFill>
                <a:blip r:embed="rId3"/>
                <a:stretch>
                  <a:fillRect l="-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6" name="yt_shape_12956"/>
          <p:cNvSpPr txBox="1"/>
          <p:nvPr/>
        </p:nvSpPr>
        <p:spPr>
          <a:xfrm>
            <a:off x="540000" y="76470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55" name="yt_image_1295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958" name="yt_shape_12958"/>
              <p:cNvSpPr txBox="1"/>
              <p:nvPr/>
            </p:nvSpPr>
            <p:spPr>
              <a:xfrm>
                <a:off x="540119" y="1346869"/>
                <a:ext cx="11492915" cy="52592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某县在创建省级卫生文明县城中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2a79b,isEnd"/>
                  </a:rPr>
                  <a:t>对县城内的河道进行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现有一段长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米的河道整治任务由甲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乙两个工程队先后接力完成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1414,isEnd"/>
                  </a:rPr>
                  <a:t>甲工程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队每天整治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乙工程队每天整治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共用时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小华两位同学提出的解题思路如下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小明同学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设整治任务完成后甲工程队整治河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道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乙工程队整治河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道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1499,isEnd"/>
                  </a:rPr>
                  <a:t>根据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题意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180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8</m:t>
                                    </m:r>
                                  </m:den>
                                </m:f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𝑦</m:t>
                                    </m:r>
                                  </m:num>
                                  <m:den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12</m:t>
                                    </m:r>
                                  </m:den>
                                </m:f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,isEnd"/>
                </a:endParaRPr>
              </a:p>
              <a:p>
                <a:pPr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小华同学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设整治任务完成后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0172,isEnd"/>
                  </a:rPr>
                  <a:t>表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</a:t>
                </a:r>
                <a:r>
                  <a:rPr sz="2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  <a:p>
                <a:pPr hangingPunct="0"/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根据题意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>
                                    <a:solidFill>
                                      <a:srgbClr val="FE0000"/>
                                    </a:solidFill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a:rPr lang="en-US" altLang="zh-CN" sz="2400" i="1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8</m:t>
                                </m:r>
                                <m:r>
                                  <a:rPr lang="en-US" altLang="zh-CN" sz="2400" i="1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a:rPr lang="zh-CN" altLang="zh-CN" sz="2400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bar>
                              <m:barPr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>
                                    <a:solidFill>
                                      <a:srgbClr val="FE0000"/>
                                    </a:solidFill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a:rPr lang="en-US" altLang="zh-CN" sz="2400" i="1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  <m:r>
                                  <a:rPr lang="en-US" altLang="zh-CN" sz="2400" i="1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𝑛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a:rPr lang="zh-CN" altLang="zh-CN" sz="2400" i="1">
                                <a:solidFill>
                                  <a:srgbClr val="01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bar>
                              <m:barPr>
                                <m:ctrlPr>
                                  <a:rPr lang="en-US" altLang="zh-CN" sz="2400" i="1">
                                    <a:solidFill>
                                      <a:srgbClr val="01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a:rPr lang="en-US" altLang="zh-CN" sz="2400" i="1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180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</m:e>
                            </m:bar>
                            <m:r>
                              <m:rPr>
                                <m:nor/>
                              </m:rPr>
                              <a:rPr lang="en-US" altLang="zh-CN" sz="2400">
                                <a:solidFill>
                                  <a:srgbClr val="01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dirty="0">
                  <a:solidFill>
                    <a:srgbClr val="000000"/>
                  </a:solidFill>
                  <a:latin typeface="Times New Roman" pitchFamily="24"/>
                  <a:ea typeface="宋体" pitchFamily="24"/>
                </a:endParaRPr>
              </a:p>
              <a:p>
                <a:pPr hangingPunct="0"/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请你补全小明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小华两位同学的解题思路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58" name="yt_shape_129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46869"/>
                <a:ext cx="11492915" cy="5259203"/>
              </a:xfrm>
              <a:prstGeom prst="rect">
                <a:avLst/>
              </a:prstGeom>
              <a:blipFill>
                <a:blip r:embed="rId3"/>
                <a:stretch>
                  <a:fillRect l="-1645" t="-2202" b="-2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42A88A-7FCF-DBBD-BDED-C34257CDAF6B}"/>
                  </a:ext>
                </a:extLst>
              </p:cNvPr>
              <p:cNvSpPr txBox="1"/>
              <p:nvPr/>
            </p:nvSpPr>
            <p:spPr>
              <a:xfrm>
                <a:off x="3112219" y="3293704"/>
                <a:ext cx="989711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180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42A88A-7FCF-DBBD-BDED-C34257CDAF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2219" y="3293704"/>
                <a:ext cx="989711" cy="459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AB8FA9-765F-9911-6A9F-DD23773402BD}"/>
                  </a:ext>
                </a:extLst>
              </p:cNvPr>
              <p:cNvSpPr txBox="1"/>
              <p:nvPr/>
            </p:nvSpPr>
            <p:spPr>
              <a:xfrm>
                <a:off x="2170831" y="3681732"/>
                <a:ext cx="724217" cy="5637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𝑥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8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AB8FA9-765F-9911-6A9F-DD23773402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0831" y="3681732"/>
                <a:ext cx="724217" cy="563766"/>
              </a:xfrm>
              <a:prstGeom prst="rect">
                <a:avLst/>
              </a:prstGeom>
              <a:blipFill>
                <a:blip r:embed="rId5"/>
                <a:stretch>
                  <a:fillRect b="-22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82497B-2370-FA44-9C5A-6C5D7A0C63B4}"/>
                  </a:ext>
                </a:extLst>
              </p:cNvPr>
              <p:cNvSpPr txBox="1"/>
              <p:nvPr/>
            </p:nvSpPr>
            <p:spPr>
              <a:xfrm>
                <a:off x="3324563" y="3681732"/>
                <a:ext cx="843661" cy="5612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𝑦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12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82497B-2370-FA44-9C5A-6C5D7A0C63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4563" y="3681732"/>
                <a:ext cx="843661" cy="561289"/>
              </a:xfrm>
              <a:prstGeom prst="rect">
                <a:avLst/>
              </a:prstGeom>
              <a:blipFill>
                <a:blip r:embed="rId6"/>
                <a:stretch>
                  <a:fillRect b="-22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51B0C5A-84D5-09F2-6669-16A48D76BC08}"/>
              </a:ext>
            </a:extLst>
          </p:cNvPr>
          <p:cNvSpPr txBox="1"/>
          <p:nvPr/>
        </p:nvSpPr>
        <p:spPr>
          <a:xfrm>
            <a:off x="5947621" y="437382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甲工程队整治河道用的天数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C22FD6-B32B-13B8-565C-E3993325DBCC}"/>
              </a:ext>
            </a:extLst>
          </p:cNvPr>
          <p:cNvSpPr txBox="1"/>
          <p:nvPr/>
        </p:nvSpPr>
        <p:spPr>
          <a:xfrm>
            <a:off x="1059708" y="4733864"/>
            <a:ext cx="4142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乙工程队整治河道用的天数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CBF93A2-E397-B842-423A-03DA0ED75E5B}"/>
                  </a:ext>
                </a:extLst>
              </p:cNvPr>
              <p:cNvSpPr txBox="1"/>
              <p:nvPr/>
            </p:nvSpPr>
            <p:spPr>
              <a:xfrm>
                <a:off x="2704430" y="5661248"/>
                <a:ext cx="908749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8</m:t>
                      </m:r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𝑚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CBF93A2-E397-B842-423A-03DA0ED75E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4430" y="5661248"/>
                <a:ext cx="908749" cy="45943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C824B68-D329-2BB9-D9F5-5D2B7D1C9ED3}"/>
                  </a:ext>
                </a:extLst>
              </p:cNvPr>
              <p:cNvSpPr txBox="1"/>
              <p:nvPr/>
            </p:nvSpPr>
            <p:spPr>
              <a:xfrm>
                <a:off x="4042692" y="5661248"/>
                <a:ext cx="996062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12</m:t>
                      </m:r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𝑛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C824B68-D329-2BB9-D9F5-5D2B7D1C9E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2692" y="5661248"/>
                <a:ext cx="996062" cy="45943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F77DE52-9533-A689-4ED1-A4B9C1A97B12}"/>
                  </a:ext>
                </a:extLst>
              </p:cNvPr>
              <p:cNvSpPr txBox="1"/>
              <p:nvPr/>
            </p:nvSpPr>
            <p:spPr>
              <a:xfrm>
                <a:off x="5163467" y="5661248"/>
                <a:ext cx="989711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180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F77DE52-9533-A689-4ED1-A4B9C1A97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3467" y="5661248"/>
                <a:ext cx="989711" cy="45943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02129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6" name="yt_shape_12966"/>
          <p:cNvSpPr txBox="1"/>
          <p:nvPr/>
        </p:nvSpPr>
        <p:spPr>
          <a:xfrm>
            <a:off x="540000" y="900000"/>
            <a:ext cx="1007968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二元一次方程组的特征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整个方程组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不是方程组中的每个方程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含有且只含有两个未知数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每个方程都是一次方程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每个方程都是整式方程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3" name="yt_shape_12913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二元一次方程组</a:t>
            </a:r>
          </a:p>
        </p:txBody>
      </p:sp>
      <p:sp>
        <p:nvSpPr>
          <p:cNvPr id="12914" name="yt_shape_12914"/>
          <p:cNvSpPr txBox="1"/>
          <p:nvPr/>
        </p:nvSpPr>
        <p:spPr>
          <a:xfrm>
            <a:off x="540000" y="1389434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是二元一次方程组是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15" name="yt_table_12915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6402"/>
                  </p:ext>
                </p:extLst>
              </p:nvPr>
            </p:nvGraphicFramePr>
            <p:xfrm>
              <a:off x="540056" y="1868737"/>
              <a:ext cx="7002590" cy="2121154"/>
            </p:xfrm>
            <a:graphic>
              <a:graphicData uri="http://schemas.openxmlformats.org/drawingml/2006/table">
                <a:tbl>
                  <a:tblPr/>
                  <a:tblGrid>
                    <a:gridCol w="3814636">
                      <a:extLst>
                        <a:ext uri="{9D8B030D-6E8A-4147-A177-3AD203B41FA5}">
                          <a16:colId xmlns:a16="http://schemas.microsoft.com/office/drawing/2014/main" val="10601"/>
                        </a:ext>
                      </a:extLst>
                    </a:gridCol>
                    <a:gridCol w="3187954">
                      <a:extLst>
                        <a:ext uri="{9D8B030D-6E8A-4147-A177-3AD203B41FA5}">
                          <a16:colId xmlns:a16="http://schemas.microsoft.com/office/drawing/2014/main" val="106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=4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+4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=14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&amp;3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915" name="yt_table_12915" descr="{&quot;rangeId&quot;:4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6402"/>
                  </p:ext>
                </p:extLst>
              </p:nvPr>
            </p:nvGraphicFramePr>
            <p:xfrm>
              <a:off x="540056" y="1868737"/>
              <a:ext cx="7002590" cy="2121154"/>
            </p:xfrm>
            <a:graphic>
              <a:graphicData uri="http://schemas.openxmlformats.org/drawingml/2006/table">
                <a:tbl>
                  <a:tblPr/>
                  <a:tblGrid>
                    <a:gridCol w="3814636">
                      <a:extLst>
                        <a:ext uri="{9D8B030D-6E8A-4147-A177-3AD203B41FA5}">
                          <a16:colId xmlns:a16="http://schemas.microsoft.com/office/drawing/2014/main" val="10601"/>
                        </a:ext>
                      </a:extLst>
                    </a:gridCol>
                    <a:gridCol w="3187954">
                      <a:extLst>
                        <a:ext uri="{9D8B030D-6E8A-4147-A177-3AD203B41FA5}">
                          <a16:colId xmlns:a16="http://schemas.microsoft.com/office/drawing/2014/main" val="10602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3706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9466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9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83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9466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610777">
            <a:extLst>
              <a:ext uri="{FF2B5EF4-FFF2-40B4-BE49-F238E27FC236}">
                <a16:creationId xmlns:a16="http://schemas.microsoft.com/office/drawing/2014/main" id="{A2FCF9F7-9E17-65F3-EB90-34148AB09C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B3621D-D431-06C3-D25F-D11EB96B2DFC}"/>
              </a:ext>
            </a:extLst>
          </p:cNvPr>
          <p:cNvSpPr txBox="1"/>
          <p:nvPr/>
        </p:nvSpPr>
        <p:spPr>
          <a:xfrm>
            <a:off x="63173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16" name="yt_shape_12916"/>
              <p:cNvSpPr txBox="1"/>
              <p:nvPr/>
            </p:nvSpPr>
            <p:spPr>
              <a:xfrm>
                <a:off x="540000" y="4123878"/>
                <a:ext cx="8876982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是二元一次方程组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916" name="yt_shape_129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23878"/>
                <a:ext cx="8876982" cy="1070934"/>
              </a:xfrm>
              <a:prstGeom prst="rect">
                <a:avLst/>
              </a:prstGeom>
              <a:blipFill>
                <a:blip r:embed="rId4"/>
                <a:stretch>
                  <a:fillRect l="-2129" r="-10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C57D6AD-07AA-E842-B2B6-BB72A7DB2A6C}"/>
              </a:ext>
            </a:extLst>
          </p:cNvPr>
          <p:cNvSpPr txBox="1"/>
          <p:nvPr/>
        </p:nvSpPr>
        <p:spPr>
          <a:xfrm>
            <a:off x="8631520" y="4077072"/>
            <a:ext cx="637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8" name="yt_shape_12918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建立二元一次方程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模型</a:t>
            </a:r>
          </a:p>
        </p:txBody>
      </p:sp>
      <p:sp>
        <p:nvSpPr>
          <p:cNvPr id="12919" name="yt_shape_12919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年湖北省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中记载这样一个题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头和羊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只共值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5911"/>
              </a:rPr>
              <a:t>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头和羊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只共值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问牛和羊各值多少金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设每头牛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每只羊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50a4"/>
              </a:rPr>
              <a:t>可列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20" name="yt_table_12920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0346660"/>
                  </p:ext>
                </p:extLst>
              </p:nvPr>
            </p:nvGraphicFramePr>
            <p:xfrm>
              <a:off x="540056" y="2829000"/>
              <a:ext cx="7449566" cy="2121154"/>
            </p:xfrm>
            <a:graphic>
              <a:graphicData uri="http://schemas.openxmlformats.org/drawingml/2006/table">
                <a:tbl>
                  <a:tblPr/>
                  <a:tblGrid>
                    <a:gridCol w="4190873">
                      <a:extLst>
                        <a:ext uri="{9D8B030D-6E8A-4147-A177-3AD203B41FA5}">
                          <a16:colId xmlns:a16="http://schemas.microsoft.com/office/drawing/2014/main" val="10603"/>
                        </a:ext>
                      </a:extLst>
                    </a:gridCol>
                    <a:gridCol w="3258693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&amp;5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=10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920" name="yt_table_12920" descr="{&quot;rangeId&quot;:7,&quot;type&quot;:&quot;Option&quot;}" title="H_167.0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0346660"/>
                  </p:ext>
                </p:extLst>
              </p:nvPr>
            </p:nvGraphicFramePr>
            <p:xfrm>
              <a:off x="540056" y="2829000"/>
              <a:ext cx="7449566" cy="2121154"/>
            </p:xfrm>
            <a:graphic>
              <a:graphicData uri="http://schemas.openxmlformats.org/drawingml/2006/table">
                <a:tbl>
                  <a:tblPr/>
                  <a:tblGrid>
                    <a:gridCol w="4190873">
                      <a:extLst>
                        <a:ext uri="{9D8B030D-6E8A-4147-A177-3AD203B41FA5}">
                          <a16:colId xmlns:a16="http://schemas.microsoft.com/office/drawing/2014/main" val="10603"/>
                        </a:ext>
                      </a:extLst>
                    </a:gridCol>
                    <a:gridCol w="3258693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</a:tblGrid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7762" b="-99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8598" b="-99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1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575" r="-77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8598" t="-10057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610860">
            <a:extLst>
              <a:ext uri="{FF2B5EF4-FFF2-40B4-BE49-F238E27FC236}">
                <a16:creationId xmlns:a16="http://schemas.microsoft.com/office/drawing/2014/main" id="{ABD3D14A-85C7-686D-E980-057A03EC83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00CCD7-3EC6-7442-3182-C964E91B81BD}"/>
              </a:ext>
            </a:extLst>
          </p:cNvPr>
          <p:cNvSpPr txBox="1"/>
          <p:nvPr/>
        </p:nvSpPr>
        <p:spPr>
          <a:xfrm>
            <a:off x="1974108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1" name="yt_shape_12921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阜阳一中单元卷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一轮船往返于甲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df33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顺水航行用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逆水航行用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若设轮船在静水中的速度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e3a8"/>
              </a:rPr>
              <a:t>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流速度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则下列方程组中正确的是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22" name="yt_table_12922" title="H_194.4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6000123"/>
                  </p:ext>
                </p:extLst>
              </p:nvPr>
            </p:nvGraphicFramePr>
            <p:xfrm>
              <a:off x="540056" y="2339566"/>
              <a:ext cx="8915464" cy="2469896"/>
            </p:xfrm>
            <a:graphic>
              <a:graphicData uri="http://schemas.openxmlformats.org/drawingml/2006/table">
                <a:tbl>
                  <a:tblPr/>
                  <a:tblGrid>
                    <a:gridCol w="4915091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  <a:gridCol w="4000373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&amp;18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=360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&amp;24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=360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&amp;18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=360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&amp;24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=360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&amp;18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=360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&amp;24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=360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&amp;18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=360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&amp;24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（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）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=360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922" name="yt_table_12922" descr="{&quot;rangeId&quot;:8,&quot;type&quot;:&quot;Option&quot;}" title="H_194.4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6000123"/>
                  </p:ext>
                </p:extLst>
              </p:nvPr>
            </p:nvGraphicFramePr>
            <p:xfrm>
              <a:off x="540056" y="2339566"/>
              <a:ext cx="8915464" cy="2469896"/>
            </p:xfrm>
            <a:graphic>
              <a:graphicData uri="http://schemas.openxmlformats.org/drawingml/2006/table">
                <a:tbl>
                  <a:tblPr/>
                  <a:tblGrid>
                    <a:gridCol w="4915091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  <a:gridCol w="4000373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</a:tblGrid>
                  <a:tr h="12349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1413" b="-1004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2831" b="-1004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3"/>
                      </a:ext>
                    </a:extLst>
                  </a:tr>
                  <a:tr h="12349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81413" b="-4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2831" t="-100000" b="-4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2829CD9-EAD4-D83D-18BF-8D008EA6D4DD}"/>
              </a:ext>
            </a:extLst>
          </p:cNvPr>
          <p:cNvSpPr txBox="1"/>
          <p:nvPr/>
        </p:nvSpPr>
        <p:spPr>
          <a:xfrm>
            <a:off x="7165233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3" name="yt_shape_12923"/>
          <p:cNvSpPr txBox="1"/>
          <p:nvPr/>
        </p:nvSpPr>
        <p:spPr>
          <a:xfrm>
            <a:off x="540119" y="900001"/>
            <a:ext cx="11492915" cy="2745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合肥市五十中单元卷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程大位是我国珠算发明家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他的著作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直指算法统宗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a356,isEnd"/>
              </a:rPr>
              <a:t>》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中记载了一个数学问题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大意是有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个和尚分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个馒头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如果大和尚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216b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小和尚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正好分完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小和尚各有多少人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若设大和尚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9599,isEnd"/>
              </a:rPr>
              <a:t>小和尚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则可列方程组为</a:t>
            </a:r>
            <a:r>
              <a:rPr sz="7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963B78-4D8D-7DA5-CF4B-1CEB15734A97}"/>
                  </a:ext>
                </a:extLst>
              </p:cNvPr>
              <p:cNvSpPr txBox="1"/>
              <p:nvPr/>
            </p:nvSpPr>
            <p:spPr>
              <a:xfrm>
                <a:off x="4033096" y="1916832"/>
                <a:ext cx="260756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963B78-4D8D-7DA5-CF4B-1CEB15734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3096" y="1916832"/>
                <a:ext cx="2607564" cy="16116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26" name="yt_shape_12926"/>
              <p:cNvSpPr txBox="1"/>
              <p:nvPr/>
            </p:nvSpPr>
            <p:spPr>
              <a:xfrm>
                <a:off x="540119" y="900000"/>
                <a:ext cx="11492915" cy="45425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根据题意列二元一次方程组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一个长方形的周长是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宽比长短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求这个长方形的长和宽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设长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宽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某校有两种类型的学生宿舍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大的宿舍每间可住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4e05b"/>
                  </a:rPr>
                  <a:t>小的宿舍每间可住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该校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个住宿生恰好住满这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间宿舍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小宿舍各有多少间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设大宿舍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小宿舍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12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12"/>
                  <a:ea typeface="宋体" pitchFamily="12"/>
                </a:endParaRPr>
              </a:p>
            </p:txBody>
          </p:sp>
        </mc:Choice>
        <mc:Fallback>
          <p:sp>
            <p:nvSpPr>
              <p:cNvPr id="12926" name="yt_shape_129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542526"/>
              </a:xfrm>
              <a:prstGeom prst="rect">
                <a:avLst/>
              </a:prstGeom>
              <a:blipFill>
                <a:blip r:embed="rId2"/>
                <a:stretch>
                  <a:fillRect l="-1645" t="-1208" b="-9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78ADC08-AF69-220D-BC90-CCEEF553986D}"/>
              </a:ext>
            </a:extLst>
          </p:cNvPr>
          <p:cNvSpPr txBox="1"/>
          <p:nvPr/>
        </p:nvSpPr>
        <p:spPr>
          <a:xfrm>
            <a:off x="450108" y="1832562"/>
            <a:ext cx="446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设长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宽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A3DF3A-6574-6D35-DF70-7DDC4B63AFA5}"/>
                  </a:ext>
                </a:extLst>
              </p:cNvPr>
              <p:cNvSpPr txBox="1"/>
              <p:nvPr/>
            </p:nvSpPr>
            <p:spPr>
              <a:xfrm>
                <a:off x="450108" y="2308050"/>
                <a:ext cx="262096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A3DF3A-6574-6D35-DF70-7DDC4B63A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08050"/>
                <a:ext cx="2620963" cy="1154189"/>
              </a:xfrm>
              <a:prstGeom prst="rect">
                <a:avLst/>
              </a:prstGeom>
              <a:blipFill>
                <a:blip r:embed="rId3"/>
                <a:stretch>
                  <a:fillRect l="-37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25E66D2-2E7D-61E2-FDAF-41737AB8CC57}"/>
              </a:ext>
            </a:extLst>
          </p:cNvPr>
          <p:cNvSpPr txBox="1"/>
          <p:nvPr/>
        </p:nvSpPr>
        <p:spPr>
          <a:xfrm>
            <a:off x="450108" y="4319603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设大宿舍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小宿舍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ACE35E-0FE2-A7EA-28E3-D5B604F1E11A}"/>
                  </a:ext>
                </a:extLst>
              </p:cNvPr>
              <p:cNvSpPr txBox="1"/>
              <p:nvPr/>
            </p:nvSpPr>
            <p:spPr>
              <a:xfrm>
                <a:off x="450108" y="4795091"/>
                <a:ext cx="235451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=198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ACE35E-0FE2-A7EA-28E3-D5B604F1E1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95091"/>
                <a:ext cx="2354517" cy="1154189"/>
              </a:xfrm>
              <a:prstGeom prst="rect">
                <a:avLst/>
              </a:prstGeom>
              <a:blipFill>
                <a:blip r:embed="rId4"/>
                <a:stretch>
                  <a:fillRect l="-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2" name="yt_shape_12932"/>
          <p:cNvSpPr txBox="1"/>
          <p:nvPr/>
        </p:nvSpPr>
        <p:spPr>
          <a:xfrm>
            <a:off x="540000" y="900000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忽略了未知数的系数不能为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3AF2A0-5B5A-BFA5-3745-4893CEE097DE}"/>
              </a:ext>
            </a:extLst>
          </p:cNvPr>
          <p:cNvSpPr txBox="1"/>
          <p:nvPr/>
        </p:nvSpPr>
        <p:spPr>
          <a:xfrm>
            <a:off x="449989" y="853194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忽略了未知数的系数不能为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而出错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33" name="yt_shape_12933"/>
              <p:cNvSpPr txBox="1"/>
              <p:nvPr/>
            </p:nvSpPr>
            <p:spPr>
              <a:xfrm>
                <a:off x="540119" y="1468360"/>
                <a:ext cx="11492915" cy="24415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−(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｜</m:t>
                                </m:r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｜</m:t>
                                </m:r>
                              </m:sup>
                            </m:sSup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c00e,isEnd"/>
                  </a:rPr>
                  <a:t>a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933" name="yt_shape_129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68360"/>
                <a:ext cx="11492915" cy="2441502"/>
              </a:xfrm>
              <a:prstGeom prst="rect">
                <a:avLst/>
              </a:prstGeom>
              <a:blipFill>
                <a:blip r:embed="rId2"/>
                <a:stretch>
                  <a:fillRect l="-1645" t="-2250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499DDBE-3762-A645-5C39-323C1109153A}"/>
              </a:ext>
            </a:extLst>
          </p:cNvPr>
          <p:cNvSpPr txBox="1"/>
          <p:nvPr/>
        </p:nvSpPr>
        <p:spPr>
          <a:xfrm>
            <a:off x="10692657" y="142155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C4CB3C-5C5E-391A-58F9-8FB60AFA69CE}"/>
              </a:ext>
            </a:extLst>
          </p:cNvPr>
          <p:cNvSpPr txBox="1"/>
          <p:nvPr/>
        </p:nvSpPr>
        <p:spPr>
          <a:xfrm>
            <a:off x="1059708" y="341507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D23E08-F950-E6E9-7BE9-75BA7632D6BB}"/>
              </a:ext>
            </a:extLst>
          </p:cNvPr>
          <p:cNvSpPr txBox="1"/>
          <p:nvPr/>
        </p:nvSpPr>
        <p:spPr>
          <a:xfrm>
            <a:off x="2983758" y="341507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7" name="yt_shape_1293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36" name="yt_image_12936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9" name="yt_shape_12939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是被弄污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225e"/>
              </a:rPr>
              <a:t>的值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40" name="yt_table_129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0118"/>
              </p:ext>
            </p:extLst>
          </p:nvPr>
        </p:nvGraphicFramePr>
        <p:xfrm>
          <a:off x="540056" y="2441600"/>
          <a:ext cx="60471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不可能是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不可能是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不可能是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不可能是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642CB3C-91AC-5633-C980-2E676E48BE48}"/>
              </a:ext>
            </a:extLst>
          </p:cNvPr>
          <p:cNvSpPr txBox="1"/>
          <p:nvPr/>
        </p:nvSpPr>
        <p:spPr>
          <a:xfrm>
            <a:off x="10597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2" name="yt_shape_1294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中有这样一道题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乙二人持钱不知其数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5d5c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甲得乙半而钱五十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乙得甲太半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太半的意思为三分之二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而钱亦五十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29fd"/>
              </a:rPr>
              <a:t>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乙持钱各几何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乙原本各持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ea2c0"/>
              </a:rPr>
              <a:t>则根据题意可列方程组为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43" name="yt_table_12943" title="H_277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1030052"/>
                  </p:ext>
                </p:extLst>
              </p:nvPr>
            </p:nvGraphicFramePr>
            <p:xfrm>
              <a:off x="540056" y="2819698"/>
              <a:ext cx="7196773" cy="3521202"/>
            </p:xfrm>
            <a:graphic>
              <a:graphicData uri="http://schemas.openxmlformats.org/drawingml/2006/table">
                <a:tbl>
                  <a:tblPr/>
                  <a:tblGrid>
                    <a:gridCol w="4062476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3134297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=50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=50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943" name="yt_table_12943" descr="{&quot;rangeId&quot;:14,&quot;type&quot;:&quot;Option&quot;}" title="H_277.2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91030052"/>
                  </p:ext>
                </p:extLst>
              </p:nvPr>
            </p:nvGraphicFramePr>
            <p:xfrm>
              <a:off x="540056" y="2819698"/>
              <a:ext cx="7196773" cy="3521202"/>
            </p:xfrm>
            <a:graphic>
              <a:graphicData uri="http://schemas.openxmlformats.org/drawingml/2006/table">
                <a:tbl>
                  <a:tblPr/>
                  <a:tblGrid>
                    <a:gridCol w="4062476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3134297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</a:tblGrid>
                  <a:tr h="176060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7211" b="-9965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9515" b="-9965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7"/>
                      </a:ext>
                    </a:extLst>
                  </a:tr>
                  <a:tr h="176060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346" r="-77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9515" t="-100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E434AFA-C334-383B-91C9-FB09DCFE4B70}"/>
              </a:ext>
            </a:extLst>
          </p:cNvPr>
          <p:cNvSpPr txBox="1"/>
          <p:nvPr/>
        </p:nvSpPr>
        <p:spPr>
          <a:xfrm>
            <a:off x="1059708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1466</Words>
  <Application>Microsoft Office PowerPoint</Application>
  <PresentationFormat>宽屏</PresentationFormat>
  <Paragraphs>103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2024-08-15T06:33:26Z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