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0" r:id="rId7"/>
    <p:sldId id="312" r:id="rId8"/>
    <p:sldId id="321" r:id="rId9"/>
    <p:sldId id="325" r:id="rId10"/>
    <p:sldId id="327" r:id="rId11"/>
    <p:sldId id="328" r:id="rId12"/>
    <p:sldId id="332" r:id="rId13"/>
    <p:sldId id="33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9" autoAdjust="0"/>
    <p:restoredTop sz="94660"/>
  </p:normalViewPr>
  <p:slideViewPr>
    <p:cSldViewPr showGuides="1">
      <p:cViewPr varScale="1">
        <p:scale>
          <a:sx n="86" d="100"/>
          <a:sy n="86" d="100"/>
        </p:scale>
        <p:origin x="96" y="5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00" name="yt_image_1000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正数和负数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04" name="yt_shape_10004"/>
              <p:cNvSpPr txBox="1"/>
              <p:nvPr/>
            </p:nvSpPr>
            <p:spPr>
              <a:xfrm>
                <a:off x="540000" y="1971599"/>
                <a:ext cx="9677329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04" name="yt_shape_1000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9677329" cy="641779"/>
              </a:xfrm>
              <a:prstGeom prst="rect">
                <a:avLst/>
              </a:prstGeom>
              <a:blipFill>
                <a:blip r:embed="rId3"/>
                <a:stretch>
                  <a:fillRect l="-1953" r="-94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06" name="yt_table_100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292436"/>
              </p:ext>
            </p:extLst>
          </p:nvPr>
        </p:nvGraphicFramePr>
        <p:xfrm>
          <a:off x="540056" y="266416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008" name="yt_shape_10008"/>
              <p:cNvSpPr txBox="1"/>
              <p:nvPr/>
            </p:nvSpPr>
            <p:spPr>
              <a:xfrm>
                <a:off x="540119" y="3190337"/>
                <a:ext cx="11492915" cy="13168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已知下列各数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008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正数有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负数有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1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既不是正数也不是负数的有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008" name="yt_shape_100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90337"/>
                <a:ext cx="11492915" cy="1316899"/>
              </a:xfrm>
              <a:prstGeom prst="rect">
                <a:avLst/>
              </a:prstGeom>
              <a:blipFill>
                <a:blip r:embed="rId4"/>
                <a:stretch>
                  <a:fillRect l="-1645" b="-56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269874">
            <a:extLst>
              <a:ext uri="{FF2B5EF4-FFF2-40B4-BE49-F238E27FC236}">
                <a16:creationId xmlns:a16="http://schemas.microsoft.com/office/drawing/2014/main" id="{DF7BF742-82A7-E666-9F2E-C78A434A8D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A74B8B-B69D-32E8-D1DB-4910CC3FE2EA}"/>
              </a:ext>
            </a:extLst>
          </p:cNvPr>
          <p:cNvSpPr txBox="1"/>
          <p:nvPr/>
        </p:nvSpPr>
        <p:spPr>
          <a:xfrm>
            <a:off x="9203464" y="1924793"/>
            <a:ext cx="400748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E5B0E4-2461-CBC7-D4DD-6AB2B855382B}"/>
              </a:ext>
            </a:extLst>
          </p:cNvPr>
          <p:cNvSpPr txBox="1"/>
          <p:nvPr/>
        </p:nvSpPr>
        <p:spPr>
          <a:xfrm>
            <a:off x="693899" y="3877427"/>
            <a:ext cx="2736304" cy="6316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5a8e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8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008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27116F2-D736-A95C-4490-538A3FDED264}"/>
                  </a:ext>
                </a:extLst>
              </p:cNvPr>
              <p:cNvSpPr txBox="1"/>
              <p:nvPr/>
            </p:nvSpPr>
            <p:spPr>
              <a:xfrm>
                <a:off x="4968899" y="3688137"/>
                <a:ext cx="2385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27116F2-D736-A95C-4490-538A3FDED2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899" y="3688137"/>
                <a:ext cx="2385124" cy="726326"/>
              </a:xfrm>
              <a:prstGeom prst="rect">
                <a:avLst/>
              </a:prstGeom>
              <a:blipFill>
                <a:blip r:embed="rId6"/>
                <a:stretch>
                  <a:fillRect l="-383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B7AC119-2A10-4AFF-35AC-95B9DD2BB470}"/>
              </a:ext>
            </a:extLst>
          </p:cNvPr>
          <p:cNvSpPr txBox="1"/>
          <p:nvPr/>
        </p:nvSpPr>
        <p:spPr>
          <a:xfrm>
            <a:off x="1056506" y="4471407"/>
            <a:ext cx="637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1" name="yt_shape_1006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60" name="yt_image_1006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3" name="yt_shape_10063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黄河大堤高出开封市区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d4fa"/>
              </a:rPr>
              <a:t>另有开封铁塔高约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小芳和好朋友小雪出去玩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小芳站在黄河大堤上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小雪站在地面上放风筝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70e8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此时王叔叔正好在铁塔顶上进行检修工作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按下列要求分别用正数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13da"/>
              </a:rPr>
              <a:t>负数表示出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三人的位置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若以黄河大堤上为基准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以黄河大堤上为基准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则小芳所在的位置高为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cecb7"/>
              </a:rPr>
              <a:t>小雪所在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的位置高为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王叔叔所在的位置高为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66" name="yt_image_10066" title="H_125.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77822" y="4536355"/>
            <a:ext cx="2956199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EFE42B-A948-230E-C1DA-ADFD5834587E}"/>
              </a:ext>
            </a:extLst>
          </p:cNvPr>
          <p:cNvSpPr txBox="1"/>
          <p:nvPr/>
        </p:nvSpPr>
        <p:spPr>
          <a:xfrm>
            <a:off x="450108" y="3812799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以黄河大堤上为基准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则小芳所在的位置高为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cecb7"/>
              </a:rPr>
              <a:t>小雪所在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D4B7C3-85FA-B76F-F143-29190D54B8EB}"/>
              </a:ext>
            </a:extLst>
          </p:cNvPr>
          <p:cNvSpPr txBox="1"/>
          <p:nvPr/>
        </p:nvSpPr>
        <p:spPr>
          <a:xfrm>
            <a:off x="450108" y="4288287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的位置高为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王叔叔所在的位置高为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8" name="yt_shape_10068"/>
          <p:cNvSpPr txBox="1"/>
          <p:nvPr/>
        </p:nvSpPr>
        <p:spPr>
          <a:xfrm>
            <a:off x="540000" y="900000"/>
            <a:ext cx="523220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若以铁塔顶为基准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以铁塔顶为基准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则王叔叔所在的位置高为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小雪所在的位置高为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小芳所在的位置高为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70" name="yt_image_10070" title="H_125.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5800" y="1531667"/>
            <a:ext cx="2956199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D1D1DF-7A34-80C0-60C1-27A7AFA3E0C9}"/>
              </a:ext>
            </a:extLst>
          </p:cNvPr>
          <p:cNvSpPr txBox="1"/>
          <p:nvPr/>
        </p:nvSpPr>
        <p:spPr>
          <a:xfrm>
            <a:off x="449989" y="132868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以铁塔顶为基准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EEEF70-71E6-A4C2-ED6E-8A6CFFB390C2}"/>
              </a:ext>
            </a:extLst>
          </p:cNvPr>
          <p:cNvSpPr txBox="1"/>
          <p:nvPr/>
        </p:nvSpPr>
        <p:spPr>
          <a:xfrm>
            <a:off x="449989" y="180417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则王叔叔所在的位置高为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960B1E-DF32-2795-D04C-F06ABC95CA72}"/>
              </a:ext>
            </a:extLst>
          </p:cNvPr>
          <p:cNvSpPr txBox="1"/>
          <p:nvPr/>
        </p:nvSpPr>
        <p:spPr>
          <a:xfrm>
            <a:off x="449989" y="2279658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小雪所在的位置高为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ECCAE6-6A8C-F0A5-EC9C-C15845BC737F}"/>
              </a:ext>
            </a:extLst>
          </p:cNvPr>
          <p:cNvSpPr txBox="1"/>
          <p:nvPr/>
        </p:nvSpPr>
        <p:spPr>
          <a:xfrm>
            <a:off x="449989" y="2755146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小芳所在的位置高为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2" name="yt_shape_1007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误认为带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号的数是正数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号的数是负数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  <a:sym typeface="_⨹_1_b93df"/>
              </a:rPr>
              <a:t>”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不是负数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0" name="yt_shape_10010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用正负数表示相反意义的量</a:t>
            </a:r>
          </a:p>
        </p:txBody>
      </p:sp>
      <p:sp>
        <p:nvSpPr>
          <p:cNvPr id="10011" name="yt_shape_10011"/>
          <p:cNvSpPr txBox="1"/>
          <p:nvPr/>
        </p:nvSpPr>
        <p:spPr>
          <a:xfrm>
            <a:off x="540000" y="1389434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年湖南省改编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下列选项中具有相反意义的量是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2" name="yt_table_1001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514795"/>
              </p:ext>
            </p:extLst>
          </p:nvPr>
        </p:nvGraphicFramePr>
        <p:xfrm>
          <a:off x="540056" y="1868737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气温上升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和零下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顺时针转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圈和逆时针转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元和支出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和跑了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" name="yt_shape_1723613269940">
            <a:extLst>
              <a:ext uri="{FF2B5EF4-FFF2-40B4-BE49-F238E27FC236}">
                <a16:creationId xmlns:a16="http://schemas.microsoft.com/office/drawing/2014/main" id="{055534B8-148B-9208-51E8-11066B7F4F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42E3BC-ED45-ACF7-F62D-CDA2229207F6}"/>
              </a:ext>
            </a:extLst>
          </p:cNvPr>
          <p:cNvSpPr txBox="1"/>
          <p:nvPr/>
        </p:nvSpPr>
        <p:spPr>
          <a:xfrm>
            <a:off x="8755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4" name="yt_shape_10014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年湖北省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在生产生活中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正数和负数都有现实意义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45ef"/>
              </a:rPr>
              <a:t>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5" name="yt_table_100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220176"/>
              </p:ext>
            </p:extLst>
          </p:nvPr>
        </p:nvGraphicFramePr>
        <p:xfrm>
          <a:off x="540056" y="1859435"/>
          <a:ext cx="5894706" cy="950976"/>
        </p:xfrm>
        <a:graphic>
          <a:graphicData uri="http://schemas.openxmlformats.org/drawingml/2006/table">
            <a:tbl>
              <a:tblPr/>
              <a:tblGrid>
                <a:gridCol w="394684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017" name="yt_shape_10017"/>
          <p:cNvSpPr txBox="1"/>
          <p:nvPr/>
        </p:nvSpPr>
        <p:spPr>
          <a:xfrm>
            <a:off x="540120" y="286098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【逆向变式】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合肥市四十二中月考卷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南淝河是合肥的母亲河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47ed"/>
              </a:rPr>
              <a:t>合肥之名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也是因为南淝河和东淝河相交而得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若把南淝河中的水位上升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52d4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8" name="yt_table_100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279209"/>
              </p:ext>
            </p:extLst>
          </p:nvPr>
        </p:nvGraphicFramePr>
        <p:xfrm>
          <a:off x="540056" y="4300555"/>
          <a:ext cx="7266306" cy="950976"/>
        </p:xfrm>
        <a:graphic>
          <a:graphicData uri="http://schemas.openxmlformats.org/drawingml/2006/table">
            <a:tbl>
              <a:tblPr/>
              <a:tblGrid>
                <a:gridCol w="3946843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水位上升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水位下降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水位上升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水位下降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50D53DC-F881-2C49-6AE1-2CBF6A77A793}"/>
              </a:ext>
            </a:extLst>
          </p:cNvPr>
          <p:cNvSpPr txBox="1"/>
          <p:nvPr/>
        </p:nvSpPr>
        <p:spPr>
          <a:xfrm>
            <a:off x="50221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95DAB4-770E-F6A0-4544-6E1CDE3FC919}"/>
              </a:ext>
            </a:extLst>
          </p:cNvPr>
          <p:cNvSpPr txBox="1"/>
          <p:nvPr/>
        </p:nvSpPr>
        <p:spPr>
          <a:xfrm>
            <a:off x="3040909" y="37651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0" name="yt_shape_10020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变式延伸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与一月相比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小优家二月用电比一月少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15kW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ffeb"/>
              </a:rPr>
              <a:t>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月比一月多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20kW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四月和一月持平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以一月用电量为基准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分别写出小优家二月到四月用电增加量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二月增加了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15kW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三月增加了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20kW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四月增加了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0kW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若一月份用电量为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100kW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小优把五月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六月用电量依次记为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25kW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095a"/>
              </a:rPr>
              <a:t>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35kW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则小优家五月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六月用电量分别是多少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五月用电是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六月用电量是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5D30AF-D36D-CA0A-0C2E-E89C396A5425}"/>
              </a:ext>
            </a:extLst>
          </p:cNvPr>
          <p:cNvSpPr txBox="1"/>
          <p:nvPr/>
        </p:nvSpPr>
        <p:spPr>
          <a:xfrm>
            <a:off x="450108" y="2279658"/>
            <a:ext cx="1033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二月增加了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15kW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三月增加了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20kW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四月增加了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0kW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5BF7B6-B436-84D3-7F5D-8A2CCE7E2DFB}"/>
              </a:ext>
            </a:extLst>
          </p:cNvPr>
          <p:cNvSpPr txBox="1"/>
          <p:nvPr/>
        </p:nvSpPr>
        <p:spPr>
          <a:xfrm>
            <a:off x="450108" y="3706122"/>
            <a:ext cx="636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五月用电是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C117D2-EEAD-8EF8-A6D0-30E8442205E3}"/>
              </a:ext>
            </a:extLst>
          </p:cNvPr>
          <p:cNvSpPr txBox="1"/>
          <p:nvPr/>
        </p:nvSpPr>
        <p:spPr>
          <a:xfrm>
            <a:off x="450108" y="4181610"/>
            <a:ext cx="5293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六月用电量是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5" name="yt_shape_10025"/>
          <p:cNvSpPr txBox="1"/>
          <p:nvPr/>
        </p:nvSpPr>
        <p:spPr>
          <a:xfrm>
            <a:off x="540000" y="900000"/>
            <a:ext cx="258243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的意义</a:t>
            </a:r>
          </a:p>
        </p:txBody>
      </p:sp>
      <p:sp>
        <p:nvSpPr>
          <p:cNvPr id="10026" name="yt_shape_10026"/>
          <p:cNvSpPr txBox="1"/>
          <p:nvPr/>
        </p:nvSpPr>
        <p:spPr>
          <a:xfrm>
            <a:off x="540000" y="1389434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27" name="yt_table_100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189923"/>
              </p:ext>
            </p:extLst>
          </p:nvPr>
        </p:nvGraphicFramePr>
        <p:xfrm>
          <a:off x="540056" y="1868737"/>
          <a:ext cx="63519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表示没有温度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是最小的自然数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3" name="yt_shape_1723613270029">
            <a:extLst>
              <a:ext uri="{FF2B5EF4-FFF2-40B4-BE49-F238E27FC236}">
                <a16:creationId xmlns:a16="http://schemas.microsoft.com/office/drawing/2014/main" id="{DC1B40D9-35D1-D18C-662B-93C88E66E9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7EEAD1-8472-4E7F-C440-F03B2D37C4F8}"/>
              </a:ext>
            </a:extLst>
          </p:cNvPr>
          <p:cNvSpPr txBox="1"/>
          <p:nvPr/>
        </p:nvSpPr>
        <p:spPr>
          <a:xfrm>
            <a:off x="4183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9" name="yt_shape_10029"/>
          <p:cNvSpPr txBox="1"/>
          <p:nvPr/>
        </p:nvSpPr>
        <p:spPr>
          <a:xfrm>
            <a:off x="540000" y="900000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对正数、负数和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的认识不正确而出错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509268-387D-32C5-B1CB-1F574BD8513B}"/>
              </a:ext>
            </a:extLst>
          </p:cNvPr>
          <p:cNvSpPr txBox="1"/>
          <p:nvPr/>
        </p:nvSpPr>
        <p:spPr>
          <a:xfrm>
            <a:off x="449989" y="853194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对正数、负数和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的认识不正确而出错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030" name="yt_shape_10030"/>
          <p:cNvSpPr txBox="1"/>
          <p:nvPr/>
        </p:nvSpPr>
        <p:spPr>
          <a:xfrm>
            <a:off x="540000" y="1388791"/>
            <a:ext cx="7540526" cy="28126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号的数都是正数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一个正数的前面加上负号就是负数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没有符号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不是正数的数一定是负数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不是负数的数一定是正数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其中错误的有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FF9A9F-CA9B-EA6C-381A-C6F8C61F62BD}"/>
              </a:ext>
            </a:extLst>
          </p:cNvPr>
          <p:cNvSpPr txBox="1"/>
          <p:nvPr/>
        </p:nvSpPr>
        <p:spPr>
          <a:xfrm>
            <a:off x="2583589" y="371942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36" name="yt_shape_10036"/>
              <p:cNvSpPr txBox="1"/>
              <p:nvPr/>
            </p:nvSpPr>
            <p:spPr>
              <a:xfrm>
                <a:off x="540000" y="423059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494d8,isEnd"/>
                  </a:rPr>
                  <a:t>其中不是正数的数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036" name="yt_shape_100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30590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3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B969902-8206-880F-E8D0-940C69F29D5F}"/>
              </a:ext>
            </a:extLst>
          </p:cNvPr>
          <p:cNvSpPr txBox="1"/>
          <p:nvPr/>
        </p:nvSpPr>
        <p:spPr>
          <a:xfrm>
            <a:off x="1059589" y="485523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9" name="yt_shape_1003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38" name="yt_image_1003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1" name="yt_shape_10041"/>
          <p:cNvSpPr txBox="1"/>
          <p:nvPr/>
        </p:nvSpPr>
        <p:spPr>
          <a:xfrm>
            <a:off x="540119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某财务科为保密起见采取新的记账方式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个记数单位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7cd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万元记为负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万元记为正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9786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以此类推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万元应该记为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42" name="yt_table_100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636596"/>
              </p:ext>
            </p:extLst>
          </p:nvPr>
        </p:nvGraphicFramePr>
        <p:xfrm>
          <a:off x="540056" y="292173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0044" name="yt_shape_10044"/>
          <p:cNvSpPr txBox="1"/>
          <p:nvPr/>
        </p:nvSpPr>
        <p:spPr>
          <a:xfrm>
            <a:off x="540119" y="3447903"/>
            <a:ext cx="11492915" cy="14732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黄山毛峰又称徽茶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产于安徽黄山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73fe,isEnd"/>
              </a:rPr>
              <a:t>是中国十大名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茶之一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其在制作上要求每锅烘焙质量在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94097,isEnd"/>
              </a:rPr>
              <a:t>某厂烘焙质量标准分别是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则各锅烘焙时相差最大为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7EE723-BDE1-AA9D-27E8-7A9C336FD572}"/>
              </a:ext>
            </a:extLst>
          </p:cNvPr>
          <p:cNvSpPr txBox="1"/>
          <p:nvPr/>
        </p:nvSpPr>
        <p:spPr>
          <a:xfrm>
            <a:off x="7612907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A90B79-537C-2E13-82B3-655ABF7FC013}"/>
              </a:ext>
            </a:extLst>
          </p:cNvPr>
          <p:cNvSpPr txBox="1"/>
          <p:nvPr/>
        </p:nvSpPr>
        <p:spPr>
          <a:xfrm>
            <a:off x="9289307" y="435207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6" name="yt_shape_10046"/>
          <p:cNvSpPr txBox="1"/>
          <p:nvPr/>
        </p:nvSpPr>
        <p:spPr>
          <a:xfrm>
            <a:off x="4403229" y="1745819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047" name="yt_shape_10047"/>
          <p:cNvSpPr txBox="1"/>
          <p:nvPr/>
        </p:nvSpPr>
        <p:spPr>
          <a:xfrm>
            <a:off x="540000" y="2225122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人中有几人过关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048" name="yt_shape_10048"/>
          <p:cNvSpPr txBox="1"/>
          <p:nvPr/>
        </p:nvSpPr>
        <p:spPr>
          <a:xfrm>
            <a:off x="540000" y="2704425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是过关的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过关的有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049" name="yt_shape_10049"/>
          <p:cNvSpPr txBox="1"/>
          <p:nvPr/>
        </p:nvSpPr>
        <p:spPr>
          <a:xfrm>
            <a:off x="540000" y="3183728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他们分别背过了几个英语单位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050" name="yt_shape_10050"/>
          <p:cNvSpPr txBox="1"/>
          <p:nvPr/>
        </p:nvSpPr>
        <p:spPr>
          <a:xfrm>
            <a:off x="540000" y="3663031"/>
            <a:ext cx="615553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他们分别背过了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英语单词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76CB40-FA2E-2D62-1335-298043878F59}"/>
              </a:ext>
            </a:extLst>
          </p:cNvPr>
          <p:cNvSpPr txBox="1"/>
          <p:nvPr/>
        </p:nvSpPr>
        <p:spPr>
          <a:xfrm>
            <a:off x="449989" y="2657619"/>
            <a:ext cx="658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是过关的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过关的有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035E44-AEFB-41AA-F6C2-BE1ACA31D03C}"/>
              </a:ext>
            </a:extLst>
          </p:cNvPr>
          <p:cNvSpPr txBox="1"/>
          <p:nvPr/>
        </p:nvSpPr>
        <p:spPr>
          <a:xfrm>
            <a:off x="449989" y="3616225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他们分别背过了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37CFCC-61D3-6443-8248-FBD56553DD5E}"/>
              </a:ext>
            </a:extLst>
          </p:cNvPr>
          <p:cNvSpPr txBox="1"/>
          <p:nvPr/>
        </p:nvSpPr>
        <p:spPr>
          <a:xfrm>
            <a:off x="449989" y="4091713"/>
            <a:ext cx="5350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CA4B29-3473-9889-23A8-AB3255027B05}"/>
              </a:ext>
            </a:extLst>
          </p:cNvPr>
          <p:cNvSpPr txBox="1"/>
          <p:nvPr/>
        </p:nvSpPr>
        <p:spPr>
          <a:xfrm>
            <a:off x="449989" y="4567201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英语单词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044" name="yt_shape_10044"/>
          <p:cNvSpPr txBox="1"/>
          <p:nvPr/>
        </p:nvSpPr>
        <p:spPr>
          <a:xfrm>
            <a:off x="540000" y="783827"/>
            <a:ext cx="11492915" cy="91720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分钟内背过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个英语单词为过关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超过的英语单词记为正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2131,isEnd"/>
              </a:rPr>
              <a:t>不足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的英语单词数记为负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名同学的成绩记录如下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1" name="yt_shape_10051"/>
          <p:cNvSpPr txBox="1"/>
          <p:nvPr/>
        </p:nvSpPr>
        <p:spPr>
          <a:xfrm>
            <a:off x="540119" y="900000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问题情境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如图是合肥地铁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号线的线路图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3956"/>
              </a:rPr>
              <a:t>规定从合肥火车站开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往九联圩的方向为正方向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某天小明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小红和小兰都在望湖城站上车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760f"/>
              </a:rPr>
              <a:t>把望湖城站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作为起始点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小明沿着正方向坐了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站在紫庐站下车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小红往反方向坐车在明光路站下车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可记作什么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小兰坐了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站后下车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e0b9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她是在哪一站下车的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小红在明光路站下车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可记作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小兰是在万达城站下车的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54" name="yt_image_10054" title="H_143.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4567" y="4877248"/>
            <a:ext cx="4253673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B49C2F-06A4-063C-F56C-6B77592C7EFA}"/>
              </a:ext>
            </a:extLst>
          </p:cNvPr>
          <p:cNvSpPr txBox="1"/>
          <p:nvPr/>
        </p:nvSpPr>
        <p:spPr>
          <a:xfrm>
            <a:off x="450108" y="3230634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小红在明光路站下车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可记作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328264-2F07-3D21-6791-EEF4C7E90D0C}"/>
              </a:ext>
            </a:extLst>
          </p:cNvPr>
          <p:cNvSpPr txBox="1"/>
          <p:nvPr/>
        </p:nvSpPr>
        <p:spPr>
          <a:xfrm>
            <a:off x="450108" y="3706122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小兰是在万达城站下车的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056">
            <a:extLst>
              <a:ext uri="{FF2B5EF4-FFF2-40B4-BE49-F238E27FC236}">
                <a16:creationId xmlns:a16="http://schemas.microsoft.com/office/drawing/2014/main" id="{E2432F65-B42A-1BCE-A38F-F60FF4EE082F}"/>
              </a:ext>
            </a:extLst>
          </p:cNvPr>
          <p:cNvSpPr txBox="1"/>
          <p:nvPr/>
        </p:nvSpPr>
        <p:spPr>
          <a:xfrm>
            <a:off x="579044" y="4189575"/>
            <a:ext cx="1046440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小明又从紫庐站上车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站后下车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他是在哪一站下车的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小明是在秋浦河路站下车的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5313B5-FC7A-7994-1146-40172F8A08CB}"/>
              </a:ext>
            </a:extLst>
          </p:cNvPr>
          <p:cNvSpPr txBox="1"/>
          <p:nvPr/>
        </p:nvSpPr>
        <p:spPr>
          <a:xfrm>
            <a:off x="489033" y="4618257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小明是在秋浦河路站下车的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1843</Words>
  <Application>Microsoft Office PowerPoint</Application>
  <PresentationFormat>宽屏</PresentationFormat>
  <Paragraphs>111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16</cp:revision>
  <dcterms:created xsi:type="dcterms:W3CDTF">2024-08-14T05:26:56Z</dcterms:created>
  <dcterms:modified xsi:type="dcterms:W3CDTF">2024-08-15T05:23:00Z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