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1" r:id="rId7"/>
    <p:sldId id="312" r:id="rId8"/>
    <p:sldId id="315" r:id="rId9"/>
    <p:sldId id="317" r:id="rId10"/>
    <p:sldId id="323" r:id="rId11"/>
    <p:sldId id="330" r:id="rId12"/>
    <p:sldId id="331" r:id="rId13"/>
    <p:sldId id="324" r:id="rId14"/>
    <p:sldId id="332" r:id="rId15"/>
    <p:sldId id="32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53" autoAdjust="0"/>
    <p:restoredTop sz="94660"/>
  </p:normalViewPr>
  <p:slideViewPr>
    <p:cSldViewPr showGuides="1">
      <p:cViewPr varScale="1">
        <p:scale>
          <a:sx n="89" d="100"/>
          <a:sy n="89" d="100"/>
        </p:scale>
        <p:origin x="120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2" name="yt_shape_111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31" name="yt_image_1113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4" name="yt_shape_11134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p:sp>
        <p:nvSpPr>
          <p:cNvPr id="11135" name="yt_shape_11135"/>
          <p:cNvSpPr txBox="1"/>
          <p:nvPr/>
        </p:nvSpPr>
        <p:spPr>
          <a:xfrm>
            <a:off x="540000" y="1971599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36" name="yt_table_11136" title="H_220.48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9009295"/>
                  </p:ext>
                </p:extLst>
              </p:nvPr>
            </p:nvGraphicFramePr>
            <p:xfrm>
              <a:off x="540000" y="2603266"/>
              <a:ext cx="11111997" cy="280016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848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7357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866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被除数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除数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商的符号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商的绝对值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商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15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136" name="yt_table_11136" descr="{&quot;rangeId&quot;:2,&quot;mathAnswerShape&quot;:1}" title="H_220.485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9009295"/>
                  </p:ext>
                </p:extLst>
              </p:nvPr>
            </p:nvGraphicFramePr>
            <p:xfrm>
              <a:off x="540000" y="2603266"/>
              <a:ext cx="11111997" cy="280016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0848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781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73575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8667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被除数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除数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商的符号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商的绝对值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楷体" pitchFamily="24"/>
                            </a:rPr>
                            <a:t>商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2586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92" t="-287395" r="-433626" b="-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180175" t="-287395" r="-40175" b="-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700439" t="-287395" r="-439" b="-58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393279">
            <a:extLst>
              <a:ext uri="{FF2B5EF4-FFF2-40B4-BE49-F238E27FC236}">
                <a16:creationId xmlns:a16="http://schemas.microsoft.com/office/drawing/2014/main" id="{DD6487E7-1E3F-38D3-DB84-1836B1845E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8E57D4-D74D-52D0-2053-9CA0A669460A}"/>
              </a:ext>
            </a:extLst>
          </p:cNvPr>
          <p:cNvSpPr txBox="1"/>
          <p:nvPr/>
        </p:nvSpPr>
        <p:spPr>
          <a:xfrm>
            <a:off x="5172909" y="3316060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C50969-3433-DC22-6C5F-F5C52537D671}"/>
              </a:ext>
            </a:extLst>
          </p:cNvPr>
          <p:cNvSpPr txBox="1"/>
          <p:nvPr/>
        </p:nvSpPr>
        <p:spPr>
          <a:xfrm>
            <a:off x="8293981" y="3220810"/>
            <a:ext cx="4848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4ACE01-B6D2-C5AB-2F6F-1893B6CF9C46}"/>
              </a:ext>
            </a:extLst>
          </p:cNvPr>
          <p:cNvSpPr txBox="1"/>
          <p:nvPr/>
        </p:nvSpPr>
        <p:spPr>
          <a:xfrm>
            <a:off x="10567406" y="322081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F00712-3B20-5833-4F92-CD8F0B1B2F03}"/>
              </a:ext>
            </a:extLst>
          </p:cNvPr>
          <p:cNvSpPr txBox="1"/>
          <p:nvPr/>
        </p:nvSpPr>
        <p:spPr>
          <a:xfrm>
            <a:off x="5172909" y="3826028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ADAC90-984C-A34D-C9E7-21698BFD8322}"/>
              </a:ext>
            </a:extLst>
          </p:cNvPr>
          <p:cNvSpPr txBox="1"/>
          <p:nvPr/>
        </p:nvSpPr>
        <p:spPr>
          <a:xfrm>
            <a:off x="8341606" y="3730778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156316-3EA6-2C8E-8D6F-2CF4C4C886F4}"/>
              </a:ext>
            </a:extLst>
          </p:cNvPr>
          <p:cNvSpPr txBox="1"/>
          <p:nvPr/>
        </p:nvSpPr>
        <p:spPr>
          <a:xfrm>
            <a:off x="10653131" y="374030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4DB31F-C496-DAEF-E3B1-2A91785CBF63}"/>
              </a:ext>
            </a:extLst>
          </p:cNvPr>
          <p:cNvSpPr txBox="1"/>
          <p:nvPr/>
        </p:nvSpPr>
        <p:spPr>
          <a:xfrm>
            <a:off x="5172909" y="4240748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C857A2-26B2-5914-914D-C4247233C798}"/>
              </a:ext>
            </a:extLst>
          </p:cNvPr>
          <p:cNvSpPr txBox="1"/>
          <p:nvPr/>
        </p:nvSpPr>
        <p:spPr>
          <a:xfrm>
            <a:off x="8332081" y="425027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8B3307-3E72-371E-5137-1EC7A428F9EE}"/>
              </a:ext>
            </a:extLst>
          </p:cNvPr>
          <p:cNvSpPr txBox="1"/>
          <p:nvPr/>
        </p:nvSpPr>
        <p:spPr>
          <a:xfrm>
            <a:off x="10767431" y="4250273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F7B926A-E1A9-D6D9-545C-ACF8C5BC08C0}"/>
              </a:ext>
            </a:extLst>
          </p:cNvPr>
          <p:cNvSpPr txBox="1"/>
          <p:nvPr/>
        </p:nvSpPr>
        <p:spPr>
          <a:xfrm>
            <a:off x="5172909" y="4812433"/>
            <a:ext cx="48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8A39A33-022A-0715-B543-C45C85787E74}"/>
                  </a:ext>
                </a:extLst>
              </p:cNvPr>
              <p:cNvSpPr txBox="1"/>
              <p:nvPr/>
            </p:nvSpPr>
            <p:spPr>
              <a:xfrm>
                <a:off x="8341606" y="4717183"/>
                <a:ext cx="356299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8A39A33-022A-0715-B543-C45C85787E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1606" y="4717183"/>
                <a:ext cx="356299" cy="72804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A539DF9-0F5B-E0F4-CBB9-1B294A3E6CA2}"/>
                  </a:ext>
                </a:extLst>
              </p:cNvPr>
              <p:cNvSpPr txBox="1"/>
              <p:nvPr/>
            </p:nvSpPr>
            <p:spPr>
              <a:xfrm>
                <a:off x="10767431" y="4717183"/>
                <a:ext cx="356299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A539DF9-0F5B-E0F4-CBB9-1B294A3E6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7431" y="4717183"/>
                <a:ext cx="356299" cy="72804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6" name="yt_shape_11196"/>
              <p:cNvSpPr txBox="1"/>
              <p:nvPr/>
            </p:nvSpPr>
            <p:spPr>
              <a:xfrm>
                <a:off x="540000" y="900000"/>
                <a:ext cx="4842672" cy="24700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6" name="yt_shape_11196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42672" cy="2470035"/>
              </a:xfrm>
              <a:prstGeom prst="rect">
                <a:avLst/>
              </a:prstGeom>
              <a:blipFill>
                <a:blip r:embed="rId2"/>
                <a:stretch>
                  <a:fillRect l="-3904" r="-2897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2D4E79A-2717-3C9E-AF41-C96799A046A9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3329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32D4E79A-2717-3C9E-AF41-C96799A046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332986" cy="769062"/>
              </a:xfrm>
              <a:prstGeom prst="rect">
                <a:avLst/>
              </a:prstGeom>
              <a:blipFill>
                <a:blip r:embed="rId3"/>
                <a:stretch>
                  <a:fillRect l="-2250" r="-211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472F4B-3D1B-705A-447A-37ACF64961EA}"/>
                  </a:ext>
                </a:extLst>
              </p:cNvPr>
              <p:cNvSpPr txBox="1"/>
              <p:nvPr/>
            </p:nvSpPr>
            <p:spPr>
              <a:xfrm>
                <a:off x="449989" y="2200093"/>
                <a:ext cx="30423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D5472F4B-3D1B-705A-447A-37ACF64961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093"/>
                <a:ext cx="3042349" cy="768490"/>
              </a:xfrm>
              <a:prstGeom prst="rect">
                <a:avLst/>
              </a:prstGeom>
              <a:blipFill>
                <a:blip r:embed="rId4"/>
                <a:stretch>
                  <a:fillRect l="-3206" r="-30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9C94B9D-64F5-2803-246C-0723797B2079}"/>
              </a:ext>
            </a:extLst>
          </p:cNvPr>
          <p:cNvSpPr txBox="1"/>
          <p:nvPr/>
        </p:nvSpPr>
        <p:spPr>
          <a:xfrm>
            <a:off x="449989" y="2874971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0" name="yt_shape_11200"/>
              <p:cNvSpPr txBox="1"/>
              <p:nvPr/>
            </p:nvSpPr>
            <p:spPr>
              <a:xfrm>
                <a:off x="540000" y="900000"/>
                <a:ext cx="4833054" cy="33657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0" name="yt_shape_11200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3054" cy="3365793"/>
              </a:xfrm>
              <a:prstGeom prst="rect">
                <a:avLst/>
              </a:prstGeom>
              <a:blipFill>
                <a:blip r:embed="rId2"/>
                <a:stretch>
                  <a:fillRect l="-3914" r="-2904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54EE552-E714-D77E-C1CF-DE8F9CE2A49B}"/>
                  </a:ext>
                </a:extLst>
              </p:cNvPr>
              <p:cNvSpPr txBox="1"/>
              <p:nvPr/>
            </p:nvSpPr>
            <p:spPr>
              <a:xfrm>
                <a:off x="449989" y="1528898"/>
                <a:ext cx="4356798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A54EE552-E714-D77E-C1CF-DE8F9CE2A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898"/>
                <a:ext cx="4356798" cy="769315"/>
              </a:xfrm>
              <a:prstGeom prst="rect">
                <a:avLst/>
              </a:prstGeom>
              <a:blipFill>
                <a:blip r:embed="rId3"/>
                <a:stretch>
                  <a:fillRect l="-2238" r="-20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A7CCB57-3987-DB6F-9A96-B427151F6C81}"/>
                  </a:ext>
                </a:extLst>
              </p:cNvPr>
              <p:cNvSpPr txBox="1"/>
              <p:nvPr/>
            </p:nvSpPr>
            <p:spPr>
              <a:xfrm>
                <a:off x="449989" y="2204601"/>
                <a:ext cx="3137599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}">
                <a:extLst>
                  <a:ext uri="{FF2B5EF4-FFF2-40B4-BE49-F238E27FC236}">
                    <a16:creationId xmlns:a16="http://schemas.microsoft.com/office/drawing/2014/main" id="{0A7CCB57-3987-DB6F-9A96-B427151F6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601"/>
                <a:ext cx="3137599" cy="769316"/>
              </a:xfrm>
              <a:prstGeom prst="rect">
                <a:avLst/>
              </a:prstGeom>
              <a:blipFill>
                <a:blip r:embed="rId4"/>
                <a:stretch>
                  <a:fillRect l="-3107" r="-29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4E3733-4BDB-CB76-8DBB-FED2C913F7BD}"/>
                  </a:ext>
                </a:extLst>
              </p:cNvPr>
              <p:cNvSpPr txBox="1"/>
              <p:nvPr/>
            </p:nvSpPr>
            <p:spPr>
              <a:xfrm>
                <a:off x="449989" y="2880305"/>
                <a:ext cx="14707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2D4E3733-4BDB-CB76-8DBB-FED2C913F7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0305"/>
                <a:ext cx="1470724" cy="766077"/>
              </a:xfrm>
              <a:prstGeom prst="rect">
                <a:avLst/>
              </a:prstGeom>
              <a:blipFill>
                <a:blip r:embed="rId5"/>
                <a:stretch>
                  <a:fillRect l="-6639" r="-663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47B437-D694-A400-5EA7-12C7570AF7EA}"/>
                  </a:ext>
                </a:extLst>
              </p:cNvPr>
              <p:cNvSpPr txBox="1"/>
              <p:nvPr/>
            </p:nvSpPr>
            <p:spPr>
              <a:xfrm>
                <a:off x="449989" y="3552770"/>
                <a:ext cx="1318324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9}">
                <a:extLst>
                  <a:ext uri="{FF2B5EF4-FFF2-40B4-BE49-F238E27FC236}">
                    <a16:creationId xmlns:a16="http://schemas.microsoft.com/office/drawing/2014/main" id="{C047B437-D694-A400-5EA7-12C7570AF7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2770"/>
                <a:ext cx="1318324" cy="727278"/>
              </a:xfrm>
              <a:prstGeom prst="rect">
                <a:avLst/>
              </a:prstGeom>
              <a:blipFill>
                <a:blip r:embed="rId6"/>
                <a:stretch>
                  <a:fillRect l="-7407" r="-74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5" name="yt_shape_11205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04" name="yt_image_1120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7" name="yt_shape_11207"/>
          <p:cNvSpPr txBox="1"/>
          <p:nvPr/>
        </p:nvSpPr>
        <p:spPr>
          <a:xfrm>
            <a:off x="540000" y="1482165"/>
            <a:ext cx="5873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08" name="yt_shape_11208"/>
              <p:cNvSpPr txBox="1"/>
              <p:nvPr/>
            </p:nvSpPr>
            <p:spPr>
              <a:xfrm>
                <a:off x="540119" y="1961468"/>
                <a:ext cx="11492915" cy="410996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c05a"/>
                  </a:rPr>
                  <a:t>24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208" name="yt_shape_11208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1468"/>
                <a:ext cx="11111999" cy="4109962"/>
              </a:xfrm>
              <a:prstGeom prst="rect">
                <a:avLst/>
              </a:prstGeom>
              <a:blipFill>
                <a:blip r:embed="rId3"/>
                <a:stretch>
                  <a:fillRect l="-987" r="-65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10" name="yt_shape_11210"/>
          <p:cNvSpPr txBox="1"/>
          <p:nvPr/>
        </p:nvSpPr>
        <p:spPr>
          <a:xfrm>
            <a:off x="540000" y="6122218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上述得到的结果不同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你认为解法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是错误的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31D452-B0DE-BC86-A921-63881BB9489B}"/>
              </a:ext>
            </a:extLst>
          </p:cNvPr>
          <p:cNvSpPr txBox="1"/>
          <p:nvPr/>
        </p:nvSpPr>
        <p:spPr>
          <a:xfrm>
            <a:off x="6088789" y="60754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11" name="yt_shape_11211"/>
              <p:cNvSpPr txBox="1"/>
              <p:nvPr/>
            </p:nvSpPr>
            <p:spPr>
              <a:xfrm>
                <a:off x="540000" y="900000"/>
                <a:ext cx="8776442" cy="41236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请你选择合适的解法计算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原式的倒数为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11" name="yt_shape_11211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76442" cy="4123693"/>
              </a:xfrm>
              <a:prstGeom prst="rect">
                <a:avLst/>
              </a:prstGeom>
              <a:blipFill>
                <a:blip r:embed="rId2"/>
                <a:stretch>
                  <a:fillRect l="-2154" r="-1112" b="-1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2C3915-47EC-7171-754F-D7E0D5D9553F}"/>
              </a:ext>
            </a:extLst>
          </p:cNvPr>
          <p:cNvSpPr txBox="1"/>
          <p:nvPr/>
        </p:nvSpPr>
        <p:spPr>
          <a:xfrm>
            <a:off x="449989" y="152807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原式的倒数为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9AF5560-A190-2A35-F2DF-56943DE1D770}"/>
                  </a:ext>
                </a:extLst>
              </p:cNvPr>
              <p:cNvSpPr txBox="1"/>
              <p:nvPr/>
            </p:nvSpPr>
            <p:spPr>
              <a:xfrm>
                <a:off x="754789" y="2003560"/>
                <a:ext cx="42996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69AF5560-A190-2A35-F2DF-56943DE1D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789" y="2003560"/>
                <a:ext cx="4299648" cy="768490"/>
              </a:xfrm>
              <a:prstGeom prst="rect">
                <a:avLst/>
              </a:prstGeom>
              <a:blipFill>
                <a:blip r:embed="rId3"/>
                <a:stretch>
                  <a:fillRect l="-2270" r="-212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3500F6B-0E9F-78BD-2D76-DBA4FBE24793}"/>
                  </a:ext>
                </a:extLst>
              </p:cNvPr>
              <p:cNvSpPr txBox="1"/>
              <p:nvPr/>
            </p:nvSpPr>
            <p:spPr>
              <a:xfrm>
                <a:off x="449989" y="2678438"/>
                <a:ext cx="45568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53500F6B-0E9F-78BD-2D76-DBA4FBE247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8438"/>
                <a:ext cx="4556823" cy="768490"/>
              </a:xfrm>
              <a:prstGeom prst="rect">
                <a:avLst/>
              </a:prstGeom>
              <a:blipFill>
                <a:blip r:embed="rId4"/>
                <a:stretch>
                  <a:fillRect l="-2142" r="-20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71C84C3-9CAF-9F3A-F36B-AB77252BA1E9}"/>
              </a:ext>
            </a:extLst>
          </p:cNvPr>
          <p:cNvSpPr txBox="1"/>
          <p:nvPr/>
        </p:nvSpPr>
        <p:spPr>
          <a:xfrm>
            <a:off x="449989" y="335331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0C0BB6-88AB-F6E0-AC55-C7E753E160C4}"/>
              </a:ext>
            </a:extLst>
          </p:cNvPr>
          <p:cNvSpPr txBox="1"/>
          <p:nvPr/>
        </p:nvSpPr>
        <p:spPr>
          <a:xfrm>
            <a:off x="449989" y="382880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3131BE7-8565-5B71-1B98-5D0BB625BE7C}"/>
                  </a:ext>
                </a:extLst>
              </p:cNvPr>
              <p:cNvSpPr txBox="1"/>
              <p:nvPr/>
            </p:nvSpPr>
            <p:spPr>
              <a:xfrm>
                <a:off x="449989" y="4304292"/>
                <a:ext cx="25137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5}">
                <a:extLst>
                  <a:ext uri="{FF2B5EF4-FFF2-40B4-BE49-F238E27FC236}">
                    <a16:creationId xmlns:a16="http://schemas.microsoft.com/office/drawing/2014/main" id="{E3131BE7-8565-5B71-1B98-5D0BB625B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4292"/>
                <a:ext cx="2513711" cy="726326"/>
              </a:xfrm>
              <a:prstGeom prst="rect">
                <a:avLst/>
              </a:prstGeom>
              <a:blipFill>
                <a:blip r:embed="rId5"/>
                <a:stretch>
                  <a:fillRect l="-3883" r="-388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5" name="yt_shape_11215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有理数除法的计算方法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当两数不能整除或除数是分数时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875fa"/>
              </a:rPr>
              <a:t>把除法运算转化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为乘法运算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当两数能整除时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直接相除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相除时先确定商的符号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d905d"/>
              </a:rPr>
              <a:t>再确定商的绝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有理数为加减乘除混合运算时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一定要注意运算顺序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8" name="yt_shape_11138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有理数的除法运算</a:t>
            </a:r>
          </a:p>
        </p:txBody>
      </p:sp>
      <p:sp>
        <p:nvSpPr>
          <p:cNvPr id="11139" name="yt_shape_11139"/>
          <p:cNvSpPr txBox="1"/>
          <p:nvPr/>
        </p:nvSpPr>
        <p:spPr>
          <a:xfrm>
            <a:off x="540000" y="1389434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合肥市三十八中单元卷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40" name="yt_table_11140" title="H_166.83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9495174"/>
                  </p:ext>
                </p:extLst>
              </p:nvPr>
            </p:nvGraphicFramePr>
            <p:xfrm>
              <a:off x="540056" y="1868737"/>
              <a:ext cx="5740400" cy="2118806"/>
            </p:xfrm>
            <a:graphic>
              <a:graphicData uri="http://schemas.openxmlformats.org/drawingml/2006/table">
                <a:tbl>
                  <a:tblPr/>
                  <a:tblGrid>
                    <a:gridCol w="5740400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140" name="yt_table_11140" descr="{&quot;rangeId&quot;:4,&quot;type&quot;:&quot;Option&quot;}" title="H_166.83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39495174"/>
                  </p:ext>
                </p:extLst>
              </p:nvPr>
            </p:nvGraphicFramePr>
            <p:xfrm>
              <a:off x="540056" y="1868737"/>
              <a:ext cx="5740400" cy="2118806"/>
            </p:xfrm>
            <a:graphic>
              <a:graphicData uri="http://schemas.openxmlformats.org/drawingml/2006/table">
                <a:tbl>
                  <a:tblPr/>
                  <a:tblGrid>
                    <a:gridCol w="5740400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476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3"/>
                      </a:ext>
                    </a:extLst>
                  </a:tr>
                  <a:tr h="635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32381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393342">
            <a:extLst>
              <a:ext uri="{FF2B5EF4-FFF2-40B4-BE49-F238E27FC236}">
                <a16:creationId xmlns:a16="http://schemas.microsoft.com/office/drawing/2014/main" id="{F6A4D044-64F4-4758-708F-822C0ED7A9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BC51B1-9E2A-0FE7-71B5-F96385F201B2}"/>
              </a:ext>
            </a:extLst>
          </p:cNvPr>
          <p:cNvSpPr txBox="1"/>
          <p:nvPr/>
        </p:nvSpPr>
        <p:spPr>
          <a:xfrm>
            <a:off x="7536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1" name="yt_shape_11141"/>
              <p:cNvSpPr txBox="1"/>
              <p:nvPr/>
            </p:nvSpPr>
            <p:spPr>
              <a:xfrm>
                <a:off x="540000" y="900000"/>
                <a:ext cx="4539704" cy="43445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41" name="yt_shape_11141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539704" cy="4344523"/>
              </a:xfrm>
              <a:prstGeom prst="rect">
                <a:avLst/>
              </a:prstGeom>
              <a:blipFill>
                <a:blip r:embed="rId2"/>
                <a:stretch>
                  <a:fillRect l="-4167" t="-1264" r="-3091" b="-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0132F4-0CCA-0F17-FFDF-B3B035234E71}"/>
                  </a:ext>
                </a:extLst>
              </p:cNvPr>
              <p:cNvSpPr txBox="1"/>
              <p:nvPr/>
            </p:nvSpPr>
            <p:spPr>
              <a:xfrm>
                <a:off x="449989" y="2010291"/>
                <a:ext cx="34519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pageBreak': True}">
                <a:extLst>
                  <a:ext uri="{FF2B5EF4-FFF2-40B4-BE49-F238E27FC236}">
                    <a16:creationId xmlns:a16="http://schemas.microsoft.com/office/drawing/2014/main" id="{D20132F4-0CCA-0F17-FFDF-B3B035234E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291"/>
                <a:ext cx="3451923" cy="769062"/>
              </a:xfrm>
              <a:prstGeom prst="rect">
                <a:avLst/>
              </a:prstGeom>
              <a:blipFill>
                <a:blip r:embed="rId3"/>
                <a:stretch>
                  <a:fillRect l="-2827" r="-28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65A1CCF-CAE3-7E33-9E24-BC4DDBB044F5}"/>
              </a:ext>
            </a:extLst>
          </p:cNvPr>
          <p:cNvSpPr txBox="1"/>
          <p:nvPr/>
        </p:nvSpPr>
        <p:spPr>
          <a:xfrm>
            <a:off x="449989" y="26857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9F18AD-C34D-CB83-EE66-79EA0259F7EF}"/>
                  </a:ext>
                </a:extLst>
              </p:cNvPr>
              <p:cNvSpPr txBox="1"/>
              <p:nvPr/>
            </p:nvSpPr>
            <p:spPr>
              <a:xfrm>
                <a:off x="449989" y="3842838"/>
                <a:ext cx="24565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2E9F18AD-C34D-CB83-EE66-79EA0259F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2838"/>
                <a:ext cx="2456561" cy="772808"/>
              </a:xfrm>
              <a:prstGeom prst="rect">
                <a:avLst/>
              </a:prstGeom>
              <a:blipFill>
                <a:blip r:embed="rId4"/>
                <a:stretch>
                  <a:fillRect l="-397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CA94796-7B18-4916-DF8E-6E6E5DAD3393}"/>
                  </a:ext>
                </a:extLst>
              </p:cNvPr>
              <p:cNvSpPr txBox="1"/>
              <p:nvPr/>
            </p:nvSpPr>
            <p:spPr>
              <a:xfrm>
                <a:off x="449989" y="4522034"/>
                <a:ext cx="861124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, 'pageBreak': True}">
                <a:extLst>
                  <a:ext uri="{FF2B5EF4-FFF2-40B4-BE49-F238E27FC236}">
                    <a16:creationId xmlns:a16="http://schemas.microsoft.com/office/drawing/2014/main" id="{8CA94796-7B18-4916-DF8E-6E6E5DAD3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2034"/>
                <a:ext cx="861124" cy="727278"/>
              </a:xfrm>
              <a:prstGeom prst="rect">
                <a:avLst/>
              </a:prstGeom>
              <a:blipFill>
                <a:blip r:embed="rId5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有理数加减乘除混合运算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51" name="yt_shape_11151"/>
              <p:cNvSpPr txBox="1"/>
              <p:nvPr/>
            </p:nvSpPr>
            <p:spPr>
              <a:xfrm>
                <a:off x="540000" y="1389434"/>
                <a:ext cx="575798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151" name="yt_shape_1115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757987" cy="641201"/>
              </a:xfrm>
              <a:prstGeom prst="rect">
                <a:avLst/>
              </a:prstGeom>
              <a:blipFill>
                <a:blip r:embed="rId2"/>
                <a:stretch>
                  <a:fillRect l="-3284" r="-222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53" name="yt_table_111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614733"/>
              </p:ext>
            </p:extLst>
          </p:nvPr>
        </p:nvGraphicFramePr>
        <p:xfrm>
          <a:off x="540056" y="208142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sp>
        <p:nvSpPr>
          <p:cNvPr id="11155" name="yt_shape_11155"/>
          <p:cNvSpPr txBox="1"/>
          <p:nvPr/>
        </p:nvSpPr>
        <p:spPr>
          <a:xfrm>
            <a:off x="540000" y="2607594"/>
            <a:ext cx="10643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合肥市四十二中期中卷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56" name="yt_table_1115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141647"/>
              </p:ext>
            </p:extLst>
          </p:nvPr>
        </p:nvGraphicFramePr>
        <p:xfrm>
          <a:off x="540056" y="3086897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pic>
        <p:nvPicPr>
          <p:cNvPr id="3" name="yt_shape_1723613393415">
            <a:extLst>
              <a:ext uri="{FF2B5EF4-FFF2-40B4-BE49-F238E27FC236}">
                <a16:creationId xmlns:a16="http://schemas.microsoft.com/office/drawing/2014/main" id="{89A45142-561E-44FD-06DD-94E104180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9AB8AA-6CD5-F2E5-1915-22B527971774}"/>
              </a:ext>
            </a:extLst>
          </p:cNvPr>
          <p:cNvSpPr txBox="1"/>
          <p:nvPr/>
        </p:nvSpPr>
        <p:spPr>
          <a:xfrm>
            <a:off x="5322027" y="1342628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4EC0FF-80E3-B7F1-D277-728C39871916}"/>
              </a:ext>
            </a:extLst>
          </p:cNvPr>
          <p:cNvSpPr txBox="1"/>
          <p:nvPr/>
        </p:nvSpPr>
        <p:spPr>
          <a:xfrm>
            <a:off x="10178189" y="25607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58" name="yt_shape_11158"/>
              <p:cNvSpPr txBox="1"/>
              <p:nvPr/>
            </p:nvSpPr>
            <p:spPr>
              <a:xfrm>
                <a:off x="540000" y="900000"/>
                <a:ext cx="5458225" cy="39128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58" name="yt_shape_11158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58225" cy="3912866"/>
              </a:xfrm>
              <a:prstGeom prst="rect">
                <a:avLst/>
              </a:prstGeom>
              <a:blipFill>
                <a:blip r:embed="rId2"/>
                <a:stretch>
                  <a:fillRect l="-3464" t="-1402" r="-2458" b="-3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02034C9-70F3-C562-E9DB-6D9180D50591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50473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202034C9-70F3-C562-E9DB-6D9180D505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5047361" cy="768490"/>
              </a:xfrm>
              <a:prstGeom prst="rect">
                <a:avLst/>
              </a:prstGeom>
              <a:blipFill>
                <a:blip r:embed="rId3"/>
                <a:stretch>
                  <a:fillRect l="-1932" r="-18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F3AF22C-2894-FB9E-9D64-E12CF9879883}"/>
              </a:ext>
            </a:extLst>
          </p:cNvPr>
          <p:cNvSpPr txBox="1"/>
          <p:nvPr/>
        </p:nvSpPr>
        <p:spPr>
          <a:xfrm>
            <a:off x="449989" y="267843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E795E9-20FC-D59B-475C-17E14DCCF939}"/>
              </a:ext>
            </a:extLst>
          </p:cNvPr>
          <p:cNvSpPr txBox="1"/>
          <p:nvPr/>
        </p:nvSpPr>
        <p:spPr>
          <a:xfrm>
            <a:off x="449989" y="3828361"/>
            <a:ext cx="3064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A92979-9E4C-0269-7654-47B30423905C}"/>
              </a:ext>
            </a:extLst>
          </p:cNvPr>
          <p:cNvSpPr txBox="1"/>
          <p:nvPr/>
        </p:nvSpPr>
        <p:spPr>
          <a:xfrm>
            <a:off x="449989" y="4303848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6" name="yt_shape_11166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有理数除法的应用</a:t>
            </a:r>
          </a:p>
        </p:txBody>
      </p:sp>
      <p:sp>
        <p:nvSpPr>
          <p:cNvPr id="11167" name="yt_shape_1116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长的天然气管道用两个星期铺设完成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1ec0"/>
              </a:rPr>
              <a:t>则平均每天铺设的管道长度为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68" name="yt_table_11168" title="H_10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659015"/>
                  </p:ext>
                </p:extLst>
              </p:nvPr>
            </p:nvGraphicFramePr>
            <p:xfrm>
              <a:off x="540056" y="2348869"/>
              <a:ext cx="4311968" cy="1275589"/>
            </p:xfrm>
            <a:graphic>
              <a:graphicData uri="http://schemas.openxmlformats.org/drawingml/2006/table">
                <a:tbl>
                  <a:tblPr/>
                  <a:tblGrid>
                    <a:gridCol w="261334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1698625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km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168" name="yt_table_11168" descr="{&quot;rangeId&quot;:11,&quot;type&quot;:&quot;Option&quot;}" title="H_10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5659015"/>
                  </p:ext>
                </p:extLst>
              </p:nvPr>
            </p:nvGraphicFramePr>
            <p:xfrm>
              <a:off x="540056" y="2348869"/>
              <a:ext cx="4311968" cy="1275589"/>
            </p:xfrm>
            <a:graphic>
              <a:graphicData uri="http://schemas.openxmlformats.org/drawingml/2006/table">
                <a:tbl>
                  <a:tblPr/>
                  <a:tblGrid>
                    <a:gridCol w="261334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1698625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5035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3763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7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503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3763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7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393488">
            <a:extLst>
              <a:ext uri="{FF2B5EF4-FFF2-40B4-BE49-F238E27FC236}">
                <a16:creationId xmlns:a16="http://schemas.microsoft.com/office/drawing/2014/main" id="{394764FD-8DD5-559E-ED70-005FD011C1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C2A20C-FCF7-EFFD-8E60-3E25450D12DE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169" name="yt_shape_11169"/>
          <p:cNvSpPr txBox="1"/>
          <p:nvPr/>
        </p:nvSpPr>
        <p:spPr>
          <a:xfrm>
            <a:off x="540119" y="37064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某冷藏库的室温为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有一批食品需要在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4f2d,isEnd"/>
              </a:rPr>
              <a:t>条件下冷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如果降温速度为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后能降到所需的温度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8678A8-BF93-014C-44A5-73DEB01C4B8C}"/>
              </a:ext>
            </a:extLst>
          </p:cNvPr>
          <p:cNvSpPr txBox="1"/>
          <p:nvPr/>
        </p:nvSpPr>
        <p:spPr>
          <a:xfrm>
            <a:off x="5114183" y="41351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0" name="yt_shape_11170"/>
          <p:cNvSpPr txBox="1"/>
          <p:nvPr/>
        </p:nvSpPr>
        <p:spPr>
          <a:xfrm>
            <a:off x="540000" y="811510"/>
            <a:ext cx="523220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因弄错运算顺序而出错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7D7ACF-72D9-BAB5-8160-9C3A54E9B726}"/>
              </a:ext>
            </a:extLst>
          </p:cNvPr>
          <p:cNvSpPr txBox="1"/>
          <p:nvPr/>
        </p:nvSpPr>
        <p:spPr>
          <a:xfrm>
            <a:off x="449989" y="764704"/>
            <a:ext cx="5361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因弄错运算顺序而出错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171" name="yt_shape_11171"/>
          <p:cNvSpPr txBox="1"/>
          <p:nvPr/>
        </p:nvSpPr>
        <p:spPr>
          <a:xfrm>
            <a:off x="540000" y="1249051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72" name="yt_shape_11172"/>
              <p:cNvSpPr txBox="1"/>
              <p:nvPr/>
            </p:nvSpPr>
            <p:spPr>
              <a:xfrm>
                <a:off x="540000" y="1711566"/>
                <a:ext cx="6599096" cy="3024858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第四步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172" name="yt_shape_11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11566"/>
                <a:ext cx="6599096" cy="3024858"/>
              </a:xfrm>
              <a:prstGeom prst="rect">
                <a:avLst/>
              </a:prstGeom>
              <a:blipFill>
                <a:blip r:embed="rId2"/>
                <a:stretch>
                  <a:fillRect l="-1661" r="-646" b="-261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74" name="yt_shape_11174"/>
          <p:cNvSpPr txBox="1"/>
          <p:nvPr/>
        </p:nvSpPr>
        <p:spPr>
          <a:xfrm>
            <a:off x="540119" y="470640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这个题的解法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开始出现错误的步骤是第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错误的原因是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175" name="yt_shape_11175"/>
          <p:cNvSpPr txBox="1"/>
          <p:nvPr/>
        </p:nvSpPr>
        <p:spPr>
          <a:xfrm>
            <a:off x="540000" y="5649361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正确的计算结果是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76" name="yt_shape_11176"/>
              <p:cNvSpPr txBox="1"/>
              <p:nvPr/>
            </p:nvSpPr>
            <p:spPr>
              <a:xfrm>
                <a:off x="540000" y="6091040"/>
                <a:ext cx="4914807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176" name="yt_shape_11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91040"/>
                <a:ext cx="4914807" cy="641779"/>
              </a:xfrm>
              <a:prstGeom prst="rect">
                <a:avLst/>
              </a:prstGeom>
              <a:blipFill>
                <a:blip r:embed="rId3"/>
                <a:stretch>
                  <a:fillRect l="-3846" r="-2730" b="-1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3B76A8C-05C0-3093-2009-62DDF4DA1D75}"/>
              </a:ext>
            </a:extLst>
          </p:cNvPr>
          <p:cNvSpPr txBox="1"/>
          <p:nvPr/>
        </p:nvSpPr>
        <p:spPr>
          <a:xfrm>
            <a:off x="7003307" y="465960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02D88C-6EBD-B48A-B7D1-15847058FAAE}"/>
              </a:ext>
            </a:extLst>
          </p:cNvPr>
          <p:cNvSpPr txBox="1"/>
          <p:nvPr/>
        </p:nvSpPr>
        <p:spPr>
          <a:xfrm>
            <a:off x="10356107" y="4659600"/>
            <a:ext cx="117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c2b18"/>
              </a:rPr>
              <a:t>不按运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7C11DB-016F-F754-26F8-128185B2755D}"/>
              </a:ext>
            </a:extLst>
          </p:cNvPr>
          <p:cNvSpPr txBox="1"/>
          <p:nvPr/>
        </p:nvSpPr>
        <p:spPr>
          <a:xfrm>
            <a:off x="450108" y="5135088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算顺序运算出错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0C9661-B8DE-89A0-7D52-1B88DFDC9A90}"/>
              </a:ext>
            </a:extLst>
          </p:cNvPr>
          <p:cNvSpPr txBox="1"/>
          <p:nvPr/>
        </p:nvSpPr>
        <p:spPr>
          <a:xfrm>
            <a:off x="3955189" y="560255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A122F3-B020-72B1-822E-CF96056A60FC}"/>
              </a:ext>
            </a:extLst>
          </p:cNvPr>
          <p:cNvSpPr txBox="1"/>
          <p:nvPr/>
        </p:nvSpPr>
        <p:spPr>
          <a:xfrm>
            <a:off x="4555264" y="6044234"/>
            <a:ext cx="7896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9" name="yt_shape_1117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78" name="yt_image_1117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1" name="yt_shape_11181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年吉林省改编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en-US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d03b"/>
              </a:rPr>
              <a:t>表示的数是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82" name="yt_table_111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135801"/>
              </p:ext>
            </p:extLst>
          </p:nvPr>
        </p:nvGraphicFramePr>
        <p:xfrm>
          <a:off x="540056" y="2441600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sp>
        <p:nvSpPr>
          <p:cNvPr id="11184" name="yt_shape_11184"/>
          <p:cNvSpPr txBox="1"/>
          <p:nvPr/>
        </p:nvSpPr>
        <p:spPr>
          <a:xfrm>
            <a:off x="540119" y="296777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一架直升机从高度为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米的位置开始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秒的速度垂直上升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de7,isEnd"/>
              </a:rPr>
              <a:t>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秒的速度垂直下降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这时飞机所在的高度是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在如图所示的运算流程中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186" name="yt_image_11186" title="H_131.3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6859" y="4406509"/>
            <a:ext cx="3698280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B4C486-F6A7-1200-BAF3-7BD812EEF29E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EBE8A1-6602-217C-C6FF-E6A977AC867B}"/>
              </a:ext>
            </a:extLst>
          </p:cNvPr>
          <p:cNvSpPr txBox="1"/>
          <p:nvPr/>
        </p:nvSpPr>
        <p:spPr>
          <a:xfrm>
            <a:off x="8306646" y="33964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D7EC41-27CE-C616-C7B9-43AB5998B124}"/>
              </a:ext>
            </a:extLst>
          </p:cNvPr>
          <p:cNvSpPr txBox="1"/>
          <p:nvPr/>
        </p:nvSpPr>
        <p:spPr>
          <a:xfrm>
            <a:off x="9060707" y="38719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8" name="yt_shape_11188"/>
              <p:cNvSpPr txBox="1"/>
              <p:nvPr/>
            </p:nvSpPr>
            <p:spPr>
              <a:xfrm>
                <a:off x="540000" y="900000"/>
                <a:ext cx="4405052" cy="36453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8" name="yt_shape_11188" descr="{&quot;rangeId&quot;:2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05052" cy="3645357"/>
              </a:xfrm>
              <a:prstGeom prst="rect">
                <a:avLst/>
              </a:prstGeom>
              <a:blipFill>
                <a:blip r:embed="rId2"/>
                <a:stretch>
                  <a:fillRect l="-4294" t="-1505" r="-3186" b="-1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AE6D19E-458D-9336-C8C4-355C7AD9192E}"/>
              </a:ext>
            </a:extLst>
          </p:cNvPr>
          <p:cNvSpPr txBox="1"/>
          <p:nvPr/>
        </p:nvSpPr>
        <p:spPr>
          <a:xfrm>
            <a:off x="449989" y="200311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56521F9-FC83-016F-A160-E379088C6122}"/>
                  </a:ext>
                </a:extLst>
              </p:cNvPr>
              <p:cNvSpPr txBox="1"/>
              <p:nvPr/>
            </p:nvSpPr>
            <p:spPr>
              <a:xfrm>
                <a:off x="449989" y="3153482"/>
                <a:ext cx="45425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hasSerialNum': 1, 'pageBreak': True}">
                <a:extLst>
                  <a:ext uri="{FF2B5EF4-FFF2-40B4-BE49-F238E27FC236}">
                    <a16:creationId xmlns:a16="http://schemas.microsoft.com/office/drawing/2014/main" id="{856521F9-FC83-016F-A160-E379088C61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3482"/>
                <a:ext cx="4542536" cy="767474"/>
              </a:xfrm>
              <a:prstGeom prst="rect">
                <a:avLst/>
              </a:prstGeom>
              <a:blipFill>
                <a:blip r:embed="rId3"/>
                <a:stretch>
                  <a:fillRect l="-2148" r="-201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6F93BC-AEDF-EC77-AC6C-8E87D5C7CB7D}"/>
                  </a:ext>
                </a:extLst>
              </p:cNvPr>
              <p:cNvSpPr txBox="1"/>
              <p:nvPr/>
            </p:nvSpPr>
            <p:spPr>
              <a:xfrm>
                <a:off x="449989" y="3827344"/>
                <a:ext cx="861124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hasSerialNum': 1, 'pageBreak': True}">
                <a:extLst>
                  <a:ext uri="{FF2B5EF4-FFF2-40B4-BE49-F238E27FC236}">
                    <a16:creationId xmlns:a16="http://schemas.microsoft.com/office/drawing/2014/main" id="{856F93BC-AEDF-EC77-AC6C-8E87D5C7CB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7344"/>
                <a:ext cx="861124" cy="729564"/>
              </a:xfrm>
              <a:prstGeom prst="rect">
                <a:avLst/>
              </a:prstGeom>
              <a:blipFill>
                <a:blip r:embed="rId4"/>
                <a:stretch>
                  <a:fillRect l="-11348" r="-1134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1413</Words>
  <Application>Microsoft Office PowerPoint</Application>
  <PresentationFormat>宽屏</PresentationFormat>
  <Paragraphs>173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12</cp:revision>
  <dcterms:created xsi:type="dcterms:W3CDTF">2024-08-14T05:26:56Z</dcterms:created>
  <dcterms:modified xsi:type="dcterms:W3CDTF">2024-08-15T06:06:42Z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