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3" r:id="rId8"/>
    <p:sldId id="315" r:id="rId9"/>
    <p:sldId id="316" r:id="rId10"/>
    <p:sldId id="318" r:id="rId11"/>
    <p:sldId id="319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45" autoAdjust="0"/>
    <p:restoredTop sz="94660"/>
  </p:normalViewPr>
  <p:slideViewPr>
    <p:cSldViewPr showGuides="1">
      <p:cViewPr varScale="1">
        <p:scale>
          <a:sx n="90" d="100"/>
          <a:sy n="90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82" name="yt_image_137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5" name="yt_shape_13785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认识几何体</a:t>
            </a:r>
          </a:p>
        </p:txBody>
      </p:sp>
      <p:sp>
        <p:nvSpPr>
          <p:cNvPr id="13786" name="yt_shape_13786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下列几何体是多面体的是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87" name="yt_shape_13787"/>
          <p:cNvSpPr txBox="1"/>
          <p:nvPr/>
        </p:nvSpPr>
        <p:spPr>
          <a:xfrm>
            <a:off x="540000" y="2450902"/>
            <a:ext cx="3343864" cy="882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0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0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3788" name="yt_shape_13788"/>
          <p:cNvSpPr txBox="1"/>
          <p:nvPr/>
        </p:nvSpPr>
        <p:spPr>
          <a:xfrm>
            <a:off x="789552" y="3396151"/>
            <a:ext cx="249138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789" name="yt_shape_13789"/>
          <p:cNvSpPr txBox="1"/>
          <p:nvPr/>
        </p:nvSpPr>
        <p:spPr>
          <a:xfrm>
            <a:off x="540119" y="386719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生活中的一些物体可以抽象成几何图形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6d6c5"/>
              </a:rPr>
              <a:t>在下列物体名称后面的横线上填出该物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体对应的几何体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790" name="yt_shape_13790"/>
          <p:cNvSpPr txBox="1"/>
          <p:nvPr/>
        </p:nvSpPr>
        <p:spPr>
          <a:xfrm>
            <a:off x="540000" y="4810153"/>
            <a:ext cx="7007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404441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漏斗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791" name="yt_shape_13791"/>
          <p:cNvSpPr txBox="1"/>
          <p:nvPr/>
        </p:nvSpPr>
        <p:spPr>
          <a:xfrm>
            <a:off x="540000" y="5289456"/>
            <a:ext cx="6853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4044418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火柴盒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铁棒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38791">
            <a:extLst>
              <a:ext uri="{FF2B5EF4-FFF2-40B4-BE49-F238E27FC236}">
                <a16:creationId xmlns:a16="http://schemas.microsoft.com/office/drawing/2014/main" id="{2A203B20-1390-ED79-C464-A3929D915D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3613738915">
            <a:extLst>
              <a:ext uri="{FF2B5EF4-FFF2-40B4-BE49-F238E27FC236}">
                <a16:creationId xmlns:a16="http://schemas.microsoft.com/office/drawing/2014/main" id="{A5DEE36B-575B-8D15-86C7-24D2AD4EE1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3131"/>
            <a:ext cx="571692" cy="569493"/>
          </a:xfrm>
          <a:prstGeom prst="rect">
            <a:avLst/>
          </a:prstGeom>
        </p:spPr>
      </p:pic>
      <p:pic>
        <p:nvPicPr>
          <p:cNvPr id="7" name="yt_shape_1723613738941">
            <a:extLst>
              <a:ext uri="{FF2B5EF4-FFF2-40B4-BE49-F238E27FC236}">
                <a16:creationId xmlns:a16="http://schemas.microsoft.com/office/drawing/2014/main" id="{FA699529-F001-9441-5ED4-335DDA17DF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2594790"/>
            <a:ext cx="517717" cy="586175"/>
          </a:xfrm>
          <a:prstGeom prst="rect">
            <a:avLst/>
          </a:prstGeom>
        </p:spPr>
      </p:pic>
      <p:pic>
        <p:nvPicPr>
          <p:cNvPr id="9" name="yt_shape_1723613738967">
            <a:extLst>
              <a:ext uri="{FF2B5EF4-FFF2-40B4-BE49-F238E27FC236}">
                <a16:creationId xmlns:a16="http://schemas.microsoft.com/office/drawing/2014/main" id="{1C16A196-D304-C105-98FE-9300C78728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641089"/>
            <a:ext cx="389127" cy="493577"/>
          </a:xfrm>
          <a:prstGeom prst="rect">
            <a:avLst/>
          </a:prstGeom>
        </p:spPr>
      </p:pic>
      <p:pic>
        <p:nvPicPr>
          <p:cNvPr id="11" name="yt_shape_1723613738993">
            <a:extLst>
              <a:ext uri="{FF2B5EF4-FFF2-40B4-BE49-F238E27FC236}">
                <a16:creationId xmlns:a16="http://schemas.microsoft.com/office/drawing/2014/main" id="{565F54A3-3723-A3E9-62FD-64B736449C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557667"/>
            <a:ext cx="568517" cy="66042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B019E8-D041-D4F7-439C-92FCC8CBA9AA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43733E-AB1B-2995-4B19-3071DA41BDC9}"/>
              </a:ext>
            </a:extLst>
          </p:cNvPr>
          <p:cNvSpPr txBox="1"/>
          <p:nvPr/>
        </p:nvSpPr>
        <p:spPr>
          <a:xfrm>
            <a:off x="2431189" y="47633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01E807-49D9-BC7F-5BEF-9267C4CBD900}"/>
              </a:ext>
            </a:extLst>
          </p:cNvPr>
          <p:cNvSpPr txBox="1"/>
          <p:nvPr/>
        </p:nvSpPr>
        <p:spPr>
          <a:xfrm>
            <a:off x="6170704" y="47633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1EDB28-3723-84BB-5DB9-A8D272D97486}"/>
              </a:ext>
            </a:extLst>
          </p:cNvPr>
          <p:cNvSpPr txBox="1"/>
          <p:nvPr/>
        </p:nvSpPr>
        <p:spPr>
          <a:xfrm>
            <a:off x="2431189" y="524265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EB1128-93F9-4990-94C6-6F29B7FB3AA6}"/>
              </a:ext>
            </a:extLst>
          </p:cNvPr>
          <p:cNvSpPr txBox="1"/>
          <p:nvPr/>
        </p:nvSpPr>
        <p:spPr>
          <a:xfrm>
            <a:off x="6170704" y="52426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119" y="88351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你发现顶点数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之间存在的关系式是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375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5.75496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一个多面体的面数与顶点数相同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9e30,isEnd"/>
              </a:rPr>
              <a:t>则这个多面体的面数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A40ABB-4354-B077-C9A0-748641545F49}"/>
              </a:ext>
            </a:extLst>
          </p:cNvPr>
          <p:cNvSpPr txBox="1"/>
          <p:nvPr/>
        </p:nvSpPr>
        <p:spPr>
          <a:xfrm>
            <a:off x="10433896" y="836712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53c0"/>
              </a:rPr>
              <a:t>－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2FC7B7-11E0-6E39-EBC2-43CE1586C3D2}"/>
              </a:ext>
            </a:extLst>
          </p:cNvPr>
          <p:cNvSpPr txBox="1"/>
          <p:nvPr/>
        </p:nvSpPr>
        <p:spPr>
          <a:xfrm>
            <a:off x="450108" y="1312201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D7BA2B8-F460-E5D6-A59B-66B27B4EF139}"/>
              </a:ext>
            </a:extLst>
          </p:cNvPr>
          <p:cNvSpPr txBox="1"/>
          <p:nvPr/>
        </p:nvSpPr>
        <p:spPr>
          <a:xfrm>
            <a:off x="1059708" y="226317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823" title="H_89.82">
            <a:extLst>
              <a:ext uri="{FF2B5EF4-FFF2-40B4-BE49-F238E27FC236}">
                <a16:creationId xmlns:a16="http://schemas.microsoft.com/office/drawing/2014/main" id="{D5B578AC-CF46-49DD-E862-728CE9B6796D}"/>
              </a:ex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4260" y="3057616"/>
            <a:ext cx="472347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81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2" name="yt_shape_13792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点、线、面、体</a:t>
            </a:r>
          </a:p>
        </p:txBody>
      </p:sp>
      <p:sp>
        <p:nvSpPr>
          <p:cNvPr id="13793" name="yt_shape_13793"/>
          <p:cNvSpPr txBox="1"/>
          <p:nvPr/>
        </p:nvSpPr>
        <p:spPr>
          <a:xfrm>
            <a:off x="540000" y="1389434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汽车的雨刷把玻璃上的雨水刷干净属于是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94" name="yt_table_137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266811"/>
              </p:ext>
            </p:extLst>
          </p:nvPr>
        </p:nvGraphicFramePr>
        <p:xfrm>
          <a:off x="540056" y="1868737"/>
          <a:ext cx="63519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点动成线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线动成面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面动成体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以上说法都不对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p:pic>
        <p:nvPicPr>
          <p:cNvPr id="3" name="yt_shape_1723613739057">
            <a:extLst>
              <a:ext uri="{FF2B5EF4-FFF2-40B4-BE49-F238E27FC236}">
                <a16:creationId xmlns:a16="http://schemas.microsoft.com/office/drawing/2014/main" id="{7778557F-D34F-2A0D-0005-31F111EB3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280CF7-6872-D7F0-17CF-51E48077FF4F}"/>
              </a:ext>
            </a:extLst>
          </p:cNvPr>
          <p:cNvSpPr txBox="1"/>
          <p:nvPr/>
        </p:nvSpPr>
        <p:spPr>
          <a:xfrm>
            <a:off x="6926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6" name="yt_shape_137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将矩形绕着它的一边所在的直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3c79"/>
              </a:rPr>
              <a:t>可以得到的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97" name="yt_image_137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904" y="2011799"/>
            <a:ext cx="65019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9" name="yt_shape_13799"/>
          <p:cNvSpPr txBox="1"/>
          <p:nvPr/>
        </p:nvSpPr>
        <p:spPr>
          <a:xfrm>
            <a:off x="540000" y="3553873"/>
            <a:ext cx="3332644" cy="1026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700" b="0" i="0" u="none">
                <a:solidFill>
                  <a:srgbClr val="1EE3CF"/>
                </a:solidFill>
                <a:effectLst/>
                <a:latin typeface="Times New Roman" pitchFamily="57"/>
                <a:ea typeface="Times New Roman" pitchFamily="5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2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</a:p>
        </p:txBody>
      </p:sp>
      <p:sp>
        <p:nvSpPr>
          <p:cNvPr id="13800" name="yt_shape_13800"/>
          <p:cNvSpPr txBox="1"/>
          <p:nvPr/>
        </p:nvSpPr>
        <p:spPr>
          <a:xfrm>
            <a:off x="754997" y="4591953"/>
            <a:ext cx="2964663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739192">
            <a:extLst>
              <a:ext uri="{FF2B5EF4-FFF2-40B4-BE49-F238E27FC236}">
                <a16:creationId xmlns:a16="http://schemas.microsoft.com/office/drawing/2014/main" id="{94E9033F-FDA4-DB31-3D0B-B4DE89AFA5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03320"/>
            <a:ext cx="717742" cy="717742"/>
          </a:xfrm>
          <a:prstGeom prst="rect">
            <a:avLst/>
          </a:prstGeom>
        </p:spPr>
      </p:pic>
      <p:pic>
        <p:nvPicPr>
          <p:cNvPr id="5" name="yt_shape_1723613739218">
            <a:extLst>
              <a:ext uri="{FF2B5EF4-FFF2-40B4-BE49-F238E27FC236}">
                <a16:creationId xmlns:a16="http://schemas.microsoft.com/office/drawing/2014/main" id="{5BA5500F-DE98-044B-66C7-C03998BCE3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3684697"/>
            <a:ext cx="546292" cy="754988"/>
          </a:xfrm>
          <a:prstGeom prst="rect">
            <a:avLst/>
          </a:prstGeom>
        </p:spPr>
      </p:pic>
      <p:pic>
        <p:nvPicPr>
          <p:cNvPr id="7" name="yt_shape_1723613739244">
            <a:extLst>
              <a:ext uri="{FF2B5EF4-FFF2-40B4-BE49-F238E27FC236}">
                <a16:creationId xmlns:a16="http://schemas.microsoft.com/office/drawing/2014/main" id="{3D51C781-E7C7-E1B5-C0B1-1CE420FA44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969" y="3645158"/>
            <a:ext cx="649477" cy="766981"/>
          </a:xfrm>
          <a:prstGeom prst="rect">
            <a:avLst/>
          </a:prstGeom>
        </p:spPr>
      </p:pic>
      <p:pic>
        <p:nvPicPr>
          <p:cNvPr id="9" name="yt_shape_1723613739270">
            <a:extLst>
              <a:ext uri="{FF2B5EF4-FFF2-40B4-BE49-F238E27FC236}">
                <a16:creationId xmlns:a16="http://schemas.microsoft.com/office/drawing/2014/main" id="{B5235ACA-F605-8450-4993-2342FC4B75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259" y="3700863"/>
            <a:ext cx="557402" cy="69989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14517E-19AD-0AFC-C02E-4D9A80090586}"/>
              </a:ext>
            </a:extLst>
          </p:cNvPr>
          <p:cNvSpPr txBox="1"/>
          <p:nvPr/>
        </p:nvSpPr>
        <p:spPr>
          <a:xfrm>
            <a:off x="258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1" name="yt_shape_1380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平面图形与立体图形</a:t>
            </a:r>
          </a:p>
        </p:txBody>
      </p:sp>
      <p:sp>
        <p:nvSpPr>
          <p:cNvPr id="13802" name="yt_shape_13802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下面几种图形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59eb,isEnd"/>
              </a:rPr>
              <a:t>其中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属于立体图形的是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属于平面图形的是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39333">
            <a:extLst>
              <a:ext uri="{FF2B5EF4-FFF2-40B4-BE49-F238E27FC236}">
                <a16:creationId xmlns:a16="http://schemas.microsoft.com/office/drawing/2014/main" id="{95C24E3A-6274-13DC-7337-F7481530ED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B5CF8C-EA51-1B8E-8CD0-726293597518}"/>
              </a:ext>
            </a:extLst>
          </p:cNvPr>
          <p:cNvSpPr txBox="1"/>
          <p:nvPr/>
        </p:nvSpPr>
        <p:spPr>
          <a:xfrm>
            <a:off x="3193308" y="1818116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③⑤⑥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A4F57B-20E5-D4F1-2D48-BA985333FDD8}"/>
              </a:ext>
            </a:extLst>
          </p:cNvPr>
          <p:cNvSpPr txBox="1"/>
          <p:nvPr/>
        </p:nvSpPr>
        <p:spPr>
          <a:xfrm>
            <a:off x="7460507" y="1818116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3" name="yt_shape_13803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对几何图形的特征掌握不牢而出错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672FD4-6D78-586D-E4E4-0C5B3A7C709D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对几何图形的特征掌握不牢而出错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04" name="yt_shape_13804"/>
          <p:cNvSpPr txBox="1"/>
          <p:nvPr/>
        </p:nvSpPr>
        <p:spPr>
          <a:xfrm>
            <a:off x="540119" y="144710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柱体的两个底面一样大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圆锥的底面都是圆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2dc,isEnd"/>
              </a:rPr>
              <a:t>圆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柱是由两个面围成的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长方体的面不可能是正方形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其中正确的说法是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3.50504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2E6BB9-5EE5-39E0-DB18-39BDFF021D2B}"/>
              </a:ext>
            </a:extLst>
          </p:cNvPr>
          <p:cNvSpPr txBox="1"/>
          <p:nvPr/>
        </p:nvSpPr>
        <p:spPr>
          <a:xfrm>
            <a:off x="11006982" y="1875785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d23a"/>
              </a:rPr>
              <a:t>①</a:t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4FD87D-B9DD-BB8E-1255-1FCF25823989}"/>
              </a:ext>
            </a:extLst>
          </p:cNvPr>
          <p:cNvSpPr txBox="1"/>
          <p:nvPr/>
        </p:nvSpPr>
        <p:spPr>
          <a:xfrm>
            <a:off x="450108" y="2351273"/>
            <a:ext cx="8277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6" name="yt_shape_138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05" name="yt_image_1380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8" name="yt_shape_1380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六盘水市中考改编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裁掉一个正方形后能折叠成正方体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5888"/>
              </a:rPr>
              <a:t>但不能裁掉的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2" name="yt_table_138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315239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</a:tbl>
          </a:graphicData>
        </a:graphic>
      </p:graphicFrame>
      <p:grpSp>
        <p:nvGrpSpPr>
          <p:cNvPr id="13809" name="yt_shape_13809_skip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52806" y="2441600"/>
            <a:ext cx="1296963" cy="1372122"/>
            <a:chOff x="0" y="0"/>
            <a:chExt cx="1296963" cy="1372122"/>
          </a:xfrm>
        </p:grpSpPr>
        <p:pic>
          <p:nvPicPr>
            <p:cNvPr id="2" name="yt_image_1380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6963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1" name="yt_shape_13811" descr="{&quot;rangeId&quot;:0,&quot;IgnoreLineSpacing&quot;:1}"/>
            <p:cNvSpPr txBox="1"/>
            <p:nvPr/>
          </p:nvSpPr>
          <p:spPr>
            <a:xfrm>
              <a:off x="115200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31B64A5-1166-1931-9C7C-29A1539D080A}"/>
              </a:ext>
            </a:extLst>
          </p:cNvPr>
          <p:cNvSpPr txBox="1"/>
          <p:nvPr/>
        </p:nvSpPr>
        <p:spPr>
          <a:xfrm>
            <a:off x="13645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4" name="yt_shape_1381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如图所示的几何体由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个面围成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面与面相交成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3eb9,isEnd"/>
              </a:rPr>
              <a:t>其中直线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曲线有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3815" name="yt_shape_13815" title="H_125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68797" y="2011799"/>
            <a:ext cx="654404" cy="1599579"/>
            <a:chOff x="0" y="0"/>
            <a:chExt cx="654404" cy="1599579"/>
          </a:xfrm>
        </p:grpSpPr>
        <p:pic>
          <p:nvPicPr>
            <p:cNvPr id="2" name="yt_image_138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654404" cy="1203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17" name="yt_shape_13817" descr="{&quot;rangeId&quot;:0,&quot;IgnoreLineSpacing&quot;:1}"/>
            <p:cNvSpPr txBox="1"/>
            <p:nvPr/>
          </p:nvSpPr>
          <p:spPr>
            <a:xfrm>
              <a:off x="-206079" y="12395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7475012-0958-E7B8-672E-BD3C9C2A2B76}"/>
              </a:ext>
            </a:extLst>
          </p:cNvPr>
          <p:cNvSpPr txBox="1"/>
          <p:nvPr/>
        </p:nvSpPr>
        <p:spPr>
          <a:xfrm>
            <a:off x="38791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F0A2FA-FBF2-0DC7-58BA-F722B36A6A8B}"/>
              </a:ext>
            </a:extLst>
          </p:cNvPr>
          <p:cNvSpPr txBox="1"/>
          <p:nvPr/>
        </p:nvSpPr>
        <p:spPr>
          <a:xfrm>
            <a:off x="79939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58C22-B56C-6B35-C28D-11F009F67985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AF5CA2-5E36-8AEE-41D2-4DAA70DBB4CF}"/>
              </a:ext>
            </a:extLst>
          </p:cNvPr>
          <p:cNvSpPr txBox="1"/>
          <p:nvPr/>
        </p:nvSpPr>
        <p:spPr>
          <a:xfrm>
            <a:off x="3345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0" name="yt_shape_1382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19" name="yt_image_1381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2" name="yt_shape_13822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页数学活动延伸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b5115"/>
              </a:rPr>
              <a:t>十八世纪瑞士数学家欧拉证明了简单多面体中顶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之间存在的一个有趣的关系式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141e"/>
              </a:rPr>
              <a:t>被称为欧拉公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请你观察下列几种简单多面体模型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823" name="yt_image_13823" title="H_89.82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4260" y="3057616"/>
            <a:ext cx="472347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5" name="yt_shape_13825"/>
          <p:cNvSpPr txBox="1"/>
          <p:nvPr/>
        </p:nvSpPr>
        <p:spPr>
          <a:xfrm>
            <a:off x="540000" y="900000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26" name="yt_table_13826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299662"/>
              </p:ext>
            </p:extLst>
          </p:nvPr>
        </p:nvGraphicFramePr>
        <p:xfrm>
          <a:off x="540000" y="1531667"/>
          <a:ext cx="11111998" cy="29535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417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04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33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3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,isEnd"/>
                        </a:rPr>
                        <a:t>多面体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顶点数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面数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棱数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,isEnd"/>
                        </a:rPr>
                        <a:t>正四面体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　　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,isEnd"/>
                        </a:rPr>
                        <a:t>正方体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　　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,isEnd"/>
                        </a:rPr>
                        <a:t>正八面体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en-US" sz="26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　　</a:t>
                      </a:r>
                      <a:r>
                        <a:rPr sz="20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400" u="sng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 dirty="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,isEnd"/>
                        </a:rPr>
                        <a:t>正十二面体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0954A0F-C060-07A6-A45A-16C728CCB069}"/>
              </a:ext>
            </a:extLst>
          </p:cNvPr>
          <p:cNvSpPr txBox="1"/>
          <p:nvPr/>
        </p:nvSpPr>
        <p:spPr>
          <a:xfrm>
            <a:off x="10384581" y="224597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8389E9-5184-D9AF-4C10-81F46272E844}"/>
              </a:ext>
            </a:extLst>
          </p:cNvPr>
          <p:cNvSpPr txBox="1"/>
          <p:nvPr/>
        </p:nvSpPr>
        <p:spPr>
          <a:xfrm>
            <a:off x="8045126" y="285990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2B032C-DD3E-2FD1-10A6-0FB822FE6A17}"/>
              </a:ext>
            </a:extLst>
          </p:cNvPr>
          <p:cNvSpPr txBox="1"/>
          <p:nvPr/>
        </p:nvSpPr>
        <p:spPr>
          <a:xfrm>
            <a:off x="5325178" y="346910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3823" title="H_89.82">
            <a:extLst>
              <a:ext uri="{FF2B5EF4-FFF2-40B4-BE49-F238E27FC236}">
                <a16:creationId xmlns:a16="http://schemas.microsoft.com/office/drawing/2014/main" id="{21016000-EDCD-ACB0-87C6-DEE06CF2543A}"/>
              </a:ex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4259" y="4724078"/>
            <a:ext cx="4723479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701</Words>
  <Application>Microsoft Office PowerPoint</Application>
  <PresentationFormat>宽屏</PresentationFormat>
  <Paragraphs>83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