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9" r:id="rId5"/>
    <p:sldId id="330" r:id="rId6"/>
    <p:sldId id="311" r:id="rId7"/>
    <p:sldId id="313" r:id="rId8"/>
    <p:sldId id="315" r:id="rId9"/>
    <p:sldId id="317" r:id="rId10"/>
    <p:sldId id="318" r:id="rId11"/>
    <p:sldId id="321" r:id="rId12"/>
    <p:sldId id="323" r:id="rId13"/>
    <p:sldId id="331" r:id="rId14"/>
    <p:sldId id="325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64" autoAdjust="0"/>
    <p:restoredTop sz="94660"/>
  </p:normalViewPr>
  <p:slideViewPr>
    <p:cSldViewPr showGuides="1">
      <p:cViewPr varScale="1">
        <p:scale>
          <a:sx n="91" d="100"/>
          <a:sy n="91" d="100"/>
        </p:scale>
        <p:origin x="84" y="4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6" name="yt_shape_1464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645" name="yt_image_1464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48" name="yt_shape_14648"/>
          <p:cNvSpPr txBox="1"/>
          <p:nvPr/>
        </p:nvSpPr>
        <p:spPr>
          <a:xfrm>
            <a:off x="540000" y="1482165"/>
            <a:ext cx="612186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数据的收集方式及收集数据的步骤</a:t>
            </a:r>
          </a:p>
        </p:txBody>
      </p:sp>
      <p:sp>
        <p:nvSpPr>
          <p:cNvPr id="14649" name="yt_shape_14649"/>
          <p:cNvSpPr txBox="1"/>
          <p:nvPr/>
        </p:nvSpPr>
        <p:spPr>
          <a:xfrm>
            <a:off x="540119" y="197159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万州区教委为了贯彻国家对中小学的教育政策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d940a"/>
              </a:rPr>
              <a:t>要求全区各中小学教师做到提质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减负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现要调查你校学生学业负担是否过重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选用下列哪种方法最恰当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50" name="yt_table_1465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6105148"/>
              </p:ext>
            </p:extLst>
          </p:nvPr>
        </p:nvGraphicFramePr>
        <p:xfrm>
          <a:off x="540056" y="2931034"/>
          <a:ext cx="7266306" cy="950976"/>
        </p:xfrm>
        <a:graphic>
          <a:graphicData uri="http://schemas.openxmlformats.org/drawingml/2006/table">
            <a:tbl>
              <a:tblPr/>
              <a:tblGrid>
                <a:gridCol w="3794443">
                  <a:extLst>
                    <a:ext uri="{9D8B030D-6E8A-4147-A177-3AD203B41FA5}">
                      <a16:colId xmlns:a16="http://schemas.microsoft.com/office/drawing/2014/main" val="10836"/>
                    </a:ext>
                  </a:extLst>
                </a:gridCol>
                <a:gridCol w="3471863">
                  <a:extLst>
                    <a:ext uri="{9D8B030D-6E8A-4147-A177-3AD203B41FA5}">
                      <a16:colId xmlns:a16="http://schemas.microsoft.com/office/drawing/2014/main" val="108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查阅文献资料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对学生问卷调查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上网查询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对校领导问卷调查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2"/>
                  </a:ext>
                </a:extLst>
              </a:tr>
            </a:tbl>
          </a:graphicData>
        </a:graphic>
      </p:graphicFrame>
      <p:sp>
        <p:nvSpPr>
          <p:cNvPr id="14652" name="yt_shape_14652"/>
          <p:cNvSpPr txBox="1"/>
          <p:nvPr/>
        </p:nvSpPr>
        <p:spPr>
          <a:xfrm>
            <a:off x="540119" y="393258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进行数据的收集调查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一般可分为以下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个步骤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但它们的顺序弄乱了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61db6,isEnd"/>
              </a:rPr>
              <a:t>正确的顺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序是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用字母按顺序写出即可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14653" name="yt_shape_14653"/>
          <p:cNvSpPr txBox="1"/>
          <p:nvPr/>
        </p:nvSpPr>
        <p:spPr>
          <a:xfrm>
            <a:off x="540000" y="4892023"/>
            <a:ext cx="443711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明确调查问题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记录结果</a:t>
            </a:r>
          </a:p>
        </p:txBody>
      </p:sp>
      <p:sp>
        <p:nvSpPr>
          <p:cNvPr id="14654" name="yt_shape_14654"/>
          <p:cNvSpPr txBox="1"/>
          <p:nvPr/>
        </p:nvSpPr>
        <p:spPr>
          <a:xfrm>
            <a:off x="540000" y="5371326"/>
            <a:ext cx="526796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得出结论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确定调查对象</a:t>
            </a:r>
          </a:p>
        </p:txBody>
      </p:sp>
      <p:sp>
        <p:nvSpPr>
          <p:cNvPr id="14655" name="yt_shape_14655"/>
          <p:cNvSpPr txBox="1"/>
          <p:nvPr/>
        </p:nvSpPr>
        <p:spPr>
          <a:xfrm>
            <a:off x="540000" y="5850629"/>
            <a:ext cx="512395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展开调查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选择调查方法</a:t>
            </a:r>
          </a:p>
        </p:txBody>
      </p:sp>
      <p:pic>
        <p:nvPicPr>
          <p:cNvPr id="3" name="yt_shape_1723613828342">
            <a:extLst>
              <a:ext uri="{FF2B5EF4-FFF2-40B4-BE49-F238E27FC236}">
                <a16:creationId xmlns:a16="http://schemas.microsoft.com/office/drawing/2014/main" id="{21638895-EF94-5CF4-C3AC-282CDC7269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45F9699-4E2F-1445-574A-7E4B5B256FEF}"/>
              </a:ext>
            </a:extLst>
          </p:cNvPr>
          <p:cNvSpPr txBox="1"/>
          <p:nvPr/>
        </p:nvSpPr>
        <p:spPr>
          <a:xfrm>
            <a:off x="10356107" y="240028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9905A41-5EA8-2A17-5BF4-E27F803E2350}"/>
              </a:ext>
            </a:extLst>
          </p:cNvPr>
          <p:cNvSpPr txBox="1"/>
          <p:nvPr/>
        </p:nvSpPr>
        <p:spPr>
          <a:xfrm>
            <a:off x="1364508" y="4361270"/>
            <a:ext cx="16882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ADFEBC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9" name="yt_shape_14689"/>
          <p:cNvSpPr txBox="1"/>
          <p:nvPr/>
        </p:nvSpPr>
        <p:spPr>
          <a:xfrm>
            <a:off x="540000" y="900000"/>
            <a:ext cx="10092504" cy="9507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设计调查问卷时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下列提问是否合适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如果不合适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应该怎样改进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你上学时使用的交通工具是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　　）</a:t>
            </a:r>
          </a:p>
        </p:txBody>
      </p:sp>
      <p:graphicFrame>
        <p:nvGraphicFramePr>
          <p:cNvPr id="14690" name="yt_table_1469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5891079"/>
              </p:ext>
            </p:extLst>
          </p:nvPr>
        </p:nvGraphicFramePr>
        <p:xfrm>
          <a:off x="540056" y="1873475"/>
          <a:ext cx="7673023" cy="950976"/>
        </p:xfrm>
        <a:graphic>
          <a:graphicData uri="http://schemas.openxmlformats.org/drawingml/2006/table">
            <a:tbl>
              <a:tblPr/>
              <a:tblGrid>
                <a:gridCol w="5742623">
                  <a:extLst>
                    <a:ext uri="{9D8B030D-6E8A-4147-A177-3AD203B41FA5}">
                      <a16:colId xmlns:a16="http://schemas.microsoft.com/office/drawing/2014/main" val="10845"/>
                    </a:ext>
                  </a:extLst>
                </a:gridCol>
                <a:gridCol w="1930400">
                  <a:extLst>
                    <a:ext uri="{9D8B030D-6E8A-4147-A177-3AD203B41FA5}">
                      <a16:colId xmlns:a16="http://schemas.microsoft.com/office/drawing/2014/main" val="108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汽车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摩托车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步行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其他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6"/>
                  </a:ext>
                </a:extLst>
              </a:tr>
            </a:tbl>
          </a:graphicData>
        </a:graphic>
      </p:graphicFrame>
      <p:sp>
        <p:nvSpPr>
          <p:cNvPr id="14692" name="yt_shape_14692"/>
          <p:cNvSpPr txBox="1"/>
          <p:nvPr/>
        </p:nvSpPr>
        <p:spPr>
          <a:xfrm>
            <a:off x="540000" y="2875029"/>
            <a:ext cx="50783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你对老师的教学满意吗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93" name="yt_table_1469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3121986"/>
              </p:ext>
            </p:extLst>
          </p:nvPr>
        </p:nvGraphicFramePr>
        <p:xfrm>
          <a:off x="540056" y="3354332"/>
          <a:ext cx="7977823" cy="475488"/>
        </p:xfrm>
        <a:graphic>
          <a:graphicData uri="http://schemas.openxmlformats.org/drawingml/2006/table">
            <a:tbl>
              <a:tblPr/>
              <a:tblGrid>
                <a:gridCol w="3184843">
                  <a:extLst>
                    <a:ext uri="{9D8B030D-6E8A-4147-A177-3AD203B41FA5}">
                      <a16:colId xmlns:a16="http://schemas.microsoft.com/office/drawing/2014/main" val="10847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848"/>
                    </a:ext>
                  </a:extLst>
                </a:gridCol>
                <a:gridCol w="2235200">
                  <a:extLst>
                    <a:ext uri="{9D8B030D-6E8A-4147-A177-3AD203B41FA5}">
                      <a16:colId xmlns:a16="http://schemas.microsoft.com/office/drawing/2014/main" val="108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比较满意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满意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非常满意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7"/>
                  </a:ext>
                </a:extLst>
              </a:tr>
            </a:tbl>
          </a:graphicData>
        </a:graphic>
      </p:graphicFrame>
      <p:sp>
        <p:nvSpPr>
          <p:cNvPr id="14695" name="yt_shape_14695"/>
          <p:cNvSpPr txBox="1"/>
          <p:nvPr/>
        </p:nvSpPr>
        <p:spPr>
          <a:xfrm>
            <a:off x="540119" y="3880503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不合适。提供选择的答案不够全面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应增加选项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自行车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4_89016"/>
              </a:rPr>
              <a:t>因为自行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车是初中生上学使用的主要交通工具。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不合适。提供选择的答案不够全面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应增加选项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不满意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6_252b8"/>
              </a:rPr>
              <a:t>因为所有选项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中都是满意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不便于学生表达真实想法。另外问题改为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你对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7_71681"/>
              </a:rPr>
              <a:t>科老师的教学满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意吗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可使调查目的更明确。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5A6E25E-F4FA-5B3E-BBB4-E165FCCAB696}"/>
              </a:ext>
            </a:extLst>
          </p:cNvPr>
          <p:cNvSpPr txBox="1"/>
          <p:nvPr/>
        </p:nvSpPr>
        <p:spPr>
          <a:xfrm>
            <a:off x="450108" y="3833697"/>
            <a:ext cx="11076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不合适。提供选择的答案不够全面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应增加选项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自行车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4_89016"/>
              </a:rPr>
              <a:t>因为自行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9B7DE87-7070-DE99-03E5-E6C47B67AFF9}"/>
              </a:ext>
            </a:extLst>
          </p:cNvPr>
          <p:cNvSpPr txBox="1"/>
          <p:nvPr/>
        </p:nvSpPr>
        <p:spPr>
          <a:xfrm>
            <a:off x="450108" y="4309185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车是初中生上学使用的主要交通工具。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B48CA54-11E9-E1D1-6A14-89375C823E10}"/>
              </a:ext>
            </a:extLst>
          </p:cNvPr>
          <p:cNvSpPr txBox="1"/>
          <p:nvPr/>
        </p:nvSpPr>
        <p:spPr>
          <a:xfrm>
            <a:off x="450108" y="4784673"/>
            <a:ext cx="11076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不合适。提供选择的答案不够全面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应增加选项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不满意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6_252b8"/>
              </a:rPr>
              <a:t>因为所有选项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0B7C46A-9E42-2710-0566-E9B38C000E2E}"/>
              </a:ext>
            </a:extLst>
          </p:cNvPr>
          <p:cNvSpPr txBox="1"/>
          <p:nvPr/>
        </p:nvSpPr>
        <p:spPr>
          <a:xfrm>
            <a:off x="450108" y="5260161"/>
            <a:ext cx="11229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中都是满意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不便于学生表达真实想法。另外问题改为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你对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7_71681"/>
              </a:rPr>
              <a:t>科老师的教学满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01C1D3E-B583-C3A1-F9DB-51759D27102F}"/>
              </a:ext>
            </a:extLst>
          </p:cNvPr>
          <p:cNvSpPr txBox="1"/>
          <p:nvPr/>
        </p:nvSpPr>
        <p:spPr>
          <a:xfrm>
            <a:off x="450108" y="5735649"/>
            <a:ext cx="4447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意吗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？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可使调查目的更明确。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98" name="yt_shape_1469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697" name="yt_image_14697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00" name="yt_shape_14700"/>
          <p:cNvSpPr txBox="1"/>
          <p:nvPr/>
        </p:nvSpPr>
        <p:spPr>
          <a:xfrm>
            <a:off x="540119" y="1482165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时代中学七年级共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c73e4"/>
              </a:rPr>
              <a:t>为了了解本年级学生一周内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收看电视节目所用的时间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小亮利用放学时间在校门口调查了他认识的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309db"/>
              </a:rPr>
              <a:t>名七年级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小亮的调查是抽样调查吗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小亮的调查是抽样调查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如果是抽样调查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指出调查的总体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个体和样本容量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调查的总体是时代中学七年级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5_c30a6"/>
              </a:rPr>
              <a:t>个班学生一周内收看电视节目所用</a:t>
            </a:r>
            <a:b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的时间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个体是时代中学七年级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个班每个学生一周内收看电视节目所用的时间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样本容量是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1325C37-DEAD-40B9-4972-576E5587114C}"/>
              </a:ext>
            </a:extLst>
          </p:cNvPr>
          <p:cNvSpPr txBox="1"/>
          <p:nvPr/>
        </p:nvSpPr>
        <p:spPr>
          <a:xfrm>
            <a:off x="450108" y="3337311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小亮的调查是抽样调查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869C4C6-BE7C-2B58-0F9B-D7DDE35CF0D8}"/>
              </a:ext>
            </a:extLst>
          </p:cNvPr>
          <p:cNvSpPr txBox="1"/>
          <p:nvPr/>
        </p:nvSpPr>
        <p:spPr>
          <a:xfrm>
            <a:off x="450108" y="4288287"/>
            <a:ext cx="11152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调查的总体是时代中学七年级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5_c30a6"/>
              </a:rPr>
              <a:t>个班学生一周内收看电视节目所用</a:t>
            </a:r>
            <a:b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3E75A9-50EF-D7D5-D7CD-C976C02DA942}"/>
              </a:ext>
            </a:extLst>
          </p:cNvPr>
          <p:cNvSpPr txBox="1"/>
          <p:nvPr/>
        </p:nvSpPr>
        <p:spPr>
          <a:xfrm>
            <a:off x="450108" y="4763776"/>
            <a:ext cx="1475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的时间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472F8E2-E862-E4AE-7CA9-4C514FDF44AE}"/>
              </a:ext>
            </a:extLst>
          </p:cNvPr>
          <p:cNvSpPr txBox="1"/>
          <p:nvPr/>
        </p:nvSpPr>
        <p:spPr>
          <a:xfrm>
            <a:off x="450108" y="5239263"/>
            <a:ext cx="105623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个体是时代中学七年级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个班每个学生一周内收看电视节目所用的时间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70A23D1-D8AF-CC9D-7E19-FFA89F0823D2}"/>
              </a:ext>
            </a:extLst>
          </p:cNvPr>
          <p:cNvSpPr txBox="1"/>
          <p:nvPr/>
        </p:nvSpPr>
        <p:spPr>
          <a:xfrm>
            <a:off x="450108" y="5714751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样本容量是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05" name="yt_shape_14705"/>
          <p:cNvSpPr txBox="1"/>
          <p:nvPr/>
        </p:nvSpPr>
        <p:spPr>
          <a:xfrm>
            <a:off x="540119" y="900000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根据他调查的结果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能反映七年级学生平均一周收看电视节目的时间吗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这个调查结果不能反映七年级学生平均一周收看电视节目的时间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2_bab04"/>
              </a:rPr>
              <a:t>因为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抽样太片面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答案不唯一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合理即可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FE97489-0BC7-AD59-2E84-F03E349DD997}"/>
              </a:ext>
            </a:extLst>
          </p:cNvPr>
          <p:cNvSpPr txBox="1"/>
          <p:nvPr/>
        </p:nvSpPr>
        <p:spPr>
          <a:xfrm>
            <a:off x="450108" y="1328682"/>
            <a:ext cx="11076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这个调查结果不能反映七年级学生平均一周收看电视节目的时间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2_bab04"/>
              </a:rPr>
              <a:t>因为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3A26B76-6CB8-2A33-F40A-89A689B3480D}"/>
              </a:ext>
            </a:extLst>
          </p:cNvPr>
          <p:cNvSpPr txBox="1"/>
          <p:nvPr/>
        </p:nvSpPr>
        <p:spPr>
          <a:xfrm>
            <a:off x="450108" y="1804170"/>
            <a:ext cx="5514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抽样太片面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合理即可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07" name="yt_shape_14707"/>
          <p:cNvSpPr txBox="1"/>
          <p:nvPr/>
        </p:nvSpPr>
        <p:spPr>
          <a:xfrm>
            <a:off x="540000" y="900000"/>
            <a:ext cx="7309693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适合进行抽样调查的条件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被调查对象数量较多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调查的工作量较大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客观条件限制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无法对所有调查对象进行调查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调查具有破坏性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56" name="yt_shape_14656"/>
          <p:cNvSpPr txBox="1"/>
          <p:nvPr/>
        </p:nvSpPr>
        <p:spPr>
          <a:xfrm>
            <a:off x="540000" y="900000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普查与抽样调查</a:t>
            </a:r>
          </a:p>
        </p:txBody>
      </p:sp>
      <p:sp>
        <p:nvSpPr>
          <p:cNvPr id="14657" name="yt_shape_14657"/>
          <p:cNvSpPr txBox="1"/>
          <p:nvPr/>
        </p:nvSpPr>
        <p:spPr>
          <a:xfrm>
            <a:off x="540000" y="1389434"/>
            <a:ext cx="1074653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河南省中考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要调查下列问题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适合采用全面调查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普查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58" name="yt_table_1465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9996831"/>
              </p:ext>
            </p:extLst>
          </p:nvPr>
        </p:nvGraphicFramePr>
        <p:xfrm>
          <a:off x="540056" y="1868737"/>
          <a:ext cx="6045200" cy="1901952"/>
        </p:xfrm>
        <a:graphic>
          <a:graphicData uri="http://schemas.openxmlformats.org/drawingml/2006/table">
            <a:tbl>
              <a:tblPr/>
              <a:tblGrid>
                <a:gridCol w="6045200">
                  <a:extLst>
                    <a:ext uri="{9D8B030D-6E8A-4147-A177-3AD203B41FA5}">
                      <a16:colId xmlns:a16="http://schemas.microsoft.com/office/drawing/2014/main" val="108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中央电视台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《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开学第一课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》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的收视率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某城市居民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月份人均网上购物的次数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即将发射的气象卫星的零部件质量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某品牌新能源汽车的最大续航里程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6"/>
                  </a:ext>
                </a:extLst>
              </a:tr>
            </a:tbl>
          </a:graphicData>
        </a:graphic>
      </p:graphicFrame>
      <p:sp>
        <p:nvSpPr>
          <p:cNvPr id="14660" name="yt_shape_14660"/>
          <p:cNvSpPr txBox="1"/>
          <p:nvPr/>
        </p:nvSpPr>
        <p:spPr>
          <a:xfrm>
            <a:off x="540000" y="3821057"/>
            <a:ext cx="67454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下列采用的调查方式中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不合适的是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61" name="yt_table_1466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207556"/>
              </p:ext>
            </p:extLst>
          </p:nvPr>
        </p:nvGraphicFramePr>
        <p:xfrm>
          <a:off x="540056" y="4300360"/>
          <a:ext cx="7112000" cy="1901952"/>
        </p:xfrm>
        <a:graphic>
          <a:graphicData uri="http://schemas.openxmlformats.org/drawingml/2006/table">
            <a:tbl>
              <a:tblPr/>
              <a:tblGrid>
                <a:gridCol w="7112000">
                  <a:extLst>
                    <a:ext uri="{9D8B030D-6E8A-4147-A177-3AD203B41FA5}">
                      <a16:colId xmlns:a16="http://schemas.microsoft.com/office/drawing/2014/main" val="108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了解沱河的水质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采用抽样调查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了解一批灯泡的使用寿命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采用全面调查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了解张家界市中学生睡眠时间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采用抽样调查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了解某班同学的数学成绩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采用全面调查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0"/>
                  </a:ext>
                </a:extLst>
              </a:tr>
            </a:tbl>
          </a:graphicData>
        </a:graphic>
      </p:graphicFrame>
      <p:pic>
        <p:nvPicPr>
          <p:cNvPr id="3" name="yt_shape_1723613828409">
            <a:extLst>
              <a:ext uri="{FF2B5EF4-FFF2-40B4-BE49-F238E27FC236}">
                <a16:creationId xmlns:a16="http://schemas.microsoft.com/office/drawing/2014/main" id="{21CCFA80-F797-C7E5-9379-0061BFFAC7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2B54331-1C3C-546C-BA6F-2B20B4F574EC}"/>
              </a:ext>
            </a:extLst>
          </p:cNvPr>
          <p:cNvSpPr txBox="1"/>
          <p:nvPr/>
        </p:nvSpPr>
        <p:spPr>
          <a:xfrm>
            <a:off x="10279789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D637B1D-0305-54BE-79DE-DF0EE0876DEE}"/>
              </a:ext>
            </a:extLst>
          </p:cNvPr>
          <p:cNvSpPr txBox="1"/>
          <p:nvPr/>
        </p:nvSpPr>
        <p:spPr>
          <a:xfrm>
            <a:off x="6317389" y="37742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63" name="yt_shape_14663"/>
          <p:cNvSpPr txBox="1"/>
          <p:nvPr/>
        </p:nvSpPr>
        <p:spPr>
          <a:xfrm>
            <a:off x="540000" y="900000"/>
            <a:ext cx="550631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总体、个体、样本和样本容量</a:t>
            </a:r>
          </a:p>
        </p:txBody>
      </p:sp>
      <p:sp>
        <p:nvSpPr>
          <p:cNvPr id="14664" name="yt_shape_14664"/>
          <p:cNvSpPr txBox="1"/>
          <p:nvPr/>
        </p:nvSpPr>
        <p:spPr>
          <a:xfrm>
            <a:off x="540119" y="1389434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分别指出下列抽样调查中的总体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056d4"/>
              </a:rPr>
              <a:t>样本和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样本容量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665" name="yt_shape_14665"/>
          <p:cNvSpPr txBox="1"/>
          <p:nvPr/>
        </p:nvSpPr>
        <p:spPr>
          <a:xfrm>
            <a:off x="540119" y="233238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为了解某种家用空调工作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小时的用电量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抽取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台该种家用空调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5970d"/>
              </a:rPr>
              <a:t>记录每台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工作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小时的用电量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4666" name="yt_shape_14666"/>
          <p:cNvSpPr txBox="1"/>
          <p:nvPr/>
        </p:nvSpPr>
        <p:spPr>
          <a:xfrm>
            <a:off x="540000" y="3291824"/>
            <a:ext cx="7848302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总体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该种家用空调工作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小时的用电量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个体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每一台该种家用空调工作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小时的用电量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样本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抽取的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台该种家用空调每台工作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小时的用电量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样本容量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613828475">
            <a:extLst>
              <a:ext uri="{FF2B5EF4-FFF2-40B4-BE49-F238E27FC236}">
                <a16:creationId xmlns:a16="http://schemas.microsoft.com/office/drawing/2014/main" id="{AAA88368-C345-A244-B619-A460348AEF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722B123-5CEA-029D-562A-88ADA855F115}"/>
              </a:ext>
            </a:extLst>
          </p:cNvPr>
          <p:cNvSpPr txBox="1"/>
          <p:nvPr/>
        </p:nvSpPr>
        <p:spPr>
          <a:xfrm>
            <a:off x="449989" y="3245018"/>
            <a:ext cx="7190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总体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该种家用空调工作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小时的用电量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10F4AEB-B7C7-B727-3B58-4C9AA69B6B8E}"/>
              </a:ext>
            </a:extLst>
          </p:cNvPr>
          <p:cNvSpPr txBox="1"/>
          <p:nvPr/>
        </p:nvSpPr>
        <p:spPr>
          <a:xfrm>
            <a:off x="449989" y="3720506"/>
            <a:ext cx="6733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个体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每一台该种家用空调工作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小时的用电量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6450F63-DBCA-D50A-716B-A4336B036A9E}"/>
              </a:ext>
            </a:extLst>
          </p:cNvPr>
          <p:cNvSpPr txBox="1"/>
          <p:nvPr/>
        </p:nvSpPr>
        <p:spPr>
          <a:xfrm>
            <a:off x="449989" y="4195994"/>
            <a:ext cx="7952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样本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抽取的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台该种家用空调每台工作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小时的用电量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C1C08D9-D7D8-560C-FFAC-E1FEBD3002C4}"/>
              </a:ext>
            </a:extLst>
          </p:cNvPr>
          <p:cNvSpPr txBox="1"/>
          <p:nvPr/>
        </p:nvSpPr>
        <p:spPr>
          <a:xfrm>
            <a:off x="449989" y="4671482"/>
            <a:ext cx="2161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样本容量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67" name="yt_shape_14667"/>
          <p:cNvSpPr txBox="1"/>
          <p:nvPr/>
        </p:nvSpPr>
        <p:spPr>
          <a:xfrm>
            <a:off x="540000" y="900000"/>
            <a:ext cx="10310515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为了解七年级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270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名学生的视力情况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从中抽取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名学生进行视力检查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总体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七年级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270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名学生的视力情况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个体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每一名学生的视力情况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样本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抽取的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名学生的视力情况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样本容量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11E9B7E-435C-9FFC-C529-90D585CE720E}"/>
              </a:ext>
            </a:extLst>
          </p:cNvPr>
          <p:cNvSpPr txBox="1"/>
          <p:nvPr/>
        </p:nvSpPr>
        <p:spPr>
          <a:xfrm>
            <a:off x="449989" y="1328682"/>
            <a:ext cx="6580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总体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七年级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名学生的视力情况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F3CEB32-5F9C-7EDB-927F-AE812CDDE32E}"/>
              </a:ext>
            </a:extLst>
          </p:cNvPr>
          <p:cNvSpPr txBox="1"/>
          <p:nvPr/>
        </p:nvSpPr>
        <p:spPr>
          <a:xfrm>
            <a:off x="449989" y="1804170"/>
            <a:ext cx="444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个体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每一名学生的视力情况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CC1E988-8E07-336C-9A9F-F73D9EA7DC64}"/>
              </a:ext>
            </a:extLst>
          </p:cNvPr>
          <p:cNvSpPr txBox="1"/>
          <p:nvPr/>
        </p:nvSpPr>
        <p:spPr>
          <a:xfrm>
            <a:off x="449989" y="2279658"/>
            <a:ext cx="505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样本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抽取的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名学生的视力情况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D6ACBD9-7B58-38D5-A515-8EF4601EF909}"/>
              </a:ext>
            </a:extLst>
          </p:cNvPr>
          <p:cNvSpPr txBox="1"/>
          <p:nvPr/>
        </p:nvSpPr>
        <p:spPr>
          <a:xfrm>
            <a:off x="449989" y="2755146"/>
            <a:ext cx="2161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样本容量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69" name="yt_shape_14669"/>
          <p:cNvSpPr txBox="1"/>
          <p:nvPr/>
        </p:nvSpPr>
        <p:spPr>
          <a:xfrm>
            <a:off x="540000" y="900000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简单随机抽样</a:t>
            </a:r>
          </a:p>
        </p:txBody>
      </p:sp>
      <p:sp>
        <p:nvSpPr>
          <p:cNvPr id="14670" name="yt_shape_14670"/>
          <p:cNvSpPr txBox="1"/>
          <p:nvPr/>
        </p:nvSpPr>
        <p:spPr>
          <a:xfrm>
            <a:off x="540000" y="1389434"/>
            <a:ext cx="1105430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为调查某大型企业员工对企业的满意程度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以下样本最具代表性的是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71" name="yt_table_1467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5163696"/>
              </p:ext>
            </p:extLst>
          </p:nvPr>
        </p:nvGraphicFramePr>
        <p:xfrm>
          <a:off x="540056" y="1868737"/>
          <a:ext cx="6807200" cy="1901952"/>
        </p:xfrm>
        <a:graphic>
          <a:graphicData uri="http://schemas.openxmlformats.org/drawingml/2006/table">
            <a:tbl>
              <a:tblPr/>
              <a:tblGrid>
                <a:gridCol w="6807200">
                  <a:extLst>
                    <a:ext uri="{9D8B030D-6E8A-4147-A177-3AD203B41FA5}">
                      <a16:colId xmlns:a16="http://schemas.microsoft.com/office/drawing/2014/main" val="108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企业男员工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企业年满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岁及以上的员工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用企业人员名册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随机抽取三分之一的员工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企业新进员工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4"/>
                  </a:ext>
                </a:extLst>
              </a:tr>
            </a:tbl>
          </a:graphicData>
        </a:graphic>
      </p:graphicFrame>
      <p:pic>
        <p:nvPicPr>
          <p:cNvPr id="3" name="yt_shape_1723613828547">
            <a:extLst>
              <a:ext uri="{FF2B5EF4-FFF2-40B4-BE49-F238E27FC236}">
                <a16:creationId xmlns:a16="http://schemas.microsoft.com/office/drawing/2014/main" id="{D16BD48A-2C9E-C8AD-2081-663B2266A3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1244BB0-D47A-888E-12F7-8C873FD7E838}"/>
              </a:ext>
            </a:extLst>
          </p:cNvPr>
          <p:cNvSpPr txBox="1"/>
          <p:nvPr/>
        </p:nvSpPr>
        <p:spPr>
          <a:xfrm>
            <a:off x="10584589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73" name="yt_shape_14673"/>
          <p:cNvSpPr txBox="1"/>
          <p:nvPr/>
        </p:nvSpPr>
        <p:spPr>
          <a:xfrm>
            <a:off x="540000" y="900000"/>
            <a:ext cx="8002191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对总体、个体、样本和样本容量理解不到位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A15FF4D-E99C-77C7-C518-943F1A3BEC1B}"/>
              </a:ext>
            </a:extLst>
          </p:cNvPr>
          <p:cNvSpPr txBox="1"/>
          <p:nvPr/>
        </p:nvSpPr>
        <p:spPr>
          <a:xfrm>
            <a:off x="449989" y="853194"/>
            <a:ext cx="81048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对总体、个体、样本和样本容量理解不到位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674" name="yt_shape_14674"/>
          <p:cNvSpPr txBox="1"/>
          <p:nvPr/>
        </p:nvSpPr>
        <p:spPr>
          <a:xfrm>
            <a:off x="540119" y="143170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为了解一片试验田里某种水稻的穗长情况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从中抽取了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个稻穗测量长度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cad6"/>
              </a:rPr>
              <a:t>结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果有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个稻穗的长度超过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在这个问题中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75" name="yt_table_1467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6005"/>
              </p:ext>
            </p:extLst>
          </p:nvPr>
        </p:nvGraphicFramePr>
        <p:xfrm>
          <a:off x="540056" y="2391144"/>
          <a:ext cx="4843463" cy="1901952"/>
        </p:xfrm>
        <a:graphic>
          <a:graphicData uri="http://schemas.openxmlformats.org/drawingml/2006/table">
            <a:tbl>
              <a:tblPr/>
              <a:tblGrid>
                <a:gridCol w="4843463">
                  <a:extLst>
                    <a:ext uri="{9D8B030D-6E8A-4147-A177-3AD203B41FA5}">
                      <a16:colId xmlns:a16="http://schemas.microsoft.com/office/drawing/2014/main" val="108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个稻穗的穗长情况是总体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个稻穗的穗长情况是样本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每个稻穗的穗长情况是个体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样本容量是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8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7C7F99CC-1877-F9EB-AD56-70D1E32709C1}"/>
              </a:ext>
            </a:extLst>
          </p:cNvPr>
          <p:cNvSpPr txBox="1"/>
          <p:nvPr/>
        </p:nvSpPr>
        <p:spPr>
          <a:xfrm>
            <a:off x="9813182" y="186039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78" name="yt_shape_1467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677" name="yt_image_14677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80" name="yt_shape_14680"/>
          <p:cNvSpPr txBox="1"/>
          <p:nvPr/>
        </p:nvSpPr>
        <p:spPr>
          <a:xfrm>
            <a:off x="540119" y="148216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为了解游客在云台山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神农山和青天河这三个风景区旅游的满意情况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e1069"/>
              </a:rPr>
              <a:t>数学小组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的同学们商议了四个收集数据的方案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在多家旅游公司调查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名导游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fd84"/>
              </a:rPr>
              <a:t>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在云台山景区调查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名游客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在神农山景区调查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名游客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3c19"/>
              </a:rPr>
              <a:t>方案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在三个景区各调查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名游客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其中最合理的是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81" name="yt_table_1468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8471880"/>
              </p:ext>
            </p:extLst>
          </p:nvPr>
        </p:nvGraphicFramePr>
        <p:xfrm>
          <a:off x="540056" y="3401863"/>
          <a:ext cx="4523106" cy="950976"/>
        </p:xfrm>
        <a:graphic>
          <a:graphicData uri="http://schemas.openxmlformats.org/drawingml/2006/table">
            <a:tbl>
              <a:tblPr/>
              <a:tblGrid>
                <a:gridCol w="2727643">
                  <a:extLst>
                    <a:ext uri="{9D8B030D-6E8A-4147-A177-3AD203B41FA5}">
                      <a16:colId xmlns:a16="http://schemas.microsoft.com/office/drawing/2014/main" val="10842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8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方案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方案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方案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方案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BB2A9311-D197-E28E-2AB3-BB6D38D37FCF}"/>
              </a:ext>
            </a:extLst>
          </p:cNvPr>
          <p:cNvSpPr txBox="1"/>
          <p:nvPr/>
        </p:nvSpPr>
        <p:spPr>
          <a:xfrm>
            <a:off x="7612907" y="286182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3" name="yt_shape_14683"/>
          <p:cNvSpPr txBox="1"/>
          <p:nvPr/>
        </p:nvSpPr>
        <p:spPr>
          <a:xfrm>
            <a:off x="540000" y="900000"/>
            <a:ext cx="58397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下列调查方式中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最合适的是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84" name="yt_table_1468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1170549"/>
              </p:ext>
            </p:extLst>
          </p:nvPr>
        </p:nvGraphicFramePr>
        <p:xfrm>
          <a:off x="540056" y="1379303"/>
          <a:ext cx="8348664" cy="1901952"/>
        </p:xfrm>
        <a:graphic>
          <a:graphicData uri="http://schemas.openxmlformats.org/drawingml/2006/table">
            <a:tbl>
              <a:tblPr/>
              <a:tblGrid>
                <a:gridCol w="8348664">
                  <a:extLst>
                    <a:ext uri="{9D8B030D-6E8A-4147-A177-3AD203B41FA5}">
                      <a16:colId xmlns:a16="http://schemas.microsoft.com/office/drawing/2014/main" val="108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检测某品牌鲜奶是否符合食品卫生标准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采用普查方式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乘坐地铁前的安检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采用抽样调查方式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了解安徽省中学生睡眠时间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采用普查方式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了解清明节宣城市市民扫墓方式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采用抽样调查方式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6D642EA-B1DE-9A72-E4A3-CD1F562EAA9E}"/>
              </a:ext>
            </a:extLst>
          </p:cNvPr>
          <p:cNvSpPr txBox="1"/>
          <p:nvPr/>
        </p:nvSpPr>
        <p:spPr>
          <a:xfrm>
            <a:off x="54029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6" name="yt_shape_14686"/>
          <p:cNvSpPr txBox="1"/>
          <p:nvPr/>
        </p:nvSpPr>
        <p:spPr>
          <a:xfrm>
            <a:off x="540119" y="900001"/>
            <a:ext cx="11492915" cy="337522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上海市中考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为了解某区六年级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8400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名学生中会游泳的学生人数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00c6d,isEnd"/>
              </a:rPr>
              <a:t>随机调查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了其中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名学生会游泳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6_93b43,isEnd"/>
              </a:rPr>
              <a:t>那么估计该区会游泳的六年级学生人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数约为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一家电脑生产厂家在某城市三个经销本厂产品的大商场调查发现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070db,isEnd"/>
              </a:rPr>
              <a:t>产品的销量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占这三个大商场同类产品销量的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由此在广告中宣传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8373b,isEnd"/>
              </a:rPr>
              <a:t>他们的产品在国内同类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产品的销售量占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请你根据所学的统计知识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6e11b,isEnd"/>
              </a:rPr>
              <a:t>判断该宣传中的数据是否可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理由是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2F579DD-E33E-8D5C-8D4B-CE37B95CA46D}"/>
              </a:ext>
            </a:extLst>
          </p:cNvPr>
          <p:cNvSpPr txBox="1"/>
          <p:nvPr/>
        </p:nvSpPr>
        <p:spPr>
          <a:xfrm>
            <a:off x="1669308" y="180417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3150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778AF49-DED5-BF43-60A0-1A897843ECAF}"/>
              </a:ext>
            </a:extLst>
          </p:cNvPr>
          <p:cNvSpPr txBox="1"/>
          <p:nvPr/>
        </p:nvSpPr>
        <p:spPr>
          <a:xfrm>
            <a:off x="1364508" y="3706122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不可靠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19AD6E2-9CFA-4225-4901-779B8F549821}"/>
              </a:ext>
            </a:extLst>
          </p:cNvPr>
          <p:cNvSpPr txBox="1"/>
          <p:nvPr/>
        </p:nvSpPr>
        <p:spPr>
          <a:xfrm>
            <a:off x="4107708" y="3706122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抽样不具有广泛性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1750</Words>
  <Application>Microsoft Office PowerPoint</Application>
  <PresentationFormat>宽屏</PresentationFormat>
  <Paragraphs>123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12</cp:revision>
  <dcterms:created xsi:type="dcterms:W3CDTF">2024-08-14T05:26:56Z</dcterms:created>
  <dcterms:modified xsi:type="dcterms:W3CDTF">2024-08-15T07:07:41Z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